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8" r:id="rId4"/>
    <p:sldId id="287" r:id="rId5"/>
    <p:sldId id="288" r:id="rId6"/>
    <p:sldId id="289" r:id="rId7"/>
    <p:sldId id="291" r:id="rId8"/>
    <p:sldId id="290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4F8"/>
    <a:srgbClr val="453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redný štýl 4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Tmavý štýl 1 - zvýrazneni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7" autoAdjust="0"/>
  </p:normalViewPr>
  <p:slideViewPr>
    <p:cSldViewPr>
      <p:cViewPr>
        <p:scale>
          <a:sx n="78" d="100"/>
          <a:sy n="78" d="100"/>
        </p:scale>
        <p:origin x="-11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10. 5. 2020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33306" y="404664"/>
            <a:ext cx="6652886" cy="1080120"/>
          </a:xfrm>
        </p:spPr>
        <p:txBody>
          <a:bodyPr>
            <a:normAutofit/>
          </a:bodyPr>
          <a:lstStyle/>
          <a:p>
            <a:pPr algn="ctr"/>
            <a:r>
              <a:rPr lang="sk-SK" sz="4400" dirty="0"/>
              <a:t>Premeny látok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5301208"/>
            <a:ext cx="6678488" cy="792088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Požiar a jeho hasenie</a:t>
            </a:r>
            <a:endParaRPr lang="sk-SK" sz="3600" dirty="0"/>
          </a:p>
        </p:txBody>
      </p:sp>
      <p:pic>
        <p:nvPicPr>
          <p:cNvPr id="11266" name="Picture 2" descr="SÃºvisiaci obrÃ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772816"/>
            <a:ext cx="3096344" cy="33159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970F38-20C9-44C4-A794-09E40280A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Požiar :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57E1C271-E2E7-41A2-98CE-4037A1C6548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8208912" cy="6237312"/>
          </a:xfrm>
        </p:spPr>
        <p:txBody>
          <a:bodyPr>
            <a:normAutofit/>
          </a:bodyPr>
          <a:lstStyle/>
          <a:p>
            <a:r>
              <a:rPr lang="sk-SK" sz="2600" dirty="0" smtClean="0"/>
              <a:t>Požiar je každé </a:t>
            </a:r>
            <a:r>
              <a:rPr lang="sk-SK" sz="2600" b="1" dirty="0" smtClean="0"/>
              <a:t>nežiaduce</a:t>
            </a:r>
            <a:r>
              <a:rPr lang="sk-SK" sz="2600" dirty="0" smtClean="0"/>
              <a:t> horenie.</a:t>
            </a:r>
          </a:p>
          <a:p>
            <a:r>
              <a:rPr lang="sk-SK" sz="2600" dirty="0" smtClean="0"/>
              <a:t>Pri požiari sú priamo ohrozené:</a:t>
            </a:r>
          </a:p>
          <a:p>
            <a:pPr lvl="1"/>
            <a:r>
              <a:rPr lang="sk-SK" sz="2300" i="1" dirty="0" smtClean="0">
                <a:solidFill>
                  <a:schemeClr val="accent1">
                    <a:lumMod val="75000"/>
                  </a:schemeClr>
                </a:solidFill>
              </a:rPr>
              <a:t>životy a zdravie ľudí</a:t>
            </a:r>
            <a:r>
              <a:rPr lang="sk-SK" sz="2300" i="1" dirty="0" smtClean="0"/>
              <a:t>,</a:t>
            </a:r>
          </a:p>
          <a:p>
            <a:pPr lvl="1"/>
            <a:r>
              <a:rPr lang="sk-SK" sz="2300" i="1" dirty="0" smtClean="0">
                <a:solidFill>
                  <a:schemeClr val="accent2">
                    <a:lumMod val="75000"/>
                  </a:schemeClr>
                </a:solidFill>
              </a:rPr>
              <a:t>zvieratá,</a:t>
            </a:r>
          </a:p>
          <a:p>
            <a:pPr lvl="1"/>
            <a:r>
              <a:rPr lang="sk-SK" sz="2300" i="1" dirty="0" smtClean="0">
                <a:solidFill>
                  <a:schemeClr val="accent4">
                    <a:lumMod val="75000"/>
                  </a:schemeClr>
                </a:solidFill>
              </a:rPr>
              <a:t>životné prostredie,</a:t>
            </a:r>
          </a:p>
          <a:p>
            <a:pPr lvl="1"/>
            <a:r>
              <a:rPr lang="sk-SK" sz="2300" i="1" dirty="0" smtClean="0">
                <a:solidFill>
                  <a:schemeClr val="accent5">
                    <a:lumMod val="75000"/>
                  </a:schemeClr>
                </a:solidFill>
              </a:rPr>
              <a:t>majetok.</a:t>
            </a:r>
          </a:p>
          <a:p>
            <a:r>
              <a:rPr lang="sk-SK" sz="2600" b="1" dirty="0" smtClean="0"/>
              <a:t>Hlavné príčiny vzniku požiaru:</a:t>
            </a:r>
          </a:p>
          <a:p>
            <a:pPr lvl="1"/>
            <a:r>
              <a:rPr lang="sk-SK" sz="2300" i="1" dirty="0" smtClean="0">
                <a:solidFill>
                  <a:schemeClr val="accent3">
                    <a:lumMod val="75000"/>
                  </a:schemeClr>
                </a:solidFill>
              </a:rPr>
              <a:t>úder blesku, samovznietenie,</a:t>
            </a:r>
          </a:p>
          <a:p>
            <a:pPr lvl="1"/>
            <a:r>
              <a:rPr lang="sk-SK" sz="2300" i="1" dirty="0" smtClean="0">
                <a:solidFill>
                  <a:schemeClr val="accent6">
                    <a:lumMod val="50000"/>
                  </a:schemeClr>
                </a:solidFill>
              </a:rPr>
              <a:t>deti bez dozoru rodičov, </a:t>
            </a:r>
          </a:p>
          <a:p>
            <a:pPr lvl="1"/>
            <a:r>
              <a:rPr lang="sk-SK" sz="2300" i="1" dirty="0" smtClean="0">
                <a:solidFill>
                  <a:schemeClr val="accent6">
                    <a:lumMod val="50000"/>
                  </a:schemeClr>
                </a:solidFill>
              </a:rPr>
              <a:t>nedbalosť človeka (zakladanie ohnísk, vypaľovanie trávy, odhodený ohorok z cigarety),</a:t>
            </a:r>
          </a:p>
          <a:p>
            <a:pPr lvl="1"/>
            <a:r>
              <a:rPr lang="sk-SK" sz="2300" i="1" dirty="0" smtClean="0">
                <a:solidFill>
                  <a:schemeClr val="accent6">
                    <a:lumMod val="50000"/>
                  </a:schemeClr>
                </a:solidFill>
              </a:rPr>
              <a:t>porušovanie bezpečnostných zásad pri práci,</a:t>
            </a:r>
          </a:p>
          <a:p>
            <a:pPr lvl="1"/>
            <a:r>
              <a:rPr lang="sk-SK" sz="2300" i="1" dirty="0" smtClean="0">
                <a:solidFill>
                  <a:schemeClr val="accent6">
                    <a:lumMod val="50000"/>
                  </a:schemeClr>
                </a:solidFill>
              </a:rPr>
              <a:t>skrat , technické nedostatky zariadení,</a:t>
            </a:r>
          </a:p>
          <a:p>
            <a:pPr lvl="1"/>
            <a:r>
              <a:rPr lang="sk-SK" sz="2300" i="1" dirty="0" smtClean="0">
                <a:solidFill>
                  <a:schemeClr val="accent6">
                    <a:lumMod val="50000"/>
                  </a:schemeClr>
                </a:solidFill>
              </a:rPr>
              <a:t>úmyselné založenie požiaru, </a:t>
            </a:r>
            <a:r>
              <a:rPr lang="sk-SK" sz="2300" dirty="0" smtClean="0">
                <a:solidFill>
                  <a:schemeClr val="accent6">
                    <a:lumMod val="50000"/>
                  </a:schemeClr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08757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048672" cy="73347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Čo treba robiť v prípade požiaru: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787208" cy="5565232"/>
          </a:xfrm>
        </p:spPr>
        <p:txBody>
          <a:bodyPr/>
          <a:lstStyle/>
          <a:p>
            <a:endParaRPr lang="sk-SK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k-SK" b="1" dirty="0" smtClean="0"/>
              <a:t>Zachovať pokoj a rozvahu!</a:t>
            </a:r>
          </a:p>
          <a:p>
            <a:r>
              <a:rPr lang="sk-SK" sz="2400" dirty="0" smtClean="0"/>
              <a:t>Malý požiar rýchlo uhasiť.</a:t>
            </a:r>
          </a:p>
          <a:p>
            <a:r>
              <a:rPr lang="sk-SK" dirty="0" smtClean="0"/>
              <a:t>Zavolať dospelého.</a:t>
            </a:r>
          </a:p>
          <a:p>
            <a:r>
              <a:rPr lang="sk-SK" sz="2400" dirty="0" smtClean="0"/>
              <a:t>Ak nie je nablízku dospelý, volať čísla: </a:t>
            </a:r>
            <a:r>
              <a:rPr lang="sk-SK" sz="2400" b="1" dirty="0" smtClean="0"/>
              <a:t>150, 112</a:t>
            </a:r>
          </a:p>
          <a:p>
            <a:pPr lvl="1"/>
            <a:r>
              <a:rPr lang="sk-SK" sz="2100" b="1" dirty="0" smtClean="0"/>
              <a:t>Predstaviť sa, povedať čo a kde horí, odpovedať na otázky, čakať na spätné zavolanie!</a:t>
            </a:r>
          </a:p>
          <a:p>
            <a:r>
              <a:rPr lang="sk-SK" dirty="0" smtClean="0"/>
              <a:t>Ak je to možné, opustiť horiaci priestor.</a:t>
            </a:r>
          </a:p>
          <a:p>
            <a:r>
              <a:rPr lang="sk-SK" dirty="0" smtClean="0"/>
              <a:t>Nepoužívať výťah.</a:t>
            </a:r>
          </a:p>
          <a:p>
            <a:r>
              <a:rPr lang="sk-SK" sz="2400" dirty="0" smtClean="0"/>
              <a:t>Ak to nie je možné dostať sa k oknu, otvoriť ho a volať o pomoc.</a:t>
            </a:r>
          </a:p>
          <a:p>
            <a:r>
              <a:rPr lang="sk-SK" dirty="0" smtClean="0"/>
              <a:t>Neotvárať dvere do miestnosti kde horí (kľučky sú horúce). </a:t>
            </a:r>
            <a:endParaRPr lang="sk-SK" sz="2400" dirty="0" smtClean="0"/>
          </a:p>
        </p:txBody>
      </p:sp>
      <p:pic>
        <p:nvPicPr>
          <p:cNvPr id="9218" name="Picture 2" descr="VÃ½sledok vyhÄ¾adÃ¡vania obrÃ¡zkov pre dopyt 112"/>
          <p:cNvPicPr>
            <a:picLocks noChangeAspect="1" noChangeArrowheads="1"/>
          </p:cNvPicPr>
          <p:nvPr/>
        </p:nvPicPr>
        <p:blipFill>
          <a:blip r:embed="rId2" cstate="print"/>
          <a:srcRect r="18586"/>
          <a:stretch>
            <a:fillRect/>
          </a:stretch>
        </p:blipFill>
        <p:spPr bwMode="auto">
          <a:xfrm>
            <a:off x="7524328" y="260648"/>
            <a:ext cx="1080120" cy="1069521"/>
          </a:xfrm>
          <a:prstGeom prst="rect">
            <a:avLst/>
          </a:prstGeom>
          <a:noFill/>
        </p:spPr>
      </p:pic>
      <p:pic>
        <p:nvPicPr>
          <p:cNvPr id="9222" name="Picture 6" descr="VÃ½sledok vyhÄ¾adÃ¡vania obrÃ¡zkov pre dopyt 150 hasiÄ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1440160" cy="1252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Hasenie požiaru: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507288" cy="5277200"/>
          </a:xfrm>
        </p:spPr>
        <p:txBody>
          <a:bodyPr/>
          <a:lstStyle/>
          <a:p>
            <a:r>
              <a:rPr lang="sk-SK" dirty="0" smtClean="0"/>
              <a:t>Základná zásada hasenia:</a:t>
            </a:r>
          </a:p>
          <a:p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Zrušiť aspoň jednu podmienku horenia:</a:t>
            </a:r>
          </a:p>
          <a:p>
            <a:endParaRPr lang="en-US" b="1" dirty="0"/>
          </a:p>
        </p:txBody>
      </p:sp>
      <p:grpSp>
        <p:nvGrpSpPr>
          <p:cNvPr id="12" name="Skupina 11"/>
          <p:cNvGrpSpPr/>
          <p:nvPr/>
        </p:nvGrpSpPr>
        <p:grpSpPr>
          <a:xfrm>
            <a:off x="0" y="2348880"/>
            <a:ext cx="3168353" cy="2592288"/>
            <a:chOff x="1274953" y="832325"/>
            <a:chExt cx="6177368" cy="5837035"/>
          </a:xfrm>
        </p:grpSpPr>
        <p:sp>
          <p:nvSpPr>
            <p:cNvPr id="4" name="Rovnoramenný trojuholník 3"/>
            <p:cNvSpPr/>
            <p:nvPr/>
          </p:nvSpPr>
          <p:spPr>
            <a:xfrm>
              <a:off x="1547664" y="1340768"/>
              <a:ext cx="5688632" cy="4968552"/>
            </a:xfrm>
            <a:prstGeom prst="triangle">
              <a:avLst/>
            </a:prstGeom>
            <a:noFill/>
            <a:ln w="889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 sz="1600"/>
            </a:p>
          </p:txBody>
        </p:sp>
        <p:sp>
          <p:nvSpPr>
            <p:cNvPr id="5" name="Slza 4"/>
            <p:cNvSpPr/>
            <p:nvPr/>
          </p:nvSpPr>
          <p:spPr>
            <a:xfrm>
              <a:off x="1274953" y="4581127"/>
              <a:ext cx="2187817" cy="2016224"/>
            </a:xfrm>
            <a:prstGeom prst="teardrop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k-SK" sz="1400" b="1" dirty="0" smtClean="0">
                  <a:latin typeface="Segoe Script" pitchFamily="34" charset="0"/>
                </a:rPr>
                <a:t>kyslík</a:t>
              </a:r>
              <a:endParaRPr lang="sk-SK" sz="1400" b="1" dirty="0">
                <a:latin typeface="Segoe Script" pitchFamily="34" charset="0"/>
              </a:endParaRPr>
            </a:p>
          </p:txBody>
        </p:sp>
        <p:grpSp>
          <p:nvGrpSpPr>
            <p:cNvPr id="6" name="Skupina 5"/>
            <p:cNvGrpSpPr/>
            <p:nvPr/>
          </p:nvGrpSpPr>
          <p:grpSpPr>
            <a:xfrm>
              <a:off x="3205381" y="832325"/>
              <a:ext cx="2197062" cy="2239303"/>
              <a:chOff x="3149159" y="695323"/>
              <a:chExt cx="2396852" cy="2525149"/>
            </a:xfrm>
          </p:grpSpPr>
          <p:sp>
            <p:nvSpPr>
              <p:cNvPr id="7" name="Slza 6"/>
              <p:cNvSpPr/>
              <p:nvPr/>
            </p:nvSpPr>
            <p:spPr>
              <a:xfrm rot="8100000">
                <a:off x="3220157" y="695323"/>
                <a:ext cx="2246769" cy="2525149"/>
              </a:xfrm>
              <a:prstGeom prst="teardrop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57150"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sk-SK" sz="1600" dirty="0"/>
              </a:p>
            </p:txBody>
          </p:sp>
          <p:sp>
            <p:nvSpPr>
              <p:cNvPr id="8" name="BlokTextu 7"/>
              <p:cNvSpPr txBox="1"/>
              <p:nvPr/>
            </p:nvSpPr>
            <p:spPr>
              <a:xfrm>
                <a:off x="3149159" y="1457403"/>
                <a:ext cx="2396852" cy="1390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1600" b="1" dirty="0" smtClean="0">
                    <a:latin typeface="Segoe Script" pitchFamily="34" charset="0"/>
                  </a:rPr>
                  <a:t>zápalná teplota</a:t>
                </a:r>
                <a:endParaRPr lang="sk-SK" sz="1600" b="1" dirty="0">
                  <a:latin typeface="Segoe Script" pitchFamily="34" charset="0"/>
                </a:endParaRPr>
              </a:p>
            </p:txBody>
          </p:sp>
        </p:grpSp>
        <p:grpSp>
          <p:nvGrpSpPr>
            <p:cNvPr id="9" name="Skupina 8"/>
            <p:cNvGrpSpPr/>
            <p:nvPr/>
          </p:nvGrpSpPr>
          <p:grpSpPr>
            <a:xfrm>
              <a:off x="5206005" y="4399403"/>
              <a:ext cx="2246316" cy="2269957"/>
              <a:chOff x="5206005" y="4399403"/>
              <a:chExt cx="2246316" cy="2269957"/>
            </a:xfrm>
          </p:grpSpPr>
          <p:sp>
            <p:nvSpPr>
              <p:cNvPr id="10" name="Slza 9"/>
              <p:cNvSpPr/>
              <p:nvPr/>
            </p:nvSpPr>
            <p:spPr>
              <a:xfrm rot="16200000">
                <a:off x="5194184" y="4411224"/>
                <a:ext cx="2269957" cy="2246316"/>
              </a:xfrm>
              <a:prstGeom prst="teardrop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endParaRPr lang="sk-SK" sz="1400" b="1" dirty="0">
                  <a:solidFill>
                    <a:schemeClr val="tx1"/>
                  </a:solidFill>
                  <a:latin typeface="Segoe Script" pitchFamily="34" charset="0"/>
                </a:endParaRPr>
              </a:p>
            </p:txBody>
          </p:sp>
          <p:sp>
            <p:nvSpPr>
              <p:cNvPr id="11" name="BlokTextu 10"/>
              <p:cNvSpPr txBox="1"/>
              <p:nvPr/>
            </p:nvSpPr>
            <p:spPr>
              <a:xfrm>
                <a:off x="5206005" y="4885822"/>
                <a:ext cx="2246316" cy="1316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1600" b="1" dirty="0" smtClean="0">
                    <a:latin typeface="Segoe Script" pitchFamily="34" charset="0"/>
                  </a:rPr>
                  <a:t>horľavá látka</a:t>
                </a:r>
                <a:endParaRPr lang="sk-SK" sz="1600" b="1" dirty="0"/>
              </a:p>
            </p:txBody>
          </p:sp>
        </p:grpSp>
      </p:grpSp>
      <p:sp>
        <p:nvSpPr>
          <p:cNvPr id="13" name="Násobenie 12"/>
          <p:cNvSpPr/>
          <p:nvPr/>
        </p:nvSpPr>
        <p:spPr>
          <a:xfrm>
            <a:off x="611560" y="2132856"/>
            <a:ext cx="1872208" cy="1562472"/>
          </a:xfrm>
          <a:prstGeom prst="mathMultiply">
            <a:avLst>
              <a:gd name="adj1" fmla="val 13520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lokTextu 13"/>
          <p:cNvSpPr txBox="1"/>
          <p:nvPr/>
        </p:nvSpPr>
        <p:spPr>
          <a:xfrm>
            <a:off x="0" y="5013176"/>
            <a:ext cx="302433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ysClr val="windowText" lastClr="000000"/>
                </a:solidFill>
              </a:rPr>
              <a:t>Znížiť teplotu pod zápalnú teplotu!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grpSp>
        <p:nvGrpSpPr>
          <p:cNvPr id="15" name="Skupina 14"/>
          <p:cNvGrpSpPr/>
          <p:nvPr/>
        </p:nvGrpSpPr>
        <p:grpSpPr>
          <a:xfrm>
            <a:off x="3131840" y="3573016"/>
            <a:ext cx="3168353" cy="2592288"/>
            <a:chOff x="1274953" y="832325"/>
            <a:chExt cx="6177368" cy="5837035"/>
          </a:xfrm>
        </p:grpSpPr>
        <p:sp>
          <p:nvSpPr>
            <p:cNvPr id="16" name="Rovnoramenný trojuholník 15"/>
            <p:cNvSpPr/>
            <p:nvPr/>
          </p:nvSpPr>
          <p:spPr>
            <a:xfrm>
              <a:off x="1547664" y="1340768"/>
              <a:ext cx="5688632" cy="4968552"/>
            </a:xfrm>
            <a:prstGeom prst="triangle">
              <a:avLst/>
            </a:prstGeom>
            <a:noFill/>
            <a:ln w="889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 sz="1600"/>
            </a:p>
          </p:txBody>
        </p:sp>
        <p:sp>
          <p:nvSpPr>
            <p:cNvPr id="17" name="Slza 16"/>
            <p:cNvSpPr/>
            <p:nvPr/>
          </p:nvSpPr>
          <p:spPr>
            <a:xfrm>
              <a:off x="1274953" y="4581127"/>
              <a:ext cx="2187817" cy="2016224"/>
            </a:xfrm>
            <a:prstGeom prst="teardrop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k-SK" sz="1400" b="1" dirty="0" smtClean="0">
                  <a:latin typeface="Segoe Script" pitchFamily="34" charset="0"/>
                </a:rPr>
                <a:t>kyslík</a:t>
              </a:r>
              <a:endParaRPr lang="sk-SK" sz="1400" b="1" dirty="0">
                <a:latin typeface="Segoe Script" pitchFamily="34" charset="0"/>
              </a:endParaRPr>
            </a:p>
          </p:txBody>
        </p:sp>
        <p:grpSp>
          <p:nvGrpSpPr>
            <p:cNvPr id="18" name="Skupina 17"/>
            <p:cNvGrpSpPr/>
            <p:nvPr/>
          </p:nvGrpSpPr>
          <p:grpSpPr>
            <a:xfrm>
              <a:off x="3205381" y="832325"/>
              <a:ext cx="2197062" cy="2239303"/>
              <a:chOff x="3149159" y="695323"/>
              <a:chExt cx="2396852" cy="2525149"/>
            </a:xfrm>
          </p:grpSpPr>
          <p:sp>
            <p:nvSpPr>
              <p:cNvPr id="22" name="Slza 6"/>
              <p:cNvSpPr/>
              <p:nvPr/>
            </p:nvSpPr>
            <p:spPr>
              <a:xfrm rot="8100000">
                <a:off x="3220157" y="695323"/>
                <a:ext cx="2246769" cy="2525149"/>
              </a:xfrm>
              <a:prstGeom prst="teardrop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57150"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sk-SK" sz="1600" dirty="0"/>
              </a:p>
            </p:txBody>
          </p:sp>
          <p:sp>
            <p:nvSpPr>
              <p:cNvPr id="23" name="BlokTextu 22"/>
              <p:cNvSpPr txBox="1"/>
              <p:nvPr/>
            </p:nvSpPr>
            <p:spPr>
              <a:xfrm>
                <a:off x="3149159" y="1457403"/>
                <a:ext cx="2396852" cy="1390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1600" b="1" dirty="0" smtClean="0">
                    <a:latin typeface="Segoe Script" pitchFamily="34" charset="0"/>
                  </a:rPr>
                  <a:t>zápalná teplota</a:t>
                </a:r>
                <a:endParaRPr lang="sk-SK" sz="1600" b="1" dirty="0">
                  <a:latin typeface="Segoe Script" pitchFamily="34" charset="0"/>
                </a:endParaRPr>
              </a:p>
            </p:txBody>
          </p:sp>
        </p:grpSp>
        <p:grpSp>
          <p:nvGrpSpPr>
            <p:cNvPr id="19" name="Skupina 8"/>
            <p:cNvGrpSpPr/>
            <p:nvPr/>
          </p:nvGrpSpPr>
          <p:grpSpPr>
            <a:xfrm>
              <a:off x="5206005" y="4399403"/>
              <a:ext cx="2246316" cy="2269957"/>
              <a:chOff x="5206005" y="4399403"/>
              <a:chExt cx="2246316" cy="2269957"/>
            </a:xfrm>
          </p:grpSpPr>
          <p:sp>
            <p:nvSpPr>
              <p:cNvPr id="20" name="Slza 19"/>
              <p:cNvSpPr/>
              <p:nvPr/>
            </p:nvSpPr>
            <p:spPr>
              <a:xfrm rot="16200000">
                <a:off x="5194184" y="4411224"/>
                <a:ext cx="2269957" cy="2246316"/>
              </a:xfrm>
              <a:prstGeom prst="teardrop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endParaRPr lang="sk-SK" sz="1400" b="1" dirty="0">
                  <a:solidFill>
                    <a:schemeClr val="tx1"/>
                  </a:solidFill>
                  <a:latin typeface="Segoe Script" pitchFamily="34" charset="0"/>
                </a:endParaRPr>
              </a:p>
            </p:txBody>
          </p:sp>
          <p:sp>
            <p:nvSpPr>
              <p:cNvPr id="21" name="BlokTextu 20"/>
              <p:cNvSpPr txBox="1"/>
              <p:nvPr/>
            </p:nvSpPr>
            <p:spPr>
              <a:xfrm>
                <a:off x="5206005" y="4885822"/>
                <a:ext cx="2246316" cy="1316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1600" b="1" dirty="0" smtClean="0">
                    <a:latin typeface="Segoe Script" pitchFamily="34" charset="0"/>
                  </a:rPr>
                  <a:t>horľavá látka</a:t>
                </a:r>
                <a:endParaRPr lang="sk-SK" sz="1600" b="1" dirty="0"/>
              </a:p>
            </p:txBody>
          </p:sp>
        </p:grpSp>
      </p:grpSp>
      <p:sp>
        <p:nvSpPr>
          <p:cNvPr id="24" name="BlokTextu 23"/>
          <p:cNvSpPr txBox="1"/>
          <p:nvPr/>
        </p:nvSpPr>
        <p:spPr>
          <a:xfrm>
            <a:off x="3131840" y="6211669"/>
            <a:ext cx="3024336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ysClr val="windowText" lastClr="000000"/>
                </a:solidFill>
              </a:rPr>
              <a:t>Zabrániť prístupu vzdušného kyslíka!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25" name="Násobenie 24"/>
          <p:cNvSpPr/>
          <p:nvPr/>
        </p:nvSpPr>
        <p:spPr>
          <a:xfrm>
            <a:off x="2771800" y="4869160"/>
            <a:ext cx="1872208" cy="1562472"/>
          </a:xfrm>
          <a:prstGeom prst="mathMultiply">
            <a:avLst>
              <a:gd name="adj1" fmla="val 13520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Skupina 25"/>
          <p:cNvGrpSpPr/>
          <p:nvPr/>
        </p:nvGrpSpPr>
        <p:grpSpPr>
          <a:xfrm>
            <a:off x="5975647" y="2276872"/>
            <a:ext cx="3168353" cy="2592288"/>
            <a:chOff x="1274953" y="832325"/>
            <a:chExt cx="6177368" cy="5837035"/>
          </a:xfrm>
        </p:grpSpPr>
        <p:sp>
          <p:nvSpPr>
            <p:cNvPr id="27" name="Rovnoramenný trojuholník 26"/>
            <p:cNvSpPr/>
            <p:nvPr/>
          </p:nvSpPr>
          <p:spPr>
            <a:xfrm>
              <a:off x="1547664" y="1340768"/>
              <a:ext cx="5688632" cy="4968552"/>
            </a:xfrm>
            <a:prstGeom prst="triangle">
              <a:avLst/>
            </a:prstGeom>
            <a:noFill/>
            <a:ln w="889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 sz="1600"/>
            </a:p>
          </p:txBody>
        </p:sp>
        <p:sp>
          <p:nvSpPr>
            <p:cNvPr id="28" name="Slza 27"/>
            <p:cNvSpPr/>
            <p:nvPr/>
          </p:nvSpPr>
          <p:spPr>
            <a:xfrm>
              <a:off x="1274953" y="4581127"/>
              <a:ext cx="2187817" cy="2016224"/>
            </a:xfrm>
            <a:prstGeom prst="teardrop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k-SK" sz="1400" b="1" dirty="0" smtClean="0">
                  <a:latin typeface="Segoe Script" pitchFamily="34" charset="0"/>
                </a:rPr>
                <a:t>kyslík</a:t>
              </a:r>
              <a:endParaRPr lang="sk-SK" sz="1400" b="1" dirty="0">
                <a:latin typeface="Segoe Script" pitchFamily="34" charset="0"/>
              </a:endParaRPr>
            </a:p>
          </p:txBody>
        </p:sp>
        <p:grpSp>
          <p:nvGrpSpPr>
            <p:cNvPr id="29" name="Skupina 17"/>
            <p:cNvGrpSpPr/>
            <p:nvPr/>
          </p:nvGrpSpPr>
          <p:grpSpPr>
            <a:xfrm>
              <a:off x="3205381" y="832325"/>
              <a:ext cx="2197062" cy="2239303"/>
              <a:chOff x="3149159" y="695323"/>
              <a:chExt cx="2396852" cy="2525149"/>
            </a:xfrm>
          </p:grpSpPr>
          <p:sp>
            <p:nvSpPr>
              <p:cNvPr id="33" name="Slza 6"/>
              <p:cNvSpPr/>
              <p:nvPr/>
            </p:nvSpPr>
            <p:spPr>
              <a:xfrm rot="8100000">
                <a:off x="3220157" y="695323"/>
                <a:ext cx="2246769" cy="2525149"/>
              </a:xfrm>
              <a:prstGeom prst="teardrop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57150"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vert="vert270" rtlCol="0" anchor="ctr"/>
              <a:lstStyle/>
              <a:p>
                <a:pPr algn="ctr"/>
                <a:endParaRPr lang="sk-SK" sz="1600" dirty="0"/>
              </a:p>
            </p:txBody>
          </p:sp>
          <p:sp>
            <p:nvSpPr>
              <p:cNvPr id="34" name="BlokTextu 33"/>
              <p:cNvSpPr txBox="1"/>
              <p:nvPr/>
            </p:nvSpPr>
            <p:spPr>
              <a:xfrm>
                <a:off x="3149159" y="1457403"/>
                <a:ext cx="2396852" cy="1390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1600" b="1" dirty="0" smtClean="0">
                    <a:latin typeface="Segoe Script" pitchFamily="34" charset="0"/>
                  </a:rPr>
                  <a:t>zápalná teplota</a:t>
                </a:r>
                <a:endParaRPr lang="sk-SK" sz="1600" b="1" dirty="0">
                  <a:latin typeface="Segoe Script" pitchFamily="34" charset="0"/>
                </a:endParaRPr>
              </a:p>
            </p:txBody>
          </p:sp>
        </p:grpSp>
        <p:grpSp>
          <p:nvGrpSpPr>
            <p:cNvPr id="30" name="Skupina 8"/>
            <p:cNvGrpSpPr/>
            <p:nvPr/>
          </p:nvGrpSpPr>
          <p:grpSpPr>
            <a:xfrm>
              <a:off x="5206005" y="4399403"/>
              <a:ext cx="2246316" cy="2269957"/>
              <a:chOff x="5206005" y="4399403"/>
              <a:chExt cx="2246316" cy="2269957"/>
            </a:xfrm>
          </p:grpSpPr>
          <p:sp>
            <p:nvSpPr>
              <p:cNvPr id="31" name="Slza 30"/>
              <p:cNvSpPr/>
              <p:nvPr/>
            </p:nvSpPr>
            <p:spPr>
              <a:xfrm rot="16200000">
                <a:off x="5194184" y="4411224"/>
                <a:ext cx="2269957" cy="2246316"/>
              </a:xfrm>
              <a:prstGeom prst="teardrop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endParaRPr lang="sk-SK" sz="1400" b="1" dirty="0">
                  <a:solidFill>
                    <a:schemeClr val="tx1"/>
                  </a:solidFill>
                  <a:latin typeface="Segoe Script" pitchFamily="34" charset="0"/>
                </a:endParaRPr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5206005" y="4885822"/>
                <a:ext cx="2246316" cy="1316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k-SK" sz="1600" b="1" dirty="0" smtClean="0">
                    <a:latin typeface="Segoe Script" pitchFamily="34" charset="0"/>
                  </a:rPr>
                  <a:t>horľavá látka</a:t>
                </a:r>
                <a:endParaRPr lang="sk-SK" sz="1600" b="1" dirty="0"/>
              </a:p>
            </p:txBody>
          </p:sp>
        </p:grpSp>
      </p:grpSp>
      <p:sp>
        <p:nvSpPr>
          <p:cNvPr id="35" name="Násobenie 34"/>
          <p:cNvSpPr/>
          <p:nvPr/>
        </p:nvSpPr>
        <p:spPr>
          <a:xfrm>
            <a:off x="7524328" y="3501008"/>
            <a:ext cx="1872208" cy="1562472"/>
          </a:xfrm>
          <a:prstGeom prst="mathMultiply">
            <a:avLst>
              <a:gd name="adj1" fmla="val 13520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BlokTextu 35"/>
          <p:cNvSpPr txBox="1"/>
          <p:nvPr/>
        </p:nvSpPr>
        <p:spPr>
          <a:xfrm>
            <a:off x="6372200" y="4941168"/>
            <a:ext cx="252028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>
                <a:solidFill>
                  <a:sysClr val="windowText" lastClr="000000"/>
                </a:solidFill>
              </a:rPr>
              <a:t>Odstrániť horľavú látku!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3" grpId="0" animBg="1"/>
      <p:bldP spid="14" grpId="0" animBg="1"/>
      <p:bldP spid="24" grpId="0" animBg="1"/>
      <p:bldP spid="25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k-SK" dirty="0" smtClean="0"/>
              <a:t>Hasenie požiaru: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640960" cy="5277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dirty="0" smtClean="0"/>
              <a:t>Väčšinou sa používajú pri hasení kombinácie odstránenia aspoň dvoch podmienok horenia.</a:t>
            </a:r>
          </a:p>
          <a:p>
            <a:pPr>
              <a:lnSpc>
                <a:spcPct val="150000"/>
              </a:lnSpc>
            </a:pPr>
            <a:r>
              <a:rPr lang="sk-SK" dirty="0" smtClean="0"/>
              <a:t>Hasiacimi látkami sú najčastejšie: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Voda </a:t>
            </a:r>
            <a:r>
              <a:rPr lang="sk-SK" dirty="0" smtClean="0"/>
              <a:t>– ochladí horiacu látku, zabráni prístup kyslíka k horiacej látke.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Piesok </a:t>
            </a:r>
            <a:r>
              <a:rPr lang="sk-SK" dirty="0" smtClean="0"/>
              <a:t>– zabráni prístupu kyslíka k horiacej látke.</a:t>
            </a:r>
          </a:p>
          <a:p>
            <a:pPr>
              <a:lnSpc>
                <a:spcPct val="150000"/>
              </a:lnSpc>
            </a:pPr>
            <a:r>
              <a:rPr lang="sk-SK" b="1" dirty="0" smtClean="0"/>
              <a:t>Oxid uhličitý </a:t>
            </a:r>
            <a:r>
              <a:rPr lang="sk-SK" dirty="0" smtClean="0"/>
              <a:t>– ochladí horiacu látku svojim  vyparovaním, nepodporuje horenie, zabráni kyslíku prístup k horiacej látke.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Hasiace prístroje a hasené látky: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179512" y="1196752"/>
          <a:ext cx="8712968" cy="522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872208"/>
                <a:gridCol w="2376264"/>
                <a:gridCol w="2880320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Hasiaci prístroj</a:t>
                      </a:r>
                      <a:endParaRPr lang="sk-SK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Hasiaca látka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0070C0"/>
                          </a:solidFill>
                        </a:rPr>
                        <a:t>Čo môžeme hasiť.</a:t>
                      </a:r>
                      <a:endParaRPr lang="sk-SK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rgbClr val="FF0000"/>
                          </a:solidFill>
                        </a:rPr>
                        <a:t>Čo nesmieme hasiť!</a:t>
                      </a:r>
                      <a:endParaRPr lang="sk-SK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vodný</a:t>
                      </a:r>
                      <a:endParaRPr lang="sk-SK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voda</a:t>
                      </a:r>
                      <a:endParaRPr lang="sk-SK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dirty="0" smtClean="0"/>
                        <a:t>Tuhé látky, ktoré nereagujú s</a:t>
                      </a:r>
                      <a:r>
                        <a:rPr lang="sk-SK" baseline="0" dirty="0" smtClean="0"/>
                        <a:t> vodou.</a:t>
                      </a:r>
                      <a:endParaRPr lang="sk-SK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dirty="0" smtClean="0"/>
                        <a:t>Elektrické zariadenia. Horiace kvapaliny. Horčík.</a:t>
                      </a:r>
                      <a:endParaRPr lang="sk-SK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penový</a:t>
                      </a:r>
                      <a:endParaRPr lang="sk-SK" b="1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voda, oxid uhličitý</a:t>
                      </a:r>
                      <a:endParaRPr lang="sk-SK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dirty="0" smtClean="0"/>
                        <a:t>Tuhé a kvapalné látky.</a:t>
                      </a:r>
                      <a:endParaRPr lang="sk-SK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Elektrické zariadenia.</a:t>
                      </a:r>
                      <a:endParaRPr lang="sk-SK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snehový</a:t>
                      </a:r>
                      <a:endParaRPr lang="sk-SK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oxid uhličitý</a:t>
                      </a:r>
                      <a:endParaRPr lang="sk-SK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sk-SK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Všetky skupenstvá horľavín.</a:t>
                      </a:r>
                      <a:r>
                        <a:rPr kumimoji="0" lang="sk-SK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Elektrické</a:t>
                      </a:r>
                      <a:r>
                        <a:rPr kumimoji="0" lang="sk-SK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zariadenia.</a:t>
                      </a:r>
                      <a:endParaRPr lang="sk-SK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sk-SK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Požiar alkalických kovov. Práškové látky.</a:t>
                      </a:r>
                      <a:endParaRPr lang="sk-SK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43488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práškový</a:t>
                      </a:r>
                      <a:endParaRPr lang="sk-SK" b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veľmi jemný prášok: napr. uhličitan sodný</a:t>
                      </a:r>
                      <a:endParaRPr lang="sk-SK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Všetky skupenstvá horľavín.</a:t>
                      </a:r>
                      <a:r>
                        <a:rPr kumimoji="0" lang="sk-SK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Elektrické</a:t>
                      </a:r>
                      <a:r>
                        <a:rPr kumimoji="0" lang="sk-SK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zariadenia.</a:t>
                      </a:r>
                      <a:endParaRPr lang="sk-SK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dirty="0" smtClean="0"/>
                        <a:t>Jemná  mechanika</a:t>
                      </a:r>
                      <a:r>
                        <a:rPr lang="sk-SK" baseline="0" dirty="0" smtClean="0"/>
                        <a:t> a </a:t>
                      </a:r>
                      <a:r>
                        <a:rPr lang="sk-SK" dirty="0" smtClean="0"/>
                        <a:t>elektronika. Práškov látky.</a:t>
                      </a:r>
                      <a:endParaRPr lang="sk-SK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43488">
                <a:tc>
                  <a:txBody>
                    <a:bodyPr/>
                    <a:lstStyle/>
                    <a:p>
                      <a:pPr algn="ctr"/>
                      <a:r>
                        <a:rPr lang="sk-SK" b="1" dirty="0" err="1" smtClean="0"/>
                        <a:t>halotrónový</a:t>
                      </a:r>
                      <a:endParaRPr lang="sk-SK" b="1" dirty="0" smtClean="0"/>
                    </a:p>
                    <a:p>
                      <a:pPr algn="ctr"/>
                      <a:r>
                        <a:rPr lang="sk-SK" b="1" dirty="0" smtClean="0"/>
                        <a:t>(</a:t>
                      </a:r>
                      <a:r>
                        <a:rPr lang="sk-SK" b="1" dirty="0" err="1" smtClean="0"/>
                        <a:t>halónový</a:t>
                      </a:r>
                      <a:r>
                        <a:rPr lang="sk-SK" b="1" dirty="0" smtClean="0"/>
                        <a:t>)</a:t>
                      </a:r>
                      <a:endParaRPr lang="sk-SK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špeciálna </a:t>
                      </a:r>
                      <a:r>
                        <a:rPr lang="sk-SK" dirty="0" smtClean="0">
                          <a:latin typeface="Segoe Script"/>
                        </a:rPr>
                        <a:t>*</a:t>
                      </a:r>
                      <a:r>
                        <a:rPr lang="sk-SK" dirty="0" smtClean="0"/>
                        <a:t>chemická látka </a:t>
                      </a:r>
                      <a:endParaRPr lang="sk-SK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Kvapaliny, jemná mechanika, počítače, umelecké</a:t>
                      </a:r>
                      <a:r>
                        <a:rPr lang="sk-SK" baseline="0" dirty="0" smtClean="0"/>
                        <a:t> diela</a:t>
                      </a:r>
                      <a:endParaRPr lang="sk-SK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dirty="0" smtClean="0"/>
                        <a:t>Požiar v uzavretých</a:t>
                      </a:r>
                      <a:r>
                        <a:rPr lang="sk-SK" baseline="0" dirty="0" smtClean="0"/>
                        <a:t> priestoroch, ľahké kovy</a:t>
                      </a:r>
                      <a:endParaRPr lang="sk-SK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323528" y="6021288"/>
            <a:ext cx="8136904" cy="648072"/>
            <a:chOff x="323528" y="6021288"/>
            <a:chExt cx="8136904" cy="648072"/>
          </a:xfrm>
        </p:grpSpPr>
        <p:sp>
          <p:nvSpPr>
            <p:cNvPr id="5" name="BlokTextu 4"/>
            <p:cNvSpPr txBox="1"/>
            <p:nvPr/>
          </p:nvSpPr>
          <p:spPr>
            <a:xfrm>
              <a:off x="323528" y="6021288"/>
              <a:ext cx="81369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>
                  <a:latin typeface="Segoe Script"/>
                </a:rPr>
                <a:t>*</a:t>
              </a:r>
              <a:r>
                <a:rPr lang="sk-SK" dirty="0" err="1" smtClean="0"/>
                <a:t>hexafluórpropán</a:t>
              </a:r>
              <a:r>
                <a:rPr lang="sk-SK" dirty="0" smtClean="0"/>
                <a:t> alebo </a:t>
              </a:r>
              <a:r>
                <a:rPr lang="sk-SK" dirty="0" err="1" smtClean="0">
                  <a:solidFill>
                    <a:schemeClr val="dk1"/>
                  </a:solidFill>
                </a:rPr>
                <a:t>tetradekafluorhexán</a:t>
              </a:r>
              <a:r>
                <a:rPr lang="sk-SK" dirty="0" smtClean="0">
                  <a:solidFill>
                    <a:schemeClr val="dk1"/>
                  </a:solidFill>
                </a:rPr>
                <a:t> </a:t>
              </a:r>
              <a:r>
                <a:rPr lang="sk-SK" dirty="0" err="1" smtClean="0">
                  <a:solidFill>
                    <a:schemeClr val="dk1"/>
                  </a:solidFill>
                </a:rPr>
                <a:t>alebo</a:t>
              </a:r>
              <a:r>
                <a:rPr lang="sk-SK" dirty="0" smtClean="0">
                  <a:solidFill>
                    <a:schemeClr val="dk1"/>
                  </a:solidFill>
                </a:rPr>
                <a:t> </a:t>
              </a:r>
              <a:r>
                <a:rPr lang="sk-SK" dirty="0" err="1" smtClean="0"/>
                <a:t>tetrafluoridbrometán</a:t>
              </a:r>
              <a:r>
                <a:rPr lang="sk-SK" dirty="0" smtClean="0"/>
                <a:t> ( zdroj internet)  </a:t>
              </a:r>
              <a:endParaRPr lang="sk-SK" dirty="0"/>
            </a:p>
          </p:txBody>
        </p:sp>
        <p:grpSp>
          <p:nvGrpSpPr>
            <p:cNvPr id="10" name="Skupina 9"/>
            <p:cNvGrpSpPr/>
            <p:nvPr/>
          </p:nvGrpSpPr>
          <p:grpSpPr>
            <a:xfrm>
              <a:off x="1619672" y="6309320"/>
              <a:ext cx="1944216" cy="360040"/>
              <a:chOff x="1619672" y="6309320"/>
              <a:chExt cx="1944216" cy="360040"/>
            </a:xfrm>
          </p:grpSpPr>
          <p:sp>
            <p:nvSpPr>
              <p:cNvPr id="6" name="Usmiata tvár 5"/>
              <p:cNvSpPr/>
              <p:nvPr/>
            </p:nvSpPr>
            <p:spPr>
              <a:xfrm>
                <a:off x="1619672" y="6309320"/>
                <a:ext cx="432048" cy="360040"/>
              </a:xfrm>
              <a:prstGeom prst="smileyFac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" name="Usmiata tvár 6"/>
              <p:cNvSpPr/>
              <p:nvPr/>
            </p:nvSpPr>
            <p:spPr>
              <a:xfrm>
                <a:off x="2123728" y="6309320"/>
                <a:ext cx="432048" cy="360040"/>
              </a:xfrm>
              <a:prstGeom prst="smileyFac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" name="Usmiata tvár 7"/>
              <p:cNvSpPr/>
              <p:nvPr/>
            </p:nvSpPr>
            <p:spPr>
              <a:xfrm>
                <a:off x="2627784" y="6309320"/>
                <a:ext cx="432048" cy="360040"/>
              </a:xfrm>
              <a:prstGeom prst="smileyFac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Usmiata tvár 8"/>
              <p:cNvSpPr/>
              <p:nvPr/>
            </p:nvSpPr>
            <p:spPr>
              <a:xfrm>
                <a:off x="3131840" y="6309320"/>
                <a:ext cx="432048" cy="360040"/>
              </a:xfrm>
              <a:prstGeom prst="smileyFac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k-SK" dirty="0" smtClean="0"/>
              <a:t>Hasené látky a hasiace prístroje :</a:t>
            </a:r>
            <a:endParaRPr lang="sk-SK" dirty="0"/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352924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893"/>
                <a:gridCol w="1257415"/>
                <a:gridCol w="1392154"/>
                <a:gridCol w="1392154"/>
                <a:gridCol w="1392154"/>
                <a:gridCol w="139215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Horiaca látka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Prístroj 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vodný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penový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snehový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práškový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 smtClean="0"/>
                        <a:t>halónový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pevné </a:t>
                      </a:r>
                      <a:r>
                        <a:rPr lang="sk-SK" b="0" i="0" dirty="0" smtClean="0"/>
                        <a:t>látky</a:t>
                      </a:r>
                      <a:r>
                        <a:rPr lang="sk-SK" b="1" dirty="0" smtClean="0"/>
                        <a:t> </a:t>
                      </a:r>
                      <a:r>
                        <a:rPr lang="sk-SK" dirty="0" smtClean="0"/>
                        <a:t>mimo kovov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výborne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dobre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na</a:t>
                      </a:r>
                      <a:r>
                        <a:rPr lang="sk-SK" baseline="0" dirty="0" smtClean="0"/>
                        <a:t> sypké hmoty obmedzene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obmedzene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kvapalné</a:t>
                      </a:r>
                      <a:r>
                        <a:rPr lang="sk-SK" dirty="0" smtClean="0"/>
                        <a:t> horiace</a:t>
                      </a:r>
                      <a:r>
                        <a:rPr lang="sk-SK" baseline="0" dirty="0" smtClean="0"/>
                        <a:t> látky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výborne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dobre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výborne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výborne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/>
                        <a:t>plynné</a:t>
                      </a:r>
                      <a:r>
                        <a:rPr lang="sk-SK" dirty="0" smtClean="0"/>
                        <a:t> horiace látky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dobre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dobre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dobre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horľavé </a:t>
                      </a:r>
                      <a:r>
                        <a:rPr lang="sk-SK" b="1" dirty="0" smtClean="0"/>
                        <a:t>ľahké kovy</a:t>
                      </a:r>
                      <a:endParaRPr lang="sk-SK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len špeciálny typ</a:t>
                      </a:r>
                      <a:r>
                        <a:rPr lang="sk-SK" baseline="0" dirty="0" smtClean="0"/>
                        <a:t> D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nie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620688"/>
          </a:xfrm>
        </p:spPr>
        <p:txBody>
          <a:bodyPr/>
          <a:lstStyle/>
          <a:p>
            <a:pPr algn="ctr"/>
            <a:r>
              <a:rPr lang="sk-SK" dirty="0" smtClean="0"/>
              <a:t>Hasiace prístroje:</a:t>
            </a:r>
            <a:endParaRPr lang="sk-SK" dirty="0"/>
          </a:p>
        </p:txBody>
      </p:sp>
      <p:pic>
        <p:nvPicPr>
          <p:cNvPr id="1026" name="Picture 2" descr="VÃ½sledok vyhÄ¾adÃ¡vania obrÃ¡zkov pre dopyt hydrant"/>
          <p:cNvPicPr>
            <a:picLocks noChangeAspect="1" noChangeArrowheads="1"/>
          </p:cNvPicPr>
          <p:nvPr/>
        </p:nvPicPr>
        <p:blipFill>
          <a:blip r:embed="rId2" cstate="print"/>
          <a:srcRect r="43553"/>
          <a:stretch>
            <a:fillRect/>
          </a:stretch>
        </p:blipFill>
        <p:spPr bwMode="auto">
          <a:xfrm>
            <a:off x="395536" y="764704"/>
            <a:ext cx="1592774" cy="1610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VÃ½sledok vyhÄ¾adÃ¡vania obrÃ¡zkov pre dopyt bytovÃ½ hydr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836712"/>
            <a:ext cx="1890386" cy="1327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VÃ½sledok vyhÄ¾adÃ¡vania obrÃ¡zkov pre dopyt snehovÃ½ hasiaci prÃ­stroj"/>
          <p:cNvPicPr>
            <a:picLocks noChangeAspect="1" noChangeArrowheads="1"/>
          </p:cNvPicPr>
          <p:nvPr/>
        </p:nvPicPr>
        <p:blipFill>
          <a:blip r:embed="rId4" cstate="print"/>
          <a:srcRect l="25704" r="24401"/>
          <a:stretch>
            <a:fillRect/>
          </a:stretch>
        </p:blipFill>
        <p:spPr bwMode="auto">
          <a:xfrm>
            <a:off x="539552" y="3573016"/>
            <a:ext cx="1224136" cy="2453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VÃ½sledok vyhÄ¾adÃ¡vania obrÃ¡zkov pre dopyt penovÃ½ hasiaci prÃ­stroj"/>
          <p:cNvPicPr>
            <a:picLocks noChangeAspect="1" noChangeArrowheads="1"/>
          </p:cNvPicPr>
          <p:nvPr/>
        </p:nvPicPr>
        <p:blipFill>
          <a:blip r:embed="rId5" cstate="print"/>
          <a:srcRect l="15002" r="17491"/>
          <a:stretch>
            <a:fillRect/>
          </a:stretch>
        </p:blipFill>
        <p:spPr bwMode="auto">
          <a:xfrm>
            <a:off x="2411760" y="3573016"/>
            <a:ext cx="1584176" cy="2346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4" name="Picture 10" descr="SÃºvisiaci obrÃ¡zok"/>
          <p:cNvPicPr>
            <a:picLocks noChangeAspect="1" noChangeArrowheads="1"/>
          </p:cNvPicPr>
          <p:nvPr/>
        </p:nvPicPr>
        <p:blipFill>
          <a:blip r:embed="rId6" cstate="print"/>
          <a:srcRect l="22909" r="25546"/>
          <a:stretch>
            <a:fillRect/>
          </a:stretch>
        </p:blipFill>
        <p:spPr bwMode="auto">
          <a:xfrm>
            <a:off x="4572000" y="3429000"/>
            <a:ext cx="1296144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6" name="Picture 12" descr="SÃºvisiaci obrÃ¡zok"/>
          <p:cNvPicPr>
            <a:picLocks noChangeAspect="1" noChangeArrowheads="1"/>
          </p:cNvPicPr>
          <p:nvPr/>
        </p:nvPicPr>
        <p:blipFill>
          <a:blip r:embed="rId7" cstate="print"/>
          <a:srcRect l="27484" r="23656"/>
          <a:stretch>
            <a:fillRect/>
          </a:stretch>
        </p:blipFill>
        <p:spPr bwMode="auto">
          <a:xfrm>
            <a:off x="5364088" y="548680"/>
            <a:ext cx="1008112" cy="2063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8" name="Picture 14" descr="VÃ½sledok vyhÄ¾adÃ¡vania obrÃ¡zkov pre dopyt hasiaci prÃ­stroj do auta"/>
          <p:cNvPicPr>
            <a:picLocks noChangeAspect="1" noChangeArrowheads="1"/>
          </p:cNvPicPr>
          <p:nvPr/>
        </p:nvPicPr>
        <p:blipFill>
          <a:blip r:embed="rId8" cstate="print"/>
          <a:srcRect l="37470" t="5032" r="24493"/>
          <a:stretch>
            <a:fillRect/>
          </a:stretch>
        </p:blipFill>
        <p:spPr bwMode="auto">
          <a:xfrm>
            <a:off x="7164288" y="188640"/>
            <a:ext cx="1296144" cy="2158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BlokTextu 10"/>
          <p:cNvSpPr txBox="1"/>
          <p:nvPr/>
        </p:nvSpPr>
        <p:spPr>
          <a:xfrm>
            <a:off x="251520" y="2564904"/>
            <a:ext cx="21602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Hydrant na ulici</a:t>
            </a:r>
            <a:endParaRPr lang="sk-SK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2699792" y="2348880"/>
            <a:ext cx="21602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Hydrant v budove</a:t>
            </a:r>
            <a:endParaRPr lang="sk-SK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4932040" y="2636912"/>
            <a:ext cx="216024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Vodný hasiaci prístroj</a:t>
            </a:r>
            <a:endParaRPr lang="sk-SK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251520" y="6021288"/>
            <a:ext cx="201622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Snehový hasiaci prístroj</a:t>
            </a:r>
            <a:endParaRPr lang="sk-SK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2411760" y="6021288"/>
            <a:ext cx="194421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Penový hasiaci prístroj</a:t>
            </a:r>
            <a:endParaRPr lang="sk-SK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4499992" y="6021288"/>
            <a:ext cx="216024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Práškový hasiaci prístroj</a:t>
            </a:r>
            <a:endParaRPr lang="sk-SK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6948264" y="2492896"/>
            <a:ext cx="201622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Hasiaci prístroj do auta</a:t>
            </a:r>
            <a:endParaRPr lang="sk-SK" b="1" dirty="0"/>
          </a:p>
        </p:txBody>
      </p:sp>
      <p:pic>
        <p:nvPicPr>
          <p:cNvPr id="3074" name="Picture 2" descr="http://www.pyrotex.sk/fotky18662/fotos/_vyr_353hasiaci-pristroj-ca2le.jpg"/>
          <p:cNvPicPr>
            <a:picLocks noChangeAspect="1" noChangeArrowheads="1"/>
          </p:cNvPicPr>
          <p:nvPr/>
        </p:nvPicPr>
        <p:blipFill>
          <a:blip r:embed="rId9" cstate="print"/>
          <a:srcRect l="20160" r="19361"/>
          <a:stretch>
            <a:fillRect/>
          </a:stretch>
        </p:blipFill>
        <p:spPr bwMode="auto">
          <a:xfrm>
            <a:off x="6876256" y="3501008"/>
            <a:ext cx="1510443" cy="2497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BlokTextu 18"/>
          <p:cNvSpPr txBox="1"/>
          <p:nvPr/>
        </p:nvSpPr>
        <p:spPr>
          <a:xfrm>
            <a:off x="6732240" y="6021288"/>
            <a:ext cx="216024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Plynový hasiaci prístroj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dirty="0" smtClean="0"/>
              <a:t>Domáca úloha</a:t>
            </a:r>
            <a:br>
              <a:rPr lang="sk-SK" sz="4000" dirty="0" smtClean="0"/>
            </a:br>
            <a:endParaRPr lang="sk-SK" sz="4000" dirty="0"/>
          </a:p>
        </p:txBody>
      </p:sp>
      <p:sp>
        <p:nvSpPr>
          <p:cNvPr id="2" name="BlokTextu 1"/>
          <p:cNvSpPr txBox="1"/>
          <p:nvPr/>
        </p:nvSpPr>
        <p:spPr>
          <a:xfrm>
            <a:off x="1076032" y="2952551"/>
            <a:ext cx="69541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Preštuduj si túto prezentáciu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Učivo nájdeš aj v učebnici na str. 73-75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Zapíš si do zošitu poznámky na str.74 dolu „zapamätáme si“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Prípadne si ešte doplň k poznámkam čo ťa zaujalo v prezentácii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011294" y="1556792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Pre 7.A a 7.B      11.5-15.5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3254</TotalTime>
  <Words>520</Words>
  <Application>Microsoft Office PowerPoint</Application>
  <PresentationFormat>Prezentácia na obrazovke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Arkáda</vt:lpstr>
      <vt:lpstr>Premeny látok</vt:lpstr>
      <vt:lpstr>Požiar :</vt:lpstr>
      <vt:lpstr>Čo treba robiť v prípade požiaru:</vt:lpstr>
      <vt:lpstr>Hasenie požiaru:</vt:lpstr>
      <vt:lpstr>Hasenie požiaru:</vt:lpstr>
      <vt:lpstr>Hasiace prístroje a hasené látky:</vt:lpstr>
      <vt:lpstr>Hasené látky a hasiace prístroje :</vt:lpstr>
      <vt:lpstr>Hasiace prístroje:</vt:lpstr>
      <vt:lpstr>Domáca úloha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Admin</cp:lastModifiedBy>
  <cp:revision>571</cp:revision>
  <dcterms:created xsi:type="dcterms:W3CDTF">2017-09-03T06:20:55Z</dcterms:created>
  <dcterms:modified xsi:type="dcterms:W3CDTF">2020-05-10T13:25:03Z</dcterms:modified>
</cp:coreProperties>
</file>