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71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58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99"/>
    <a:srgbClr val="0066FF"/>
    <a:srgbClr val="CC0099"/>
    <a:srgbClr val="660066"/>
    <a:srgbClr val="FFFF00"/>
    <a:srgbClr val="CC6600"/>
    <a:srgbClr val="008000"/>
    <a:srgbClr val="006666"/>
    <a:srgbClr val="CC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4" autoAdjust="0"/>
    <p:restoredTop sz="94660"/>
  </p:normalViewPr>
  <p:slideViewPr>
    <p:cSldViewPr snapToGrid="0">
      <p:cViewPr varScale="1">
        <p:scale>
          <a:sx n="62" d="100"/>
          <a:sy n="62" d="100"/>
        </p:scale>
        <p:origin x="-84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D42D9-F418-4154-8D4D-41EDDB7D3FE9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206A-D8B5-4EFB-A506-65EC24A7D4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2422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D42D9-F418-4154-8D4D-41EDDB7D3FE9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206A-D8B5-4EFB-A506-65EC24A7D4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59330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D42D9-F418-4154-8D4D-41EDDB7D3FE9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206A-D8B5-4EFB-A506-65EC24A7D4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1259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D42D9-F418-4154-8D4D-41EDDB7D3FE9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206A-D8B5-4EFB-A506-65EC24A7D4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4430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D42D9-F418-4154-8D4D-41EDDB7D3FE9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206A-D8B5-4EFB-A506-65EC24A7D4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48244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D42D9-F418-4154-8D4D-41EDDB7D3FE9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206A-D8B5-4EFB-A506-65EC24A7D4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4600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D42D9-F418-4154-8D4D-41EDDB7D3FE9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206A-D8B5-4EFB-A506-65EC24A7D4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3452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D42D9-F418-4154-8D4D-41EDDB7D3FE9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206A-D8B5-4EFB-A506-65EC24A7D4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8307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D42D9-F418-4154-8D4D-41EDDB7D3FE9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206A-D8B5-4EFB-A506-65EC24A7D4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03146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D42D9-F418-4154-8D4D-41EDDB7D3FE9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206A-D8B5-4EFB-A506-65EC24A7D4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03700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D42D9-F418-4154-8D4D-41EDDB7D3FE9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5206A-D8B5-4EFB-A506-65EC24A7D4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743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D42D9-F418-4154-8D4D-41EDDB7D3FE9}" type="datetimeFigureOut">
              <a:rPr lang="pl-PL" smtClean="0"/>
              <a:pPr/>
              <a:t>14.05.2020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5206A-D8B5-4EFB-A506-65EC24A7D4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5796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islandia+&amp;tbm=isch&amp;ved=2ahUKEwi_04S6w5rpAhXowsQBHcmLClUQ2-cCegQIABAA&amp;oq=islandia+&amp;gs_lcp=CgNpbWcQAzIECAAQQzICCAAyAggAMgIIADICCAAyBAgAEEMyAggAMgIIADICCAAyAggAULrNCVi6zQlgqdEJaABwAHgAgAFHiAFHkgEBMZgBAKABAaoBC2d3cy13aXotaW1n&amp;sclient=img&amp;ei=KjWwXr-WJOiFk74PyZeqqAU&amp;bih=755&amp;biw=1536" TargetMode="External"/><Relationship Id="rId13" Type="http://schemas.openxmlformats.org/officeDocument/2006/relationships/hyperlink" Target="https://www.google.com/search?q=islandia+lodowiec+vatnajokull&amp;tbm=isch&amp;ved=2ahUKEwiNtMSYz5rpAhVPzCoKHeBuCe0Q2-cCegQIABAA&amp;oq=islandia+lodowiec&amp;gs_lcp=CgNpbWcQARgAMgIIADICCAA6BAgAEEM6BQgAEIMBOgQIABAeOgYIABAIEB5QiswCWLbfAmDe6QJoAHAAeACAAVOIAdcIkgECMTeYAQCgAQGqAQtnd3Mtd2l6LWltZ7ABAA&amp;sclient=img&amp;ei=eUGwXs2TIs-YqwHg3aXoDg&amp;bih=755&amp;biw=1536" TargetMode="External"/><Relationship Id="rId3" Type="http://schemas.openxmlformats.org/officeDocument/2006/relationships/hyperlink" Target="https://www.wikipedia.org/" TargetMode="External"/><Relationship Id="rId7" Type="http://schemas.openxmlformats.org/officeDocument/2006/relationships/hyperlink" Target="https://guidetoiceland.is/pl/wszystko-co-najlepsze-na-islandii/ukryte-skarby-islandii" TargetMode="External"/><Relationship Id="rId12" Type="http://schemas.openxmlformats.org/officeDocument/2006/relationships/hyperlink" Target="https://www.google.com/search?q=fiordy+wschodnie+islandia&amp;tbm=isch&amp;ved=2ahUKEwjMhZeKz5rpAhWOzCoKHaS0AGUQ2-cCegQIABAA&amp;oq=fio&amp;gs_lcp=CgNpbWcQARgAMgQIABBDMgQIABBDMgIIADICCAAyAggAMgIIADICCAAyAggAMgIIADICCABQxMgBWMvOAWCk4wFoAHAAeACAAU-IAdkBkgEBM5gBAKABAaoBC2d3cy13aXotaW1nsAEA&amp;sclient=img&amp;ei=W0GwXozsG46ZqwGk6YKoBg&amp;bih=755&amp;biw=1536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wiatwedlugrostkow.pl/miejsca-warte-odwiedzenia-islandia/" TargetMode="External"/><Relationship Id="rId11" Type="http://schemas.openxmlformats.org/officeDocument/2006/relationships/hyperlink" Target="https://www.google.com/search?q=zloty+krag+islandia&amp;tbm=isch&amp;ved=2ahUKEwio1oqIz5rpAhWLBXcKHRc-BPcQ2-cCegQIABAA&amp;oq=zloty+krag+islandia&amp;gs_lcp=CgNpbWcQAzIECAAQGDoECAAQHjoGCAAQBRAeULQNWK4XYNkYaABwAHgAgAFSiAHIBJIBATmYAQCgAQGqAQtnd3Mtd2l6LWltZw&amp;sclient=img&amp;ei=V0GwXujOA4uL3AOX_JC4Dw&amp;bih=755&amp;biw=1536" TargetMode="External"/><Relationship Id="rId5" Type="http://schemas.openxmlformats.org/officeDocument/2006/relationships/hyperlink" Target="https://www.google.com/search?q=herb+islandii&amp;hl=pl&amp;source=lnms&amp;tbm=isch&amp;sa=X&amp;ved=2ahUKEwisodrQx5fpAhWVrIsKHSxpBjEQ_AUoAXoECBQQAw&amp;biw=1536&amp;bih=755" TargetMode="External"/><Relationship Id="rId15" Type="http://schemas.openxmlformats.org/officeDocument/2006/relationships/hyperlink" Target="https://www.google.com/search?q=reykjavik&amp;tbm=isch&amp;ved=2ahUKEwj67rm6z5rpAhWCBncKHX4bA9oQ2-cCegQIABAA&amp;oq=rey&amp;gs_lcp=CgNpbWcQARgAMgIIADICCAAyAggAMgIIADICCAAyAggAMgIIADICCAAyAggAMgIIADoECAAQQ1Cr2gFYs-ABYNTrAWgAcAB4AIABRIgBugGSAQEzmAEAoAEBqgELZ3dzLXdpei1pbWewAQA&amp;sclient=img&amp;ei=wEGwXvqOKoKN3AP-tozQDQ&amp;bih=755&amp;biw=1536" TargetMode="External"/><Relationship Id="rId10" Type="http://schemas.openxmlformats.org/officeDocument/2006/relationships/hyperlink" Target="https://www.google.com/search?q=islandia+wulkany&amp;tbm=isch&amp;ved=2ahUKEwiR88HYzprpAhVStCoKHeMjCkUQ2-cCegQIABAA&amp;oq=islandia+wulkany&amp;gs_lcp=CgNpbWcQAzICCAAyAggAMgIIADIGCAAQCBAeMgQIABAYMgQIABAYMgQIABAYMgQIABAYMgQIABAYMgQIABAYOgUIABCDAToECAAQHlCixwNY-OIDYN3lA2gAcAB4AIABQIgBrAeSAQIxNpgBAKABAaoBC2d3cy13aXotaW1nsAEA&amp;sclient=img&amp;ei=80CwXtGtEtLoqgHjx6ioBA&amp;bih=755&amp;biw=1536" TargetMode="External"/><Relationship Id="rId4" Type="http://schemas.openxmlformats.org/officeDocument/2006/relationships/hyperlink" Target="https://www.google.com/search?q=islandia&amp;source=lnms&amp;tbm=isch&amp;sa=X&amp;ved=2ahUKEwj74eDsv5fpAhWaBhAIHTCaDUwQ_AUoAnoECBsQBA&amp;cshid=1588502241808932&amp;biw=1536&amp;bih=755" TargetMode="External"/><Relationship Id="rId9" Type="http://schemas.openxmlformats.org/officeDocument/2006/relationships/hyperlink" Target="https://www.google.com/search?q=latjabarg&amp;tbm=isch&amp;ved=2ahUKEwjJsemFxJrpAhXQxyoKHS7DD98Q2-cCegQIABAA&amp;oq=latjabarg&amp;gs_lcp=CgNpbWcQAzoCCAA6BAgAEEM6BAgAEBM6BggAEAUQHjoGCAAQChAYUO6ZrgFYk6uuAWD6ra4BaABwAHgAgAFRiAHzBJIBATmYAQCgAQGqAQtnd3Mtd2l6LWltZ7ABAA&amp;sclient=img&amp;ei=yTWwXompINCPqwGuhr_4DQ&amp;bih=755&amp;biw=1536" TargetMode="External"/><Relationship Id="rId14" Type="http://schemas.openxmlformats.org/officeDocument/2006/relationships/hyperlink" Target="https://www.google.com/search?q=detifoss&amp;tbm=isch&amp;ved=2ahUKEwjUvZWvz5rpAhUTB3cKHUv6CekQ2-cCegQIABAA&amp;oq=detifoss&amp;gs_lcp=CgNpbWcQAzIECAAQEzIECAAQEzoECAAQQzoCCAA6BQgAEIMBOgQIABAeOgYIABAeEBM6CAgAEAUQHhATUKShAViDrwFg-K8BaABwAHgAgAHUAYgBmAWSAQU3LjAuMZgBAKABAaoBC2d3cy13aXotaW1nsAEA&amp;sclient=img&amp;ei=qUGwXpTFAZOO3APL9KfIDg&amp;bih=755&amp;biw=1536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8pqdOcYsTI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14946" y="1745673"/>
            <a:ext cx="9043555" cy="1878590"/>
          </a:xfr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effectLst>
                  <a:glow rad="101600">
                    <a:srgbClr val="CC66FF">
                      <a:alpha val="60000"/>
                    </a:srgbClr>
                  </a:glow>
                </a:effectLst>
              </a:rPr>
              <a:t>Islandia </a:t>
            </a:r>
            <a:r>
              <a:rPr lang="pl-PL" dirty="0">
                <a:solidFill>
                  <a:schemeClr val="bg1"/>
                </a:solidFill>
                <a:effectLst>
                  <a:glow rad="101600">
                    <a:srgbClr val="CC66FF">
                      <a:alpha val="60000"/>
                    </a:srgbClr>
                  </a:glow>
                </a:effectLst>
              </a:rPr>
              <a:t/>
            </a:r>
            <a:br>
              <a:rPr lang="pl-PL" dirty="0">
                <a:solidFill>
                  <a:schemeClr val="bg1"/>
                </a:solidFill>
                <a:effectLst>
                  <a:glow rad="101600">
                    <a:srgbClr val="CC66FF">
                      <a:alpha val="60000"/>
                    </a:srgbClr>
                  </a:glow>
                </a:effectLst>
              </a:rPr>
            </a:br>
            <a:r>
              <a:rPr lang="pl-PL" dirty="0" smtClean="0">
                <a:solidFill>
                  <a:schemeClr val="bg1"/>
                </a:solidFill>
                <a:effectLst>
                  <a:glow rad="101600">
                    <a:srgbClr val="CC66FF">
                      <a:alpha val="60000"/>
                    </a:srgbClr>
                  </a:glow>
                </a:effectLst>
              </a:rPr>
              <a:t>Kraina ognia i lodu </a:t>
            </a:r>
            <a:endParaRPr lang="pl-PL" dirty="0">
              <a:solidFill>
                <a:schemeClr val="bg1"/>
              </a:solidFill>
              <a:effectLst>
                <a:glow rad="101600">
                  <a:srgbClr val="CC66FF">
                    <a:alpha val="60000"/>
                  </a:srgbClr>
                </a:glo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676409" y="6241328"/>
            <a:ext cx="3422073" cy="543935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effectLst>
                  <a:glow rad="101600">
                    <a:srgbClr val="CC66FF">
                      <a:alpha val="60000"/>
                    </a:srgbClr>
                  </a:glow>
                </a:effectLst>
              </a:rPr>
              <a:t>Wiktoria Michałowska 8c </a:t>
            </a:r>
            <a:endParaRPr lang="pl-PL" dirty="0">
              <a:solidFill>
                <a:schemeClr val="bg1"/>
              </a:solidFill>
              <a:effectLst>
                <a:glow rad="101600">
                  <a:srgbClr val="CC66FF"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5300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07082" y="250825"/>
            <a:ext cx="2590800" cy="1276639"/>
          </a:xfrm>
        </p:spPr>
        <p:txBody>
          <a:bodyPr/>
          <a:lstStyle/>
          <a:p>
            <a:r>
              <a:rPr lang="pl-PL" dirty="0" err="1" smtClean="0">
                <a:effectLst>
                  <a:glow rad="101600">
                    <a:srgbClr val="006666">
                      <a:alpha val="60000"/>
                    </a:srgbClr>
                  </a:glow>
                </a:effectLst>
              </a:rPr>
              <a:t>Dettifoss</a:t>
            </a:r>
            <a:endParaRPr lang="pl-PL" dirty="0">
              <a:effectLst>
                <a:glow rad="101600">
                  <a:srgbClr val="006666">
                    <a:alpha val="60000"/>
                  </a:srgb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7091" y="1752888"/>
            <a:ext cx="5396345" cy="3993285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effectLst>
                  <a:glow rad="101600">
                    <a:srgbClr val="006666">
                      <a:alpha val="60000"/>
                    </a:srgbClr>
                  </a:glow>
                </a:effectLst>
              </a:rPr>
              <a:t>Gdzie:</a:t>
            </a:r>
            <a:r>
              <a:rPr lang="pl-PL" dirty="0"/>
              <a:t> Północna Islandia</a:t>
            </a:r>
            <a:br>
              <a:rPr lang="pl-PL" dirty="0"/>
            </a:br>
            <a:r>
              <a:rPr lang="pl-PL" dirty="0">
                <a:effectLst>
                  <a:glow rad="101600">
                    <a:srgbClr val="006666">
                      <a:alpha val="60000"/>
                    </a:srgbClr>
                  </a:glow>
                </a:effectLst>
              </a:rPr>
              <a:t>Dlaczego:</a:t>
            </a:r>
            <a:r>
              <a:rPr lang="pl-PL" dirty="0"/>
              <a:t> Ten największy wodospad Europy posłużył w 2011 roku jako sceneria to filmu Prometeusz i wytwarza energię, którą można by zasilić 100-tysięczne miasto. Miejsce to, znajdujące się pośrodku niczego, robi naprawdę ogromne wrażenie.</a:t>
            </a:r>
          </a:p>
        </p:txBody>
      </p:sp>
    </p:spTree>
    <p:extLst>
      <p:ext uri="{BB962C8B-B14F-4D97-AF65-F5344CB8AC3E}">
        <p14:creationId xmlns:p14="http://schemas.microsoft.com/office/powerpoint/2010/main" xmlns="" val="326612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94364" y="302780"/>
            <a:ext cx="5915891" cy="1359766"/>
          </a:xfrm>
        </p:spPr>
        <p:txBody>
          <a:bodyPr/>
          <a:lstStyle/>
          <a:p>
            <a:r>
              <a:rPr lang="pl-PL" dirty="0">
                <a:effectLst>
                  <a:glow rad="101600">
                    <a:srgbClr val="FF9999">
                      <a:alpha val="60000"/>
                    </a:srgbClr>
                  </a:glow>
                </a:effectLst>
              </a:rPr>
              <a:t>Lodowiec </a:t>
            </a:r>
            <a:r>
              <a:rPr lang="pl-PL" dirty="0" err="1" smtClean="0">
                <a:effectLst>
                  <a:glow rad="101600">
                    <a:srgbClr val="FF9999">
                      <a:alpha val="60000"/>
                    </a:srgbClr>
                  </a:glow>
                </a:effectLst>
              </a:rPr>
              <a:t>Vatnajokull</a:t>
            </a:r>
            <a:endParaRPr lang="pl-PL" dirty="0">
              <a:effectLst>
                <a:glow rad="101600">
                  <a:srgbClr val="FF9999">
                    <a:alpha val="60000"/>
                  </a:srgb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75854" y="1662546"/>
            <a:ext cx="10633364" cy="1852757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effectLst>
                  <a:glow rad="101600">
                    <a:srgbClr val="FF9999">
                      <a:alpha val="60000"/>
                    </a:srgbClr>
                  </a:glow>
                </a:effectLst>
              </a:rPr>
              <a:t>Gdzie</a:t>
            </a:r>
            <a:r>
              <a:rPr lang="pl-PL" dirty="0">
                <a:effectLst>
                  <a:glow rad="101600">
                    <a:srgbClr val="FF9999">
                      <a:alpha val="60000"/>
                    </a:srgbClr>
                  </a:glow>
                </a:effectLst>
              </a:rPr>
              <a:t>:</a:t>
            </a:r>
            <a:r>
              <a:rPr lang="pl-PL" dirty="0"/>
              <a:t> Południowa Islandia</a:t>
            </a:r>
            <a:br>
              <a:rPr lang="pl-PL" dirty="0"/>
            </a:br>
            <a:r>
              <a:rPr lang="pl-PL" dirty="0">
                <a:effectLst>
                  <a:glow rad="101600">
                    <a:srgbClr val="FF9999">
                      <a:alpha val="60000"/>
                    </a:srgbClr>
                  </a:glow>
                </a:effectLst>
              </a:rPr>
              <a:t>Dlaczego:</a:t>
            </a:r>
            <a:r>
              <a:rPr lang="pl-PL" dirty="0"/>
              <a:t> Miejsce to oferuje przepiękne jaskinie, jezioro </a:t>
            </a:r>
            <a:r>
              <a:rPr lang="pl-PL" dirty="0" err="1"/>
              <a:t>Jokulsarlon</a:t>
            </a:r>
            <a:r>
              <a:rPr lang="pl-PL" dirty="0"/>
              <a:t> po którym dryfują błękitne bryły lodowe oraz możliwość zmierzenia się z czołem lodowca.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2203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40877" y="216476"/>
            <a:ext cx="2996045" cy="1162339"/>
          </a:xfrm>
        </p:spPr>
        <p:txBody>
          <a:bodyPr/>
          <a:lstStyle/>
          <a:p>
            <a:r>
              <a:rPr lang="pl-PL" dirty="0" err="1">
                <a:effectLst>
                  <a:glow rad="101600">
                    <a:srgbClr val="008000">
                      <a:alpha val="60000"/>
                    </a:srgbClr>
                  </a:glow>
                </a:effectLst>
              </a:rPr>
              <a:t>Latrabjarg</a:t>
            </a:r>
            <a:r>
              <a:rPr lang="pl-PL" dirty="0">
                <a:effectLst>
                  <a:glow rad="101600">
                    <a:srgbClr val="008000">
                      <a:alpha val="60000"/>
                    </a:srgbClr>
                  </a:glo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29301" y="1378815"/>
            <a:ext cx="6182590" cy="268403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 smtClean="0">
                <a:effectLst>
                  <a:glow rad="101600">
                    <a:srgbClr val="008000">
                      <a:alpha val="60000"/>
                    </a:srgbClr>
                  </a:glow>
                </a:effectLst>
              </a:rPr>
              <a:t>Gdzie</a:t>
            </a:r>
            <a:r>
              <a:rPr lang="pl-PL" dirty="0">
                <a:effectLst>
                  <a:glow rad="101600">
                    <a:srgbClr val="008000">
                      <a:alpha val="60000"/>
                    </a:srgbClr>
                  </a:glow>
                </a:effectLst>
              </a:rPr>
              <a:t>:</a:t>
            </a:r>
            <a:r>
              <a:rPr lang="pl-PL" dirty="0"/>
              <a:t> Fiordy Zachodnie</a:t>
            </a:r>
            <a:br>
              <a:rPr lang="pl-PL" dirty="0"/>
            </a:br>
            <a:r>
              <a:rPr lang="pl-PL" dirty="0">
                <a:effectLst>
                  <a:glow rad="101600">
                    <a:srgbClr val="008000">
                      <a:alpha val="60000"/>
                    </a:srgbClr>
                  </a:glow>
                </a:effectLst>
              </a:rPr>
              <a:t>Dlaczego: </a:t>
            </a:r>
            <a:r>
              <a:rPr lang="pl-PL" dirty="0"/>
              <a:t>Najdalej wysunięte na zachód miejsce w Europie to największe na kontynencie lęgowisko ptactwa w Europie. Na klifie o długości 14 kilometrów spotkać można tysiące ptaków, w tym przesłodkie, lekko komiczne maskonury.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2967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62846" y="448254"/>
            <a:ext cx="5167745" cy="1110384"/>
          </a:xfrm>
        </p:spPr>
        <p:txBody>
          <a:bodyPr/>
          <a:lstStyle/>
          <a:p>
            <a:pPr marL="0" indent="0"/>
            <a:r>
              <a:rPr lang="pl-PL" dirty="0">
                <a:effectLst>
                  <a:glow rad="101600">
                    <a:srgbClr val="CC6600">
                      <a:alpha val="60000"/>
                    </a:srgbClr>
                  </a:glow>
                </a:effectLst>
              </a:rPr>
              <a:t>Fiordy Wschodnie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>
                <a:effectLst>
                  <a:glow rad="101600">
                    <a:srgbClr val="CC6600">
                      <a:alpha val="60000"/>
                    </a:srgbClr>
                  </a:glow>
                </a:effectLst>
              </a:rPr>
              <a:t>Gdzie</a:t>
            </a:r>
            <a:r>
              <a:rPr lang="pl-PL" dirty="0">
                <a:effectLst>
                  <a:glow rad="101600">
                    <a:srgbClr val="CC6600">
                      <a:alpha val="60000"/>
                    </a:srgbClr>
                  </a:glow>
                </a:effectLst>
              </a:rPr>
              <a:t>:</a:t>
            </a:r>
            <a:r>
              <a:rPr lang="pl-PL" dirty="0"/>
              <a:t> Południowo-Wschodnia Islandia</a:t>
            </a:r>
            <a:br>
              <a:rPr lang="pl-PL" dirty="0"/>
            </a:br>
            <a:r>
              <a:rPr lang="pl-PL" dirty="0">
                <a:effectLst>
                  <a:glow rad="101600">
                    <a:srgbClr val="CC6600">
                      <a:alpha val="60000"/>
                    </a:srgbClr>
                  </a:glow>
                </a:effectLst>
              </a:rPr>
              <a:t>Dlaczego:</a:t>
            </a:r>
            <a:r>
              <a:rPr lang="pl-PL" dirty="0"/>
              <a:t> Fiordy Wschodnie nie są może tak imponujące jak Zachodnie lecz miejscami równie dzikie i opuszczone. Ciekawe formacje skalne. plaże, bezkresne pola i bardzo przyjemny klimat.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0024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34345" y="344344"/>
            <a:ext cx="3297382" cy="1016866"/>
          </a:xfrm>
        </p:spPr>
        <p:txBody>
          <a:bodyPr/>
          <a:lstStyle/>
          <a:p>
            <a:r>
              <a:rPr lang="pl-PL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Złoty Krąg</a:t>
            </a:r>
            <a:endParaRPr lang="pl-PL" dirty="0"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25236" y="1361210"/>
            <a:ext cx="10515600" cy="1478684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Gdzie</a:t>
            </a:r>
            <a:r>
              <a:rPr lang="pl-PL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:</a:t>
            </a:r>
            <a:r>
              <a:rPr lang="pl-PL" dirty="0"/>
              <a:t> Południowo-Zachodnia Islandia</a:t>
            </a:r>
            <a:br>
              <a:rPr lang="pl-PL" dirty="0"/>
            </a:br>
            <a:r>
              <a:rPr lang="pl-PL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Dlaczego: </a:t>
            </a:r>
            <a:r>
              <a:rPr lang="pl-PL" dirty="0"/>
              <a:t>Złoty krąg to kwintesencja kraju. </a:t>
            </a:r>
            <a:r>
              <a:rPr lang="pl-PL" dirty="0" err="1"/>
              <a:t>Geysir</a:t>
            </a:r>
            <a:r>
              <a:rPr lang="pl-PL" dirty="0"/>
              <a:t>, wodospad </a:t>
            </a:r>
            <a:r>
              <a:rPr lang="pl-PL" dirty="0" err="1"/>
              <a:t>Gullfoss</a:t>
            </a:r>
            <a:r>
              <a:rPr lang="pl-PL" dirty="0"/>
              <a:t> i Park Narodowy </a:t>
            </a:r>
            <a:r>
              <a:rPr lang="pl-PL" dirty="0" err="1"/>
              <a:t>Thingvellir</a:t>
            </a:r>
            <a:r>
              <a:rPr lang="pl-PL" dirty="0"/>
              <a:t> – tworzą Islandię w pigułce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51896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37429" y="239620"/>
            <a:ext cx="4917141" cy="1248522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effectLst>
                  <a:glow rad="101600">
                    <a:srgbClr val="FF3300">
                      <a:alpha val="60000"/>
                    </a:srgbClr>
                  </a:glow>
                </a:effectLst>
              </a:rPr>
              <a:t>Wulkany na Islandii</a:t>
            </a:r>
            <a:endParaRPr lang="pl-PL" dirty="0">
              <a:solidFill>
                <a:schemeClr val="bg1"/>
              </a:solidFill>
              <a:effectLst>
                <a:glow rad="101600">
                  <a:srgbClr val="FF3300">
                    <a:alpha val="60000"/>
                  </a:srgb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67614" y="1849582"/>
            <a:ext cx="10856769" cy="46759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Ze względu na szczególne położenie geologiczne na Grzbiecie Śródatlantyckim – na granicy między płytami tektonicznymi: północnoamerykańską </a:t>
            </a:r>
            <a:r>
              <a:rPr lang="pl-PL" dirty="0" smtClean="0">
                <a:solidFill>
                  <a:schemeClr val="bg1"/>
                </a:solidFill>
              </a:rPr>
              <a:t>i</a:t>
            </a:r>
            <a:r>
              <a:rPr lang="pl-PL" dirty="0">
                <a:solidFill>
                  <a:schemeClr val="bg1"/>
                </a:solidFill>
              </a:rPr>
              <a:t> </a:t>
            </a:r>
            <a:r>
              <a:rPr lang="pl-PL" dirty="0" smtClean="0">
                <a:solidFill>
                  <a:schemeClr val="bg1"/>
                </a:solidFill>
              </a:rPr>
              <a:t>euroazjatycką.</a:t>
            </a:r>
            <a:r>
              <a:rPr lang="pl-PL" dirty="0">
                <a:solidFill>
                  <a:schemeClr val="bg1"/>
                </a:solidFill>
              </a:rPr>
              <a:t>  Islandię cechuje wysoka aktywność </a:t>
            </a:r>
            <a:r>
              <a:rPr lang="pl-PL" dirty="0" smtClean="0">
                <a:solidFill>
                  <a:schemeClr val="bg1"/>
                </a:solidFill>
              </a:rPr>
              <a:t>wulkaniczna. </a:t>
            </a:r>
            <a:r>
              <a:rPr lang="pl-PL" dirty="0">
                <a:solidFill>
                  <a:schemeClr val="bg1"/>
                </a:solidFill>
              </a:rPr>
              <a:t>Aktywność ta wynika również z istnienia pod wyspą tzw. plamy </a:t>
            </a:r>
            <a:r>
              <a:rPr lang="pl-PL" dirty="0" smtClean="0">
                <a:solidFill>
                  <a:schemeClr val="bg1"/>
                </a:solidFill>
              </a:rPr>
              <a:t>gorąca. </a:t>
            </a:r>
            <a:r>
              <a:rPr lang="pl-PL" dirty="0">
                <a:solidFill>
                  <a:schemeClr val="bg1"/>
                </a:solidFill>
              </a:rPr>
              <a:t>Na Islandii znajduje się około 200 </a:t>
            </a:r>
            <a:r>
              <a:rPr lang="pl-PL" dirty="0" smtClean="0">
                <a:solidFill>
                  <a:schemeClr val="bg1"/>
                </a:solidFill>
              </a:rPr>
              <a:t>wulkanów. </a:t>
            </a:r>
            <a:r>
              <a:rPr lang="pl-PL" dirty="0">
                <a:solidFill>
                  <a:schemeClr val="bg1"/>
                </a:solidFill>
              </a:rPr>
              <a:t>Większość z nich skoncentrowana jest wzdłuż granicy płyt tektonicznych, ciągnącej się z południowego zachodu wyspy na północny wschód. Część aktywnych wulkanów znajduje się pod grubą pokrywą </a:t>
            </a:r>
            <a:r>
              <a:rPr lang="pl-PL" dirty="0" smtClean="0">
                <a:solidFill>
                  <a:schemeClr val="bg1"/>
                </a:solidFill>
              </a:rPr>
              <a:t>lodowców.  Największe wulkany to: Hekla, </a:t>
            </a:r>
            <a:r>
              <a:rPr lang="pl-PL" dirty="0" err="1" smtClean="0">
                <a:solidFill>
                  <a:schemeClr val="bg1"/>
                </a:solidFill>
              </a:rPr>
              <a:t>Katla</a:t>
            </a:r>
            <a:r>
              <a:rPr lang="pl-PL" dirty="0" smtClean="0">
                <a:solidFill>
                  <a:schemeClr val="bg1"/>
                </a:solidFill>
              </a:rPr>
              <a:t>, </a:t>
            </a:r>
            <a:r>
              <a:rPr lang="pl-PL" dirty="0" err="1" smtClean="0">
                <a:solidFill>
                  <a:schemeClr val="bg1"/>
                </a:solidFill>
              </a:rPr>
              <a:t>Askja</a:t>
            </a:r>
            <a:r>
              <a:rPr lang="pl-PL" dirty="0" smtClean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45884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39391" y="240435"/>
            <a:ext cx="5313218" cy="1172730"/>
          </a:xfrm>
        </p:spPr>
        <p:txBody>
          <a:bodyPr/>
          <a:lstStyle/>
          <a:p>
            <a:r>
              <a:rPr lang="pl-PL" dirty="0" smtClean="0">
                <a:effectLst>
                  <a:glow rad="101600">
                    <a:srgbClr val="CC0099">
                      <a:alpha val="60000"/>
                    </a:srgbClr>
                  </a:glow>
                </a:effectLst>
              </a:rPr>
              <a:t>Ciekawostki o Islandii</a:t>
            </a:r>
            <a:endParaRPr lang="pl-PL" dirty="0">
              <a:effectLst>
                <a:glow rad="101600">
                  <a:srgbClr val="CC0099">
                    <a:alpha val="60000"/>
                  </a:srgb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4543" y="1901537"/>
            <a:ext cx="11129529" cy="4499264"/>
          </a:xfrm>
        </p:spPr>
        <p:txBody>
          <a:bodyPr>
            <a:normAutofit fontScale="92500"/>
          </a:bodyPr>
          <a:lstStyle/>
          <a:p>
            <a:pPr>
              <a:buClr>
                <a:srgbClr val="CC3399"/>
              </a:buClr>
              <a:buFont typeface="Courier New" panose="02070309020205020404" pitchFamily="49" charset="0"/>
              <a:buChar char="o"/>
            </a:pPr>
            <a:r>
              <a:rPr lang="pl-PL" dirty="0" smtClean="0"/>
              <a:t> </a:t>
            </a:r>
            <a:r>
              <a:rPr lang="pl-PL" dirty="0"/>
              <a:t>W Islandii jest dwa razy więcej owiec niż samych </a:t>
            </a:r>
            <a:r>
              <a:rPr lang="pl-PL" dirty="0" smtClean="0"/>
              <a:t>mieszkańców. </a:t>
            </a:r>
          </a:p>
          <a:p>
            <a:pPr>
              <a:buClr>
                <a:srgbClr val="CC3399"/>
              </a:buClr>
              <a:buFont typeface="Courier New" panose="02070309020205020404" pitchFamily="49" charset="0"/>
              <a:buChar char="o"/>
            </a:pPr>
            <a:r>
              <a:rPr lang="pl-PL" dirty="0"/>
              <a:t> „</a:t>
            </a:r>
            <a:r>
              <a:rPr lang="pl-PL" dirty="0" err="1"/>
              <a:t>Althing</a:t>
            </a:r>
            <a:r>
              <a:rPr lang="pl-PL" dirty="0"/>
              <a:t>”</a:t>
            </a:r>
            <a:r>
              <a:rPr lang="pl-PL" b="1" dirty="0"/>
              <a:t> </a:t>
            </a:r>
            <a:r>
              <a:rPr lang="pl-PL" dirty="0"/>
              <a:t> jest najstarszym istniejącym parlamentem na świecie. Pierwszy raz zebrał się w 930 roku przez osadników w dolinie </a:t>
            </a:r>
            <a:r>
              <a:rPr lang="pl-PL" dirty="0" err="1"/>
              <a:t>Thingvellir</a:t>
            </a:r>
            <a:r>
              <a:rPr lang="pl-PL" dirty="0" smtClean="0"/>
              <a:t>.</a:t>
            </a:r>
          </a:p>
          <a:p>
            <a:pPr fontAlgn="base">
              <a:buClr>
                <a:srgbClr val="CC3399"/>
              </a:buClr>
              <a:buFont typeface="Courier New" panose="02070309020205020404" pitchFamily="49" charset="0"/>
              <a:buChar char="o"/>
            </a:pPr>
            <a:r>
              <a:rPr lang="pl-PL" dirty="0"/>
              <a:t> Islandczycy wieżą w „elfy” i w inne fantazyjne stworzenia. I to do tego stopnia, że raz postanowili zmienić jeden z planów budowy drogi ze względu na ich obecność</a:t>
            </a:r>
            <a:r>
              <a:rPr lang="pl-PL" dirty="0" smtClean="0"/>
              <a:t>.</a:t>
            </a:r>
          </a:p>
          <a:p>
            <a:pPr fontAlgn="base">
              <a:buClr>
                <a:srgbClr val="CC3399"/>
              </a:buClr>
              <a:buFont typeface="Courier New" panose="02070309020205020404" pitchFamily="49" charset="0"/>
              <a:buChar char="o"/>
            </a:pPr>
            <a:r>
              <a:rPr lang="pl-PL" dirty="0"/>
              <a:t> Islandczycy nie mają nazwisk jak inni mieszkańcy Europy, nazwisko stanowi imię ojca plus końcówka „</a:t>
            </a:r>
            <a:r>
              <a:rPr lang="pl-PL" dirty="0" err="1"/>
              <a:t>son</a:t>
            </a:r>
            <a:r>
              <a:rPr lang="pl-PL" dirty="0"/>
              <a:t>” i „</a:t>
            </a:r>
            <a:r>
              <a:rPr lang="pl-PL" dirty="0" err="1"/>
              <a:t>dóttir</a:t>
            </a:r>
            <a:r>
              <a:rPr lang="pl-PL" dirty="0"/>
              <a:t>” w zależności od tego czy jest syn czy córka. Islandczycy nie zwracają wielkiej uwagi na nazwiska, dlatego też kobiety po </a:t>
            </a:r>
            <a:r>
              <a:rPr lang="pl-PL" dirty="0" err="1"/>
              <a:t>wyśjciu</a:t>
            </a:r>
            <a:r>
              <a:rPr lang="pl-PL" dirty="0"/>
              <a:t> za mąż nie przyjmują nazwiska po mężu, bo takie nawet nie istnieje</a:t>
            </a:r>
            <a:r>
              <a:rPr lang="pl-PL" dirty="0" smtClean="0"/>
              <a:t>.</a:t>
            </a:r>
            <a:r>
              <a:rPr lang="pl-PL" dirty="0">
                <a:solidFill>
                  <a:schemeClr val="bg1"/>
                </a:solidFill>
              </a:rPr>
              <a:t/>
            </a:r>
            <a:br>
              <a:rPr lang="pl-PL" dirty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184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79317" y="1756065"/>
            <a:ext cx="10900063" cy="4333008"/>
          </a:xfrm>
        </p:spPr>
        <p:txBody>
          <a:bodyPr>
            <a:normAutofit/>
          </a:bodyPr>
          <a:lstStyle/>
          <a:p>
            <a:pPr>
              <a:buClr>
                <a:srgbClr val="0066FF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chemeClr val="bg1"/>
                </a:solidFill>
              </a:rPr>
              <a:t> W lecie na Islandii przez całą dobę jest jasno. Dla Islandczyków to dodatkowa okazja do świętowania, szczególnie w soboty. Zimą niestety dla równowagi dłużej jest ciemno, szczególnie na północy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</a:p>
          <a:p>
            <a:pPr>
              <a:buClr>
                <a:srgbClr val="0066FF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chemeClr val="bg1"/>
                </a:solidFill>
              </a:rPr>
              <a:t>Prawie wszystkie Islandki to blondynki o niebieskich </a:t>
            </a:r>
            <a:r>
              <a:rPr lang="pl-PL" dirty="0" smtClean="0">
                <a:solidFill>
                  <a:schemeClr val="bg1"/>
                </a:solidFill>
              </a:rPr>
              <a:t>oczach.</a:t>
            </a:r>
          </a:p>
          <a:p>
            <a:pPr>
              <a:buClr>
                <a:srgbClr val="0066FF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chemeClr val="bg1"/>
                </a:solidFill>
              </a:rPr>
              <a:t>To także jedno z nielicznych miejsc, gdzie możemy spacerować na podgrzewanych </a:t>
            </a:r>
            <a:r>
              <a:rPr lang="pl-PL" dirty="0" smtClean="0">
                <a:solidFill>
                  <a:schemeClr val="bg1"/>
                </a:solidFill>
              </a:rPr>
              <a:t>chodnikach.</a:t>
            </a:r>
          </a:p>
          <a:p>
            <a:pPr>
              <a:buClr>
                <a:srgbClr val="0066FF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chemeClr val="bg1"/>
                </a:solidFill>
              </a:rPr>
              <a:t>Główny przemysł Islandii to rybołówstwo i przetwórstwo rybne. A ryby i produkty rybne stanowią ponad 70% islandzkich towarów </a:t>
            </a:r>
            <a:r>
              <a:rPr lang="pl-PL" dirty="0" smtClean="0">
                <a:solidFill>
                  <a:schemeClr val="bg1"/>
                </a:solidFill>
              </a:rPr>
              <a:t>eksportowych. </a:t>
            </a:r>
          </a:p>
          <a:p>
            <a:pPr>
              <a:buClr>
                <a:srgbClr val="0066FF"/>
              </a:buClr>
              <a:buFont typeface="Courier New" panose="02070309020205020404" pitchFamily="49" charset="0"/>
              <a:buChar char="o"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449780" y="550719"/>
            <a:ext cx="6265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>
                <a:solidFill>
                  <a:schemeClr val="bg1"/>
                </a:solidFill>
                <a:effectLst>
                  <a:glow rad="101600">
                    <a:srgbClr val="0066FF">
                      <a:alpha val="60000"/>
                    </a:srgbClr>
                  </a:glow>
                </a:effectLst>
              </a:rPr>
              <a:t>Ciekawostki o Islandii</a:t>
            </a:r>
            <a:endParaRPr lang="pl-PL" sz="4400" dirty="0">
              <a:solidFill>
                <a:schemeClr val="bg1"/>
              </a:solidFill>
              <a:effectLst>
                <a:glow rad="101600">
                  <a:srgbClr val="0066FF"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58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4064" y="529937"/>
            <a:ext cx="10515600" cy="1202170"/>
          </a:xfrm>
        </p:spPr>
        <p:txBody>
          <a:bodyPr/>
          <a:lstStyle/>
          <a:p>
            <a:r>
              <a:rPr lang="pl-PL" dirty="0" smtClean="0">
                <a:effectLst>
                  <a:glow rad="101600">
                    <a:srgbClr val="FF9999">
                      <a:alpha val="60000"/>
                    </a:srgbClr>
                  </a:glow>
                </a:effectLst>
              </a:rPr>
              <a:t>Bibliografia </a:t>
            </a:r>
            <a:endParaRPr lang="pl-PL" dirty="0">
              <a:effectLst>
                <a:glow rad="101600">
                  <a:srgbClr val="FF9999">
                    <a:alpha val="60000"/>
                  </a:srgb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2727" y="1732107"/>
            <a:ext cx="10515600" cy="4824557"/>
          </a:xfrm>
        </p:spPr>
        <p:txBody>
          <a:bodyPr>
            <a:normAutofit fontScale="25000" lnSpcReduction="20000"/>
          </a:bodyPr>
          <a:lstStyle/>
          <a:p>
            <a:r>
              <a:rPr lang="pl-PL" dirty="0" smtClean="0">
                <a:hlinkClick r:id="rId3"/>
              </a:rPr>
              <a:t>https://www.wikipedia.org/</a:t>
            </a:r>
            <a:endParaRPr lang="pl-PL" dirty="0" smtClean="0">
              <a:hlinkClick r:id="rId4"/>
            </a:endParaRPr>
          </a:p>
          <a:p>
            <a:r>
              <a:rPr lang="pl-PL" dirty="0" smtClean="0">
                <a:hlinkClick r:id="rId4"/>
              </a:rPr>
              <a:t>https://www.google.com/search?q=islandia&amp;source=lnms&amp;tbm=isch&amp;sa=X&amp;ved=2ahUKEwj74eDsv5fpAhWaBhAIHTCaDUwQ_AUoAnoECBsQBA&amp;cshid=1588502241808932&amp;biw=1536&amp;bih=755#imgrc=JU46ChG8BuYJHM</a:t>
            </a:r>
            <a:endParaRPr lang="pl-PL" dirty="0" smtClean="0"/>
          </a:p>
          <a:p>
            <a:r>
              <a:rPr lang="pl-PL" dirty="0" smtClean="0">
                <a:hlinkClick r:id="rId4"/>
              </a:rPr>
              <a:t>https://www.google.com/search?q=islandia&amp;source=lnms&amp;tbm=isch&amp;sa=X&amp;ved=2ahUKEwj74eDsv5fpAhWaBhAIHTCaDUwQ_AUoAnoECBsQBA&amp;cshid=1588502241808932&amp;biw=1536&amp;bih=755#imgrc=b1SXq_AVSs5DJM</a:t>
            </a:r>
            <a:endParaRPr lang="pl-PL" dirty="0" smtClean="0"/>
          </a:p>
          <a:p>
            <a:r>
              <a:rPr lang="pl-PL" dirty="0" smtClean="0">
                <a:hlinkClick r:id="rId5"/>
              </a:rPr>
              <a:t>https://www.google.com/search?q=herb+islandii&amp;hl=pl&amp;source=lnms&amp;tbm=isch&amp;sa=X&amp;ved=2ahUKEwisodrQx5fpAhWVrIsKHSxpBjEQ_AUoAXoECBQQAw&amp;biw=1536&amp;bih=755#imgrc=nhFrVLo0VPgaiM</a:t>
            </a:r>
            <a:endParaRPr lang="pl-PL" dirty="0" smtClean="0"/>
          </a:p>
          <a:p>
            <a:r>
              <a:rPr lang="pl-PL" dirty="0">
                <a:hlinkClick r:id="rId6"/>
              </a:rPr>
              <a:t>http://swiatwedlugrostkow.pl/miejsca-warte-odwiedzenia-islandia</a:t>
            </a:r>
            <a:r>
              <a:rPr lang="pl-PL" dirty="0" smtClean="0">
                <a:hlinkClick r:id="rId6"/>
              </a:rPr>
              <a:t>/</a:t>
            </a:r>
            <a:endParaRPr lang="pl-PL" dirty="0" smtClean="0"/>
          </a:p>
          <a:p>
            <a:r>
              <a:rPr lang="pl-PL" dirty="0">
                <a:hlinkClick r:id="rId7"/>
              </a:rPr>
              <a:t>https://</a:t>
            </a:r>
            <a:r>
              <a:rPr lang="pl-PL" dirty="0" smtClean="0">
                <a:hlinkClick r:id="rId7"/>
              </a:rPr>
              <a:t>guidetoiceland.is/pl/wszystko-co-najlepsze-na-islandii/ukryte-skarby-islandii</a:t>
            </a:r>
            <a:endParaRPr lang="pl-PL" dirty="0" smtClean="0"/>
          </a:p>
          <a:p>
            <a:r>
              <a:rPr lang="pl-PL" dirty="0">
                <a:hlinkClick r:id="rId8"/>
              </a:rPr>
              <a:t>https://www.google.com/search?q=islandia+&amp;tbm=isch&amp;ved=2ahUKEwi_04S6w5rpAhXowsQBHcmLClUQ2-cCegQIABAA&amp;oq=islandia+&amp;</a:t>
            </a:r>
            <a:r>
              <a:rPr lang="pl-PL" dirty="0" smtClean="0">
                <a:hlinkClick r:id="rId8"/>
              </a:rPr>
              <a:t>gs_lcp=CgNpbWcQAzIECAAQQzICCAAyAggAMgIIADICCAAyBAgAEEMyAggAMgIIADICCAAyAggAULrNCVi6zQlgqdEJaABwAHgAgAFHiAFHkgEBMZgBAKABAaoBC2d3cy13aXotaW1n&amp;sclient=img&amp;ei=KjWwXr-WJOiFk74PyZeqqAU&amp;bih=755&amp;biw=1536#imgrc=zcgcjbgOYHsIMM</a:t>
            </a:r>
            <a:endParaRPr lang="pl-PL" dirty="0" smtClean="0"/>
          </a:p>
          <a:p>
            <a:r>
              <a:rPr lang="pl-PL" dirty="0">
                <a:hlinkClick r:id="rId8"/>
              </a:rPr>
              <a:t>https://www.google.com/search?q=islandia+&amp;tbm=isch&amp;ved=2ahUKEwi_04S6w5rpAhXowsQBHcmLClUQ2-cCegQIABAA&amp;oq=islandia+&amp;</a:t>
            </a:r>
            <a:r>
              <a:rPr lang="pl-PL" dirty="0" smtClean="0">
                <a:hlinkClick r:id="rId8"/>
              </a:rPr>
              <a:t>gs_lcp=CgNpbWcQAzIECAAQQzICCAAyAggAMgIIADICCAAyBAgAEEMyAggAMgIIADICCAAyAggAULrNCVi6zQlgqdEJaABwAHgAgAFHiAFHkgEBMZgBAKABAaoBC2d3cy13aXotaW1n&amp;sclient=img&amp;ei=KjWwXr-WJOiFk74PyZeqqAU&amp;bih=755&amp;biw=1536#imgrc=G-R7fhXlaSodVM</a:t>
            </a:r>
            <a:endParaRPr lang="pl-PL" dirty="0" smtClean="0"/>
          </a:p>
          <a:p>
            <a:r>
              <a:rPr lang="pl-PL" dirty="0">
                <a:hlinkClick r:id="rId8"/>
              </a:rPr>
              <a:t>https://www.google.com/search?q=islandia+&amp;tbm=isch&amp;ved=2ahUKEwi_04S6w5rpAhXowsQBHcmLClUQ2-cCegQIABAA&amp;oq=islandia+&amp;</a:t>
            </a:r>
            <a:r>
              <a:rPr lang="pl-PL" dirty="0" smtClean="0">
                <a:hlinkClick r:id="rId8"/>
              </a:rPr>
              <a:t>gs_lcp=CgNpbWcQAzIECAAQQzICCAAyAggAMgIIADICCAAyBAgAEEMyAggAMgIIADICCAAyAggAULrNCVi6zQlgqdEJaABwAHgAgAFHiAFHkgEBMZgBAKABAaoBC2d3cy13aXotaW1n&amp;sclient=img&amp;ei=KjWwXr-WJOiFk74PyZeqqAU&amp;bih=755&amp;biw=1536#imgrc=vneoQgMvpauxsM</a:t>
            </a:r>
            <a:endParaRPr lang="pl-PL" dirty="0" smtClean="0"/>
          </a:p>
          <a:p>
            <a:r>
              <a:rPr lang="pl-PL" dirty="0">
                <a:hlinkClick r:id="rId9"/>
              </a:rPr>
              <a:t>https://</a:t>
            </a:r>
            <a:r>
              <a:rPr lang="pl-PL" dirty="0" smtClean="0">
                <a:hlinkClick r:id="rId9"/>
              </a:rPr>
              <a:t>www.google.com/search?q=latjabarg&amp;tbm=isch&amp;ved=2ahUKEwjJsemFxJrpAhXQxyoKHS7DD98Q2-cCegQIABAA&amp;oq=latjabarg&amp;gs_lcp=CgNpbWcQAzoCCAA6BAgAEEM6BAgAEBM6BggAEAUQHjoGCAAQChAYUO6ZrgFYk6uuAWD6ra4BaABwAHgAgAFRiAHzBJIBATmYAQCgAQGqAQtnd3Mtd2l6LWltZ7ABAA&amp;sclient=img&amp;ei=yTWwXompINCPqwGuhr_4DQ&amp;bih=755&amp;biw=1536#imgrc=7Z_edVn-3wC0FM</a:t>
            </a:r>
            <a:endParaRPr lang="pl-PL" dirty="0" smtClean="0"/>
          </a:p>
          <a:p>
            <a:r>
              <a:rPr lang="pl-PL" dirty="0">
                <a:hlinkClick r:id="rId10"/>
              </a:rPr>
              <a:t>https://www.google.com/search?q=islandia+wulkany&amp;tbm=isch&amp;ved=2ahUKEwiR88HYzprpAhVStCoKHeMjCkUQ2-cCegQIABAA&amp;oq=islandia+wulkany&amp;gs_lcp=CgNpbWcQAzICCAAyAggAMgIIADIGCAAQCBAeMgQIABAYMgQIABAYMgQIABAYMgQIABAYMgQIABAYMgQIABAYOgUIABCDAToECAAQHlCixwNY-OIDYN3lA2gAcAB4AIABQIgBrAeSAQIxNpgBAKABAaoBC2d3cy13aXotaW1nsAEA&amp;sclient=img&amp;ei=80CwXtGtEtLoqgHjx6ioBA&amp;bih=755&amp;biw=1536#imgrc=X_gOuHxuAycvCM</a:t>
            </a:r>
            <a:endParaRPr lang="pl-PL" dirty="0" smtClean="0"/>
          </a:p>
          <a:p>
            <a:r>
              <a:rPr lang="pl-PL" dirty="0">
                <a:hlinkClick r:id="rId11"/>
              </a:rPr>
              <a:t>https://</a:t>
            </a:r>
            <a:r>
              <a:rPr lang="pl-PL" dirty="0" smtClean="0">
                <a:hlinkClick r:id="rId11"/>
              </a:rPr>
              <a:t>www.google.com/search?q=zloty+krag+islandia&amp;tbm=isch&amp;ved=2ahUKEwio1oqIz5rpAhWLBXcKHRc-BPcQ2-cCegQIABAA&amp;oq=zloty+krag+islandia&amp;gs_lcp=CgNpbWcQAzIECAAQGDoECAAQHjoGCAAQBRAeULQNWK4XYNkYaABwAHgAgAFSiAHIBJIBATmYAQCgAQGqAQtnd3Mtd2l6LWltZw&amp;sclient=img&amp;ei=V0GwXujOA4uL3AOX_JC4Dw&amp;bih=755&amp;biw=1536#imgrc=StjF-1oHEo_GqM&amp;imgdii=GmFTBucWcXbeBM</a:t>
            </a:r>
            <a:endParaRPr lang="pl-PL" dirty="0" smtClean="0"/>
          </a:p>
          <a:p>
            <a:r>
              <a:rPr lang="pl-PL" dirty="0">
                <a:hlinkClick r:id="rId12"/>
              </a:rPr>
              <a:t>https://www.google.com/search?q=fiordy+wschodnie+islandia&amp;tbm=isch&amp;ved=2ahUKEwjMhZeKz5rpAhWOzCoKHaS0AGUQ2-cCegQIABAA&amp;oq=fio&amp;gs_lcp=CgNpbWcQARgAMgQIABBDMgQIABBDMgIIADICCAAyAggAMgIIADICCAAyAggAMgIIADICCABQxMgBWMvOAWCk4wFoAHAAeACAAU-IAdkBkgEBM5gBAKABAaoBC2d3cy13aXotaW1nsAEA&amp;sclient=img&amp;ei=W0GwXozsG46ZqwGk6YKoBg&amp;bih=755&amp;biw=1536#imgrc=-</a:t>
            </a:r>
            <a:r>
              <a:rPr lang="pl-PL" dirty="0" smtClean="0">
                <a:hlinkClick r:id="rId12"/>
              </a:rPr>
              <a:t>bS8qlXGkKWBfM</a:t>
            </a:r>
            <a:endParaRPr lang="pl-PL" dirty="0" smtClean="0"/>
          </a:p>
          <a:p>
            <a:r>
              <a:rPr lang="pl-PL" dirty="0">
                <a:hlinkClick r:id="rId13"/>
              </a:rPr>
              <a:t>https://</a:t>
            </a:r>
            <a:r>
              <a:rPr lang="pl-PL" dirty="0" smtClean="0">
                <a:hlinkClick r:id="rId13"/>
              </a:rPr>
              <a:t>www.google.com/search?q=islandia+lodowiec+vatnajokull&amp;tbm=isch&amp;ved=2ahUKEwiNtMSYz5rpAhVPzCoKHeBuCe0Q2-cCegQIABAA&amp;oq=islandia+lodowiec&amp;gs_lcp=CgNpbWcQARgAMgIIADICCAA6BAgAEEM6BQgAEIMBOgQIABAeOgYIABAIEB5QiswCWLbfAmDe6QJoAHAAeACAAVOIAdcIkgECMTeYAQCgAQGqAQtnd3Mtd2l6LWltZ7ABAA&amp;sclient=img&amp;ei=eUGwXs2TIs-YqwHg3aXoDg&amp;bih=755&amp;biw=1536#imgrc=AAFUu_ysg5UqgM</a:t>
            </a:r>
            <a:endParaRPr lang="pl-PL" dirty="0" smtClean="0"/>
          </a:p>
          <a:p>
            <a:r>
              <a:rPr lang="pl-PL" dirty="0">
                <a:hlinkClick r:id="rId14"/>
              </a:rPr>
              <a:t>https://</a:t>
            </a:r>
            <a:r>
              <a:rPr lang="pl-PL" dirty="0" smtClean="0">
                <a:hlinkClick r:id="rId14"/>
              </a:rPr>
              <a:t>www.google.com/search?q=detifoss&amp;tbm=isch&amp;ved=2ahUKEwjUvZWvz5rpAhUTB3cKHUv6CekQ2-cCegQIABAA&amp;oq=detifoss&amp;gs_lcp=CgNpbWcQAzIECAAQEzIECAAQEzoECAAQQzoCCAA6BQgAEIMBOgQIABAeOgYIABAeEBM6CAgAEAUQHhATUKShAViDrwFg-K8BaABwAHgAgAHUAYgBmAWSAQU3LjAuMZgBAKABAaoBC2d3cy13aXotaW1nsAEA&amp;sclient=img&amp;ei=qUGwXpTFAZOO3APL9KfIDg&amp;bih=755&amp;biw=1536#imgrc=CS8yx6AlW7LBfM</a:t>
            </a:r>
            <a:endParaRPr lang="pl-PL" dirty="0" smtClean="0"/>
          </a:p>
          <a:p>
            <a:r>
              <a:rPr lang="pl-PL" dirty="0">
                <a:hlinkClick r:id="rId15"/>
              </a:rPr>
              <a:t>https://www.google.com/search?q=reykjavik&amp;tbm=isch&amp;ved=2ahUKEwj67rm6z5rpAhWCBncKHX4bA9oQ2-cCegQIABAA&amp;oq=rey&amp;gs_lcp=CgNpbWcQARgAMgIIADICCAAyAggAMgIIADICCAAyAggAMgIIADICCAAyAggAMgIIADoECAAQQ1Cr2gFYs-ABYNTrAWgAcAB4AIABRIgBugGSAQEzmAEAoAEBqgELZ3dzLXdpei1pbWewAQA&amp;sclient=img&amp;ei=wEGwXvqOKoKN3AP-tozQDQ&amp;bih=755&amp;biw=1536#imgrc=onYzyWcDf_aISM&amp;imgdii=QpqD2xBp_ZMtuM</a:t>
            </a: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47166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81500" y="270165"/>
            <a:ext cx="3931228" cy="1337398"/>
          </a:xfrm>
        </p:spPr>
        <p:txBody>
          <a:bodyPr/>
          <a:lstStyle/>
          <a:p>
            <a:r>
              <a:rPr lang="pl-PL" dirty="0" smtClean="0">
                <a:ln>
                  <a:solidFill>
                    <a:srgbClr val="002060"/>
                  </a:solidFill>
                </a:ln>
                <a:effectLst>
                  <a:glow rad="101600">
                    <a:srgbClr val="C00000">
                      <a:alpha val="60000"/>
                    </a:srgbClr>
                  </a:glow>
                </a:effectLst>
              </a:rPr>
              <a:t>Flaga Islandii</a:t>
            </a:r>
            <a:endParaRPr lang="pl-PL" dirty="0">
              <a:ln>
                <a:solidFill>
                  <a:srgbClr val="002060"/>
                </a:solidFill>
              </a:ln>
              <a:effectLst>
                <a:glow rad="101600">
                  <a:srgbClr val="C00000">
                    <a:alpha val="60000"/>
                  </a:srgb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2954" y="1971097"/>
            <a:ext cx="11537373" cy="41283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 smtClean="0">
                <a:effectLst>
                  <a:glow rad="101600">
                    <a:srgbClr val="C00000">
                      <a:alpha val="60000"/>
                    </a:srgbClr>
                  </a:glow>
                </a:effectLst>
              </a:rPr>
              <a:t>Flaga Islandii- </a:t>
            </a:r>
            <a:r>
              <a:rPr lang="pl-PL" dirty="0"/>
              <a:t>jest niebieskim prostokątem z dwoma nałożonymi na siebie krzyżami: białym i czerwonym</a:t>
            </a:r>
            <a:r>
              <a:rPr lang="pl-PL" dirty="0" smtClean="0"/>
              <a:t>. </a:t>
            </a:r>
          </a:p>
          <a:p>
            <a:pPr marL="0" indent="0">
              <a:buNone/>
            </a:pPr>
            <a:r>
              <a:rPr lang="pl-PL" dirty="0" smtClean="0"/>
              <a:t>Niebieski </a:t>
            </a:r>
            <a:r>
              <a:rPr lang="pl-PL" dirty="0"/>
              <a:t>i biały to tradycyjne kolory Islandii, zwłaszcza kolor niebieski uważany jest przez Islandczyków za barwę narodową</a:t>
            </a:r>
            <a:r>
              <a:rPr lang="pl-PL" dirty="0" smtClean="0"/>
              <a:t>.</a:t>
            </a:r>
            <a:endParaRPr lang="pl-PL" dirty="0"/>
          </a:p>
          <a:p>
            <a:pPr marL="0" indent="0">
              <a:buNone/>
            </a:pPr>
            <a:r>
              <a:rPr lang="pl-PL" dirty="0" err="1" smtClean="0"/>
              <a:t>Matthias</a:t>
            </a:r>
            <a:r>
              <a:rPr lang="pl-PL" dirty="0" smtClean="0"/>
              <a:t> </a:t>
            </a:r>
            <a:r>
              <a:rPr lang="pl-PL" dirty="0" err="1"/>
              <a:t>Thordarson</a:t>
            </a:r>
            <a:r>
              <a:rPr lang="pl-PL" dirty="0"/>
              <a:t>, który zaprojektował wzór flagi, kolor niebieski objaśniał związkiem z górami Islandii, a biały z pokrywającym je śniegiem. Czerwień nawiązywała do ognia, wydobywającego się z wnętrza wielu czynnych na wyspie wulkanów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r>
              <a:rPr lang="pl-PL" dirty="0"/>
              <a:t>Dodanie czerwonego krzyża podkreślać miało związki Islandii z Norwegią, skąd, przybyli pierwsi średniowieczni osadnicy na Islandię i z którą Islandczycy najbardziej się czują związani </a:t>
            </a:r>
            <a:r>
              <a:rPr lang="pl-PL" dirty="0" smtClean="0"/>
              <a:t>kulturowo. 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52623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02282" y="405246"/>
            <a:ext cx="5718464" cy="1327006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Herb Islandii</a:t>
            </a:r>
            <a:endParaRPr lang="pl-PL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2729" y="2397270"/>
            <a:ext cx="7079672" cy="3795711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Herb Islandii</a:t>
            </a:r>
            <a:r>
              <a:rPr lang="pl-PL" dirty="0" smtClean="0">
                <a:solidFill>
                  <a:schemeClr val="bg1"/>
                </a:solidFill>
              </a:rPr>
              <a:t>- </a:t>
            </a:r>
            <a:r>
              <a:rPr lang="pl-PL" dirty="0">
                <a:solidFill>
                  <a:schemeClr val="bg1"/>
                </a:solidFill>
              </a:rPr>
              <a:t>został oficjalnie przyjęty dekretem prezydenckim w 1944. Tłem tarczy jest flaga islandzka, na której biały krzyż zastąpiony został </a:t>
            </a:r>
            <a:r>
              <a:rPr lang="pl-PL" dirty="0" smtClean="0">
                <a:solidFill>
                  <a:schemeClr val="bg1"/>
                </a:solidFill>
              </a:rPr>
              <a:t>srebrnym. Tarcza </a:t>
            </a:r>
            <a:r>
              <a:rPr lang="pl-PL" dirty="0">
                <a:solidFill>
                  <a:schemeClr val="bg1"/>
                </a:solidFill>
              </a:rPr>
              <a:t>oparta jest na płycie bazaltu. Podtrzymują ją legendarne duchy opiekuńcze </a:t>
            </a:r>
            <a:r>
              <a:rPr lang="pl-PL" dirty="0" smtClean="0">
                <a:solidFill>
                  <a:schemeClr val="bg1"/>
                </a:solidFill>
              </a:rPr>
              <a:t>kraju:</a:t>
            </a:r>
            <a:r>
              <a:rPr lang="pl-PL" dirty="0">
                <a:solidFill>
                  <a:schemeClr val="bg1"/>
                </a:solidFill>
              </a:rPr>
              <a:t> smok, </a:t>
            </a:r>
            <a:r>
              <a:rPr lang="pl-PL" dirty="0" smtClean="0">
                <a:solidFill>
                  <a:schemeClr val="bg1"/>
                </a:solidFill>
              </a:rPr>
              <a:t>orzeł (lub gryf),</a:t>
            </a:r>
            <a:r>
              <a:rPr lang="pl-PL" dirty="0">
                <a:solidFill>
                  <a:schemeClr val="bg1"/>
                </a:solidFill>
              </a:rPr>
              <a:t> byk i </a:t>
            </a:r>
            <a:r>
              <a:rPr lang="pl-PL" dirty="0" smtClean="0">
                <a:solidFill>
                  <a:schemeClr val="bg1"/>
                </a:solidFill>
              </a:rPr>
              <a:t>olbrzym.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0327" y="2397270"/>
            <a:ext cx="3106882" cy="299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5226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9154" y="541771"/>
            <a:ext cx="4970318" cy="102725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Hymn Islandii</a:t>
            </a:r>
            <a:endParaRPr lang="pl-PL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5636" y="1887971"/>
            <a:ext cx="7055428" cy="4668694"/>
          </a:xfrm>
        </p:spPr>
        <p:txBody>
          <a:bodyPr/>
          <a:lstStyle/>
          <a:p>
            <a:pPr marL="0" indent="0">
              <a:buNone/>
            </a:pPr>
            <a:r>
              <a:rPr lang="pl-PL" b="1" i="1" dirty="0" err="1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Lofsöngur</a:t>
            </a:r>
            <a:r>
              <a:rPr lang="pl-PL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 </a:t>
            </a:r>
            <a:r>
              <a:rPr lang="pl-PL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–</a:t>
            </a:r>
            <a:r>
              <a:rPr lang="pl-PL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 hymn państwowy </a:t>
            </a:r>
            <a:r>
              <a:rPr lang="pl-PL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Islandii</a:t>
            </a:r>
            <a:r>
              <a:rPr lang="pl-PL" dirty="0" smtClean="0">
                <a:solidFill>
                  <a:schemeClr val="bg1"/>
                </a:solidFill>
              </a:rPr>
              <a:t>.  </a:t>
            </a:r>
            <a:r>
              <a:rPr lang="pl-PL" dirty="0">
                <a:solidFill>
                  <a:schemeClr val="bg1"/>
                </a:solidFill>
              </a:rPr>
              <a:t>Pieśń ta powstała w 1874 roku z okazji tysiąclecia historii osadnictwa na wyspie, wiążącej się z przybyciem z Norwegii </a:t>
            </a:r>
            <a:r>
              <a:rPr lang="pl-PL" dirty="0" err="1">
                <a:solidFill>
                  <a:schemeClr val="bg1"/>
                </a:solidFill>
              </a:rPr>
              <a:t>Ingolfa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Arnarsona</a:t>
            </a:r>
            <a:r>
              <a:rPr lang="pl-PL" dirty="0">
                <a:solidFill>
                  <a:schemeClr val="bg1"/>
                </a:solidFill>
              </a:rPr>
              <a:t>. Hymn powstał w Edynburgu w Wielkiej Brytanii; słowa napisał biskup protestancki i poeta </a:t>
            </a:r>
            <a:r>
              <a:rPr lang="pl-PL" dirty="0" err="1">
                <a:solidFill>
                  <a:schemeClr val="bg1"/>
                </a:solidFill>
              </a:rPr>
              <a:t>Matthías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Jochumsson</a:t>
            </a:r>
            <a:r>
              <a:rPr lang="pl-PL" dirty="0">
                <a:solidFill>
                  <a:schemeClr val="bg1"/>
                </a:solidFill>
              </a:rPr>
              <a:t>, muzykę skomponował </a:t>
            </a:r>
            <a:r>
              <a:rPr lang="pl-PL" dirty="0" err="1">
                <a:solidFill>
                  <a:schemeClr val="bg1"/>
                </a:solidFill>
              </a:rPr>
              <a:t>Sveinbjörn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Sveinbjörnsson</a:t>
            </a:r>
            <a:r>
              <a:rPr lang="pl-PL" dirty="0">
                <a:solidFill>
                  <a:schemeClr val="bg1"/>
                </a:solidFill>
              </a:rPr>
              <a:t>. Początkowo hymn składał się z trzech zwrotek, obecnie najczęściej śpiewa się tylko jedną.</a:t>
            </a:r>
          </a:p>
        </p:txBody>
      </p:sp>
      <p:pic>
        <p:nvPicPr>
          <p:cNvPr id="4" name="W8pqdOcYsTI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039100" y="200544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183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16631" y="323562"/>
            <a:ext cx="2414155" cy="1110384"/>
          </a:xfrm>
        </p:spPr>
        <p:txBody>
          <a:bodyPr/>
          <a:lstStyle/>
          <a:p>
            <a:r>
              <a:rPr lang="pl-PL" dirty="0" smtClean="0">
                <a:effectLst>
                  <a:glow rad="101600">
                    <a:srgbClr val="660066">
                      <a:alpha val="60000"/>
                    </a:srgbClr>
                  </a:glow>
                </a:effectLst>
              </a:rPr>
              <a:t>Historia</a:t>
            </a:r>
            <a:endParaRPr lang="pl-PL" dirty="0">
              <a:effectLst>
                <a:glow rad="101600">
                  <a:srgbClr val="660066">
                    <a:alpha val="60000"/>
                  </a:srgb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9481" y="1600203"/>
            <a:ext cx="9753599" cy="20262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Islandia należy do najpóźniej zasiedlonych obszarów Europy. Pierwsi osadnicy pojawili się w </a:t>
            </a:r>
            <a:r>
              <a:rPr lang="pl-PL" dirty="0">
                <a:effectLst>
                  <a:glow rad="101600">
                    <a:srgbClr val="660066">
                      <a:alpha val="60000"/>
                    </a:srgbClr>
                  </a:glow>
                </a:effectLst>
              </a:rPr>
              <a:t>874</a:t>
            </a:r>
            <a:r>
              <a:rPr lang="pl-PL" dirty="0"/>
              <a:t>. </a:t>
            </a:r>
            <a:r>
              <a:rPr lang="pl-PL" dirty="0" smtClean="0"/>
              <a:t>Byli </a:t>
            </a:r>
            <a:r>
              <a:rPr lang="pl-PL" dirty="0"/>
              <a:t>to norwescy wikingowie oraz celtyccy osadnicy. W roku </a:t>
            </a:r>
            <a:r>
              <a:rPr lang="pl-PL" dirty="0">
                <a:effectLst>
                  <a:glow rad="101600">
                    <a:srgbClr val="660066">
                      <a:alpha val="60000"/>
                    </a:srgbClr>
                  </a:glow>
                </a:effectLst>
              </a:rPr>
              <a:t>930</a:t>
            </a:r>
            <a:r>
              <a:rPr lang="pl-PL" dirty="0"/>
              <a:t> zebrali się oni po raz pierwszy na zgromadzeniu ogólnym, zwanym </a:t>
            </a:r>
            <a:r>
              <a:rPr lang="pl-PL" dirty="0" err="1"/>
              <a:t>Althingiem</a:t>
            </a:r>
            <a:r>
              <a:rPr lang="pl-PL" dirty="0"/>
              <a:t>. </a:t>
            </a:r>
            <a:r>
              <a:rPr lang="pl-PL" dirty="0" err="1"/>
              <a:t>Althing</a:t>
            </a:r>
            <a:r>
              <a:rPr lang="pl-PL" dirty="0"/>
              <a:t> był w średniowieczu dorocznym zgromadzeniem wszystkich wolnych mieszkańców wyspy.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086100" y="3626428"/>
            <a:ext cx="8489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Islandia pozostała niezależna przez 300 lat, by w XIII wieku popaść w zależność norweską, potem duńską. Pewną autonomię uzyskała </a:t>
            </a:r>
            <a:r>
              <a:rPr lang="pl-PL" dirty="0">
                <a:effectLst>
                  <a:glow rad="101600">
                    <a:srgbClr val="660066">
                      <a:alpha val="60000"/>
                    </a:srgbClr>
                  </a:glow>
                </a:effectLst>
              </a:rPr>
              <a:t>w 1874. W 1918 </a:t>
            </a:r>
            <a:r>
              <a:rPr lang="pl-PL" dirty="0"/>
              <a:t>odzyskała niepodległość, z królem duńskim jako tytularną głową państwa. Podczas II wojny światowej ogłosiła neutralność, jednak Wielka Brytania w maju </a:t>
            </a:r>
            <a:r>
              <a:rPr lang="pl-PL" dirty="0">
                <a:effectLst>
                  <a:glow rad="101600">
                    <a:srgbClr val="660066">
                      <a:alpha val="60000"/>
                    </a:srgbClr>
                  </a:glow>
                </a:effectLst>
              </a:rPr>
              <a:t>1940</a:t>
            </a:r>
            <a:r>
              <a:rPr lang="pl-PL" dirty="0"/>
              <a:t> roku dokonała inwazji na Islandię, chcąc zapobiec zajęciu wyspy przez Niemcy. Islandia zakończyła unię personalną z Danią i ogłosiła się republiką w </a:t>
            </a:r>
            <a:r>
              <a:rPr lang="pl-PL" dirty="0">
                <a:effectLst>
                  <a:glow rad="101600">
                    <a:srgbClr val="660066">
                      <a:alpha val="60000"/>
                    </a:srgbClr>
                  </a:glow>
                </a:effectLst>
              </a:rPr>
              <a:t>1944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54686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2773" y="271608"/>
            <a:ext cx="9788235" cy="1089602"/>
          </a:xfrm>
          <a:noFill/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bg1"/>
                </a:solidFill>
                <a:effectLst>
                  <a:glow rad="101600">
                    <a:srgbClr val="003399">
                      <a:alpha val="60000"/>
                    </a:srgbClr>
                  </a:glow>
                </a:effectLst>
              </a:rPr>
              <a:t>Położenie i ukształtowanie powierzchni </a:t>
            </a:r>
            <a:endParaRPr lang="pl-PL" dirty="0">
              <a:solidFill>
                <a:schemeClr val="bg1"/>
              </a:solidFill>
              <a:effectLst>
                <a:glow rad="101600">
                  <a:srgbClr val="003399">
                    <a:alpha val="60000"/>
                  </a:srgb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4789" y="1789765"/>
            <a:ext cx="6754906" cy="45303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Islandia leży na granicy </a:t>
            </a:r>
            <a:r>
              <a:rPr lang="pl-PL" dirty="0" smtClean="0">
                <a:solidFill>
                  <a:schemeClr val="bg1"/>
                </a:solidFill>
                <a:effectLst>
                  <a:glow rad="101600">
                    <a:srgbClr val="003399">
                      <a:alpha val="60000"/>
                    </a:srgbClr>
                  </a:glow>
                </a:effectLst>
              </a:rPr>
              <a:t>Oceanu Arktycznego i Oceanu Atlantyckiego</a:t>
            </a:r>
            <a:r>
              <a:rPr lang="pl-PL" dirty="0" smtClean="0">
                <a:solidFill>
                  <a:schemeClr val="bg1"/>
                </a:solidFill>
              </a:rPr>
              <a:t>. Główna wyspa znajduje się na południe od koła podbiegunowego.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Położona </a:t>
            </a:r>
            <a:r>
              <a:rPr lang="pl-PL" dirty="0">
                <a:solidFill>
                  <a:schemeClr val="bg1"/>
                </a:solidFill>
              </a:rPr>
              <a:t>na „gorącym punkcie” Grzbietu Śródatlantyckiego, posiada wiele, w tym czynnych, wulkanów, m.in. </a:t>
            </a:r>
            <a:r>
              <a:rPr lang="pl-PL" dirty="0" smtClean="0">
                <a:solidFill>
                  <a:schemeClr val="bg1"/>
                </a:solidFill>
                <a:effectLst>
                  <a:glow rad="101600">
                    <a:srgbClr val="003399">
                      <a:alpha val="60000"/>
                    </a:srgbClr>
                  </a:glow>
                </a:effectLst>
              </a:rPr>
              <a:t>Heklę,</a:t>
            </a:r>
            <a:r>
              <a:rPr lang="pl-PL" dirty="0">
                <a:solidFill>
                  <a:schemeClr val="bg1"/>
                </a:solidFill>
                <a:effectLst>
                  <a:glow rad="101600">
                    <a:srgbClr val="003399">
                      <a:alpha val="60000"/>
                    </a:srgbClr>
                  </a:glow>
                </a:effectLst>
              </a:rPr>
              <a:t> </a:t>
            </a:r>
            <a:r>
              <a:rPr lang="pl-PL" dirty="0" err="1">
                <a:solidFill>
                  <a:schemeClr val="bg1"/>
                </a:solidFill>
                <a:effectLst>
                  <a:glow rad="101600">
                    <a:srgbClr val="003399">
                      <a:alpha val="60000"/>
                    </a:srgbClr>
                  </a:glow>
                </a:effectLst>
              </a:rPr>
              <a:t>Hvannadalshnúkur</a:t>
            </a:r>
            <a:r>
              <a:rPr lang="pl-PL" dirty="0">
                <a:solidFill>
                  <a:schemeClr val="bg1"/>
                </a:solidFill>
              </a:rPr>
              <a:t> (najwyższy szczyt kraju). O aktywności wulkanicznej świadczą także liczne gorące źródła oraz </a:t>
            </a:r>
            <a:r>
              <a:rPr lang="pl-PL" dirty="0" smtClean="0">
                <a:solidFill>
                  <a:schemeClr val="bg1"/>
                </a:solidFill>
              </a:rPr>
              <a:t>gejzery. </a:t>
            </a:r>
            <a:endParaRPr lang="pl-P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Zgodnie z nazwą, Islandia znaczy „kraj lodu” – około 11 proc. powierzchni tego wyżynno-górzystego kraju zajmują lodowce. Największe z nich to: </a:t>
            </a:r>
            <a:r>
              <a:rPr lang="pl-PL" dirty="0" err="1" smtClean="0">
                <a:solidFill>
                  <a:schemeClr val="bg1"/>
                </a:solidFill>
                <a:effectLst>
                  <a:glow rad="101600">
                    <a:srgbClr val="003399">
                      <a:alpha val="60000"/>
                    </a:srgbClr>
                  </a:glow>
                </a:effectLst>
              </a:rPr>
              <a:t>Vatnajökull</a:t>
            </a:r>
            <a:r>
              <a:rPr lang="pl-PL" dirty="0" smtClean="0">
                <a:solidFill>
                  <a:schemeClr val="bg1"/>
                </a:solidFill>
                <a:effectLst>
                  <a:glow rad="101600">
                    <a:srgbClr val="003399">
                      <a:alpha val="60000"/>
                    </a:srgbClr>
                  </a:glow>
                </a:effectLst>
              </a:rPr>
              <a:t>– </a:t>
            </a:r>
            <a:r>
              <a:rPr lang="pl-PL" dirty="0">
                <a:solidFill>
                  <a:schemeClr val="bg1"/>
                </a:solidFill>
                <a:effectLst>
                  <a:glow rad="101600">
                    <a:srgbClr val="003399">
                      <a:alpha val="60000"/>
                    </a:srgbClr>
                  </a:glow>
                </a:effectLst>
              </a:rPr>
              <a:t>8300 km², </a:t>
            </a:r>
            <a:r>
              <a:rPr lang="pl-PL" dirty="0" err="1">
                <a:solidFill>
                  <a:schemeClr val="bg1"/>
                </a:solidFill>
                <a:effectLst>
                  <a:glow rad="101600">
                    <a:srgbClr val="003399">
                      <a:alpha val="60000"/>
                    </a:srgbClr>
                  </a:glow>
                </a:effectLst>
              </a:rPr>
              <a:t>Langjökull</a:t>
            </a:r>
            <a:r>
              <a:rPr lang="pl-PL" dirty="0">
                <a:solidFill>
                  <a:schemeClr val="bg1"/>
                </a:solidFill>
                <a:effectLst>
                  <a:glow rad="101600">
                    <a:srgbClr val="003399">
                      <a:alpha val="60000"/>
                    </a:srgbClr>
                  </a:glow>
                </a:effectLst>
              </a:rPr>
              <a:t> – 953 </a:t>
            </a:r>
            <a:r>
              <a:rPr lang="pl-PL" dirty="0" smtClean="0">
                <a:solidFill>
                  <a:schemeClr val="bg1"/>
                </a:solidFill>
                <a:effectLst>
                  <a:glow rad="101600">
                    <a:srgbClr val="003399">
                      <a:alpha val="60000"/>
                    </a:srgbClr>
                  </a:glow>
                </a:effectLst>
              </a:rPr>
              <a:t>km². 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Powierzchnia tego kraju wynosi </a:t>
            </a:r>
            <a:r>
              <a:rPr lang="pl-PL" dirty="0">
                <a:solidFill>
                  <a:schemeClr val="bg1"/>
                </a:solidFill>
                <a:effectLst>
                  <a:glow rad="101600">
                    <a:srgbClr val="003399">
                      <a:alpha val="60000"/>
                    </a:srgbClr>
                  </a:glow>
                </a:effectLst>
              </a:rPr>
              <a:t>103 000 km²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Głównym miastem państwa jest jego stolica </a:t>
            </a:r>
            <a:r>
              <a:rPr lang="pl-PL" dirty="0" smtClean="0">
                <a:solidFill>
                  <a:schemeClr val="bg1"/>
                </a:solidFill>
                <a:effectLst>
                  <a:glow rad="101600">
                    <a:srgbClr val="003399">
                      <a:alpha val="60000"/>
                    </a:srgbClr>
                  </a:glow>
                </a:effectLst>
              </a:rPr>
              <a:t>Reykjavík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0685" y="1789765"/>
            <a:ext cx="4078938" cy="30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3436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21828" y="437455"/>
            <a:ext cx="3429000" cy="997510"/>
          </a:xfrm>
        </p:spPr>
        <p:txBody>
          <a:bodyPr/>
          <a:lstStyle/>
          <a:p>
            <a:r>
              <a:rPr lang="pl-PL" dirty="0" smtClean="0">
                <a:effectLst>
                  <a:glow rad="101600">
                    <a:srgbClr val="66FFFF">
                      <a:alpha val="60000"/>
                    </a:srgbClr>
                  </a:glow>
                </a:effectLst>
              </a:rPr>
              <a:t>Ludność</a:t>
            </a:r>
            <a:endParaRPr lang="pl-PL" dirty="0">
              <a:effectLst>
                <a:glow rad="101600">
                  <a:srgbClr val="66FFFF">
                    <a:alpha val="60000"/>
                  </a:srgb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852433" y="1657535"/>
            <a:ext cx="8548867" cy="46185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Liczba ludności: </a:t>
            </a:r>
            <a:r>
              <a:rPr lang="pl-PL" dirty="0">
                <a:effectLst>
                  <a:glow rad="101600">
                    <a:srgbClr val="66FFFF">
                      <a:alpha val="60000"/>
                    </a:srgbClr>
                  </a:glow>
                </a:effectLst>
              </a:rPr>
              <a:t>364 134</a:t>
            </a:r>
            <a:endParaRPr lang="pl-PL" dirty="0" smtClean="0">
              <a:effectLst>
                <a:glow rad="101600">
                  <a:srgbClr val="66FFFF">
                    <a:alpha val="60000"/>
                  </a:srgbClr>
                </a:glow>
              </a:effectLst>
            </a:endParaRPr>
          </a:p>
          <a:p>
            <a:pPr marL="0" indent="0">
              <a:buNone/>
            </a:pPr>
            <a:r>
              <a:rPr lang="pl-PL" dirty="0" smtClean="0"/>
              <a:t>Islandczycy stanowią </a:t>
            </a:r>
            <a:r>
              <a:rPr lang="pl-PL" dirty="0"/>
              <a:t>94% ludności, ponadto Duńczycy, Amerykanie, Szwedzi, Niemcy. </a:t>
            </a:r>
            <a:r>
              <a:rPr lang="pl-PL" dirty="0" smtClean="0"/>
              <a:t>Przyrost naturalny wynosi :6,9</a:t>
            </a:r>
            <a:r>
              <a:rPr lang="pl-PL" dirty="0"/>
              <a:t>‰. Średnia gęstość zaludnienia — 3 mieszk. na 1 km</a:t>
            </a:r>
            <a:r>
              <a:rPr lang="pl-PL" baseline="30000" dirty="0"/>
              <a:t>2</a:t>
            </a:r>
            <a:r>
              <a:rPr lang="pl-PL" dirty="0"/>
              <a:t>, jest najniższa w Europie; większość ludności skupia się w południowo-zachodniej części wyspy oraz wzdłuż wybrzeży i w dolinach rzek; 94% mieszkańców Islandii żyje w miastach, zespół miejski </a:t>
            </a:r>
            <a:r>
              <a:rPr lang="pl-PL" dirty="0" err="1"/>
              <a:t>Reykjavíkskupia</a:t>
            </a:r>
            <a:r>
              <a:rPr lang="pl-PL" dirty="0"/>
              <a:t> ok. 60% ogółu ludności. </a:t>
            </a:r>
          </a:p>
        </p:txBody>
      </p:sp>
    </p:spTree>
    <p:extLst>
      <p:ext uri="{BB962C8B-B14F-4D97-AF65-F5344CB8AC3E}">
        <p14:creationId xmlns:p14="http://schemas.microsoft.com/office/powerpoint/2010/main" xmlns="" val="107576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00969" y="365126"/>
            <a:ext cx="3733800" cy="1224684"/>
          </a:xfrm>
        </p:spPr>
        <p:txBody>
          <a:bodyPr/>
          <a:lstStyle/>
          <a:p>
            <a:r>
              <a:rPr lang="pl-PL" dirty="0" smtClean="0">
                <a:effectLst>
                  <a:glow rad="101600">
                    <a:srgbClr val="0033CC">
                      <a:alpha val="60000"/>
                    </a:srgbClr>
                  </a:glow>
                </a:effectLst>
              </a:rPr>
              <a:t>Stolica Islandii</a:t>
            </a:r>
            <a:endParaRPr lang="pl-PL" dirty="0">
              <a:effectLst>
                <a:glow rad="101600">
                  <a:srgbClr val="0033CC">
                    <a:alpha val="60000"/>
                  </a:srgb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39486" y="1839193"/>
            <a:ext cx="10856767" cy="1808017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effectLst>
                  <a:glow rad="101600">
                    <a:srgbClr val="0033CC">
                      <a:alpha val="60000"/>
                    </a:srgbClr>
                  </a:glow>
                </a:effectLst>
              </a:rPr>
              <a:t>Reykjavík</a:t>
            </a:r>
            <a:r>
              <a:rPr lang="pl-PL" dirty="0"/>
              <a:t> </a:t>
            </a:r>
            <a:r>
              <a:rPr lang="pl-PL" dirty="0" smtClean="0"/>
              <a:t>–</a:t>
            </a:r>
            <a:r>
              <a:rPr lang="pl-PL" dirty="0"/>
              <a:t> stolica oraz największe miasto Islandii, położone w jej południowo-zachodniej części nad Zatoką </a:t>
            </a:r>
            <a:r>
              <a:rPr lang="pl-PL" dirty="0" err="1"/>
              <a:t>Faxa</a:t>
            </a:r>
            <a:r>
              <a:rPr lang="pl-PL" dirty="0"/>
              <a:t>, najbardziej wysunięta na północ stolica świata. </a:t>
            </a:r>
            <a:r>
              <a:rPr lang="pl-PL" dirty="0" smtClean="0"/>
              <a:t>Ludność </a:t>
            </a:r>
            <a:r>
              <a:rPr lang="pl-PL" dirty="0"/>
              <a:t>islandzkiej stolicy wynosi 124,8 tys. </a:t>
            </a:r>
            <a:r>
              <a:rPr lang="pl-PL" dirty="0" smtClean="0"/>
              <a:t>mieszkańców.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64960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20810" y="313171"/>
            <a:ext cx="5126182" cy="1245466"/>
          </a:xfrm>
        </p:spPr>
        <p:txBody>
          <a:bodyPr/>
          <a:lstStyle/>
          <a:p>
            <a:r>
              <a:rPr lang="pl-PL" dirty="0" smtClean="0">
                <a:effectLst>
                  <a:glow rad="101600">
                    <a:srgbClr val="CC3399">
                      <a:alpha val="60000"/>
                    </a:srgbClr>
                  </a:glow>
                </a:effectLst>
              </a:rPr>
              <a:t>Co warto zobaczyć?</a:t>
            </a:r>
            <a:endParaRPr lang="pl-PL" dirty="0">
              <a:effectLst>
                <a:glow rad="101600">
                  <a:srgbClr val="CC3399">
                    <a:alpha val="60000"/>
                  </a:srgbClr>
                </a:glo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96240" y="1784060"/>
            <a:ext cx="10209069" cy="10630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 smtClean="0"/>
              <a:t>Islandia</a:t>
            </a:r>
            <a:r>
              <a:rPr lang="pl-PL" dirty="0"/>
              <a:t>. Ziemia Lodu i Ognia. Jeden z najbardziej fenomenalnych krajobrazowo krajów świata</a:t>
            </a:r>
            <a:r>
              <a:rPr lang="pl-PL" dirty="0" smtClean="0"/>
              <a:t>. Raj dla fotografów. Można zobaczyć tam wiele ciekawych rzeczy. O to kilka wartych uwagi miejsc: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47741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281</Words>
  <Application>Microsoft Office PowerPoint</Application>
  <PresentationFormat>Niestandardowy</PresentationFormat>
  <Paragraphs>70</Paragraphs>
  <Slides>18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Islandia  Kraina ognia i lodu </vt:lpstr>
      <vt:lpstr>Flaga Islandii</vt:lpstr>
      <vt:lpstr>Herb Islandii</vt:lpstr>
      <vt:lpstr>Hymn Islandii</vt:lpstr>
      <vt:lpstr>Historia</vt:lpstr>
      <vt:lpstr>Położenie i ukształtowanie powierzchni </vt:lpstr>
      <vt:lpstr>Ludność</vt:lpstr>
      <vt:lpstr>Stolica Islandii</vt:lpstr>
      <vt:lpstr>Co warto zobaczyć?</vt:lpstr>
      <vt:lpstr>Dettifoss</vt:lpstr>
      <vt:lpstr>Lodowiec Vatnajokull</vt:lpstr>
      <vt:lpstr>Latrabjarg </vt:lpstr>
      <vt:lpstr>Fiordy Wschodnie</vt:lpstr>
      <vt:lpstr>Złoty Krąg</vt:lpstr>
      <vt:lpstr>Wulkany na Islandii</vt:lpstr>
      <vt:lpstr>Ciekawostki o Islandii</vt:lpstr>
      <vt:lpstr>Slajd 17</vt:lpstr>
      <vt:lpstr>Bibliografia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Islandia  Kraina ognia i lodu</dc:title>
  <dc:creator>Tomasz Michałowski</dc:creator>
  <cp:lastModifiedBy>admin</cp:lastModifiedBy>
  <cp:revision>26</cp:revision>
  <dcterms:created xsi:type="dcterms:W3CDTF">2020-05-03T10:47:21Z</dcterms:created>
  <dcterms:modified xsi:type="dcterms:W3CDTF">2020-05-14T09:42:59Z</dcterms:modified>
</cp:coreProperties>
</file>