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78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83" r:id="rId24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82AB-02E3-47AD-954D-D998AF1553A1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F55AA-C2B6-4028-B15F-C9E9DF112C8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E18B-5669-4F5F-A638-EA28BAA21A19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B026F-F044-4283-A19B-56CF55EDF23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C8D1-8559-4074-86D0-3C699BA10124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50FE2-0F12-473F-B030-3CE6F9D2EFF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8CA9-C703-4672-8476-B5A1D1B18407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C34A9-3124-451B-9E88-06B23C9B401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DD50-6BBA-46B5-A7CA-F7B1FFF271EE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A5A6C-3157-4A28-AF5E-E4C9E703346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866D-B7A2-474B-A9E2-991B7CF8B627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7C5D5-1B9F-4182-A682-BD31B291F13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6B8A-A1C2-4823-87EA-477A4659E29D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D8CF-AE79-40E5-A687-42334AE6C37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4142-C72D-4E89-ACBF-B69F03FAB282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B3051-29B4-455B-AAE6-126CAD53EB7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E8AF-671C-416E-8A43-74D8F0A51F02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8A043-86D3-4F7D-8071-D6E9F6416D4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D530-5B54-4420-9E22-E21478379C08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5385-7F52-433A-9A94-3DE63F1836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64AF-0E34-4F23-97AF-BC5B0729A72B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B862D-8FF9-4327-8930-EF02D0A528B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1DC69D-FA4A-4DF1-8109-816089B34854}" type="datetimeFigureOut">
              <a:rPr lang="pl-PL"/>
              <a:pPr>
                <a:defRPr/>
              </a:pPr>
              <a:t>09.05.2020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5C9F059-2E03-4909-8F95-6ADC7A01E2F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t="7379" r="-1" b="7380"/>
          <a:stretch/>
        </p:blipFill>
        <p:spPr bwMode="auto">
          <a:xfrm>
            <a:off x="5361709" y="-5"/>
            <a:ext cx="6830290" cy="368140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 t="15871" r="-2" b="8572"/>
          <a:stretch>
            <a:fillRect/>
          </a:stretch>
        </p:blipFill>
        <p:spPr bwMode="auto">
          <a:xfrm>
            <a:off x="4821238" y="3681413"/>
            <a:ext cx="73707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Tytuł 5"/>
          <p:cNvSpPr>
            <a:spLocks noGrp="1" noChangeArrowheads="1"/>
          </p:cNvSpPr>
          <p:nvPr>
            <p:ph type="ctrTitle"/>
          </p:nvPr>
        </p:nvSpPr>
        <p:spPr>
          <a:xfrm>
            <a:off x="838200" y="1116013"/>
            <a:ext cx="5395913" cy="2387600"/>
          </a:xfrm>
        </p:spPr>
        <p:txBody>
          <a:bodyPr/>
          <a:lstStyle/>
          <a:p>
            <a:pPr algn="l"/>
            <a:r>
              <a:rPr lang="pl-PL" sz="5000" smtClean="0">
                <a:solidFill>
                  <a:schemeClr val="bg1"/>
                </a:solidFill>
              </a:rPr>
              <a:t>Dania</a:t>
            </a:r>
          </a:p>
        </p:txBody>
      </p:sp>
      <p:sp>
        <p:nvSpPr>
          <p:cNvPr id="2057" name="Podtytuł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02075"/>
            <a:ext cx="5395913" cy="1655763"/>
          </a:xfrm>
        </p:spPr>
        <p:txBody>
          <a:bodyPr/>
          <a:lstStyle/>
          <a:p>
            <a:pPr algn="l"/>
            <a:r>
              <a:rPr lang="pl-PL" sz="2000" smtClean="0">
                <a:solidFill>
                  <a:schemeClr val="bg1"/>
                </a:solidFill>
              </a:rPr>
              <a:t>Zuzanna Paradowska 7A</a:t>
            </a:r>
          </a:p>
        </p:txBody>
      </p:sp>
      <p:cxnSp>
        <p:nvCxnSpPr>
          <p:cNvPr id="1032" name="Straight Connector 14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8200" y="3681413"/>
            <a:ext cx="11353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7" name="Picture 12" descr="pobra tapety Dania, satyna, flaga, Dania Darmowe tapety na pulpit ..."/>
          <p:cNvPicPr>
            <a:picLocks noChangeAspect="1" noChangeArrowheads="1"/>
          </p:cNvPicPr>
          <p:nvPr/>
        </p:nvPicPr>
        <p:blipFill>
          <a:blip r:embed="rId2" cstate="print"/>
          <a:srcRect r="28893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71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Druga połowa XVIII wieku</a:t>
            </a:r>
          </a:p>
        </p:txBody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W drugiej połowie XVIII wieku wśród mieszkańców Danii nasiliło się poczucie tożsamości narodowej. Wzrosło także znaczenie języka duńskiego.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4" descr="Reformy rolne 1780 – 1800 | Wszystko o Danii po polsku"/>
          <p:cNvPicPr>
            <a:picLocks noChangeAspect="1" noChangeArrowheads="1"/>
          </p:cNvPicPr>
          <p:nvPr/>
        </p:nvPicPr>
        <p:blipFill>
          <a:blip r:embed="rId2" cstate="print"/>
          <a:srcRect t="32761" r="2" b="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5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Reformy rolne</a:t>
            </a:r>
            <a:br>
              <a:rPr lang="pl-PL" sz="2800" smtClean="0"/>
            </a:br>
            <a:r>
              <a:rPr lang="pl-PL" sz="2800" smtClean="0"/>
              <a:t>1780-1800</a:t>
            </a: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Reformy rolne odegrały znaczącą rolę zarówno w rozwoju rolnictwa w Danii, jak i całego duńskiego społeczeństwa. W wyniku reform rolnych zniesiona została pańszczyzna oraz wprowadzone w 1733 roku przywiązanie chłopów do miejsca urodzenia.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4" descr="Wojny z Anglią i bankructwo Danii 1800 – 1814 | Wszystko o Danii ..."/>
          <p:cNvPicPr>
            <a:picLocks noChangeAspect="1" noChangeArrowheads="1"/>
          </p:cNvPicPr>
          <p:nvPr/>
        </p:nvPicPr>
        <p:blipFill>
          <a:blip r:embed="rId2" cstate="print"/>
          <a:srcRect t="4247" r="34494" b="4845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9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400" smtClean="0"/>
              <a:t>Wojna Anglią i bankructwo Danii</a:t>
            </a:r>
            <a:br>
              <a:rPr lang="pl-PL" sz="2400" smtClean="0"/>
            </a:br>
            <a:r>
              <a:rPr lang="pl-PL" sz="2400" smtClean="0"/>
              <a:t>1800-1814</a:t>
            </a: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Przez większą część XVIII wieku Dania zachowywała neutralność wobec toczących się w Europie konfliktów. Duńczycy zaangażowali się jednak w wojny napoleońskie, które nastąpiły po Rewolucji Francuskiej w 1789 roku, doprowadzając kraj do głębokiego kryzysu ekonomicznego.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  <p:sp>
        <p:nvSpPr>
          <p:cNvPr id="13323" name="AutoShape 2" descr="Wojny z Anglią i bankructwo Danii 1800 – 1814 | Wszystko o Danii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Picture 2" descr="Parlament Danii Folketinget | Wszystko o Danii po polsku"/>
          <p:cNvPicPr>
            <a:picLocks noChangeAspect="1" noChangeArrowheads="1"/>
          </p:cNvPicPr>
          <p:nvPr/>
        </p:nvPicPr>
        <p:blipFill>
          <a:blip r:embed="rId2" cstate="print"/>
          <a:srcRect t="9091" r="13808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3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Droga do demokracji</a:t>
            </a:r>
            <a:br>
              <a:rPr lang="pl-PL" sz="2800" smtClean="0"/>
            </a:br>
            <a:r>
              <a:rPr lang="pl-PL" sz="2800" smtClean="0"/>
              <a:t>1814-1850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W XIX wieku Dania znalazła się pod wpływem silnych prądów demokratycznych i nacjonalistycznych. W przeciwieństwie do wielu krajów europejskich, w Danii udało się w pokojowy sposób znieść jednowładztwo i uchwalić wolną konstytucję.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3" name="Picture 2" descr="Wojny o Szlezwik i Holsztyn 1848 – 1864 | Wszystko o Danii po polsku"/>
          <p:cNvPicPr>
            <a:picLocks noChangeAspect="1" noChangeArrowheads="1"/>
          </p:cNvPicPr>
          <p:nvPr/>
        </p:nvPicPr>
        <p:blipFill>
          <a:blip r:embed="rId2" cstate="print"/>
          <a:srcRect t="9091" r="15530" b="-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7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400" smtClean="0"/>
              <a:t>Wojna o Szlezwik i Holsztyn</a:t>
            </a:r>
            <a:br>
              <a:rPr lang="pl-PL" sz="2400" smtClean="0"/>
            </a:br>
            <a:r>
              <a:rPr lang="pl-PL" sz="2400" smtClean="0"/>
              <a:t>1848-1864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W pierwszej połowie XIX wieku w Danii nasiliły się różnice między duńskojęzyczną a niemieckojęzyczną częścią społeczeństwa. Konsekwencją tych zjawisk było zakończone niepowodzeniem powstanie ludności niemieckiej w prowincjach Szlezwik i Holsztyn przeciw duńskiej władzy, a następnie porażka Danii w wojnie z Prusami i utrata południowych prowincji.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Picture 2" descr="Hans Christian Andersen - De Hans Christian Andersen - 802x1080 ..."/>
          <p:cNvPicPr>
            <a:picLocks noChangeAspect="1" noChangeArrowheads="1"/>
          </p:cNvPicPr>
          <p:nvPr/>
        </p:nvPicPr>
        <p:blipFill>
          <a:blip r:embed="rId2" cstate="print"/>
          <a:srcRect t="7268" r="-2" b="33997"/>
          <a:stretch>
            <a:fillRect/>
          </a:stretch>
        </p:blipFill>
        <p:spPr bwMode="auto">
          <a:xfrm>
            <a:off x="3551238" y="-180975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475" y="1162050"/>
            <a:ext cx="5591175" cy="1123950"/>
          </a:xfrm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Hans Christian Andersen</a:t>
            </a:r>
            <a:r>
              <a:rPr lang="pl-PL" b="1" dirty="0"/>
              <a:t/>
            </a:r>
            <a:br>
              <a:rPr lang="pl-PL" b="1" dirty="0"/>
            </a:br>
            <a:endParaRPr lang="pl-PL" sz="2800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0513" y="2717800"/>
            <a:ext cx="3438525" cy="39592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ur. 2 kwietnia 1805 w Odense, zm. 4 sierpnia 1875 w </a:t>
            </a:r>
            <a:r>
              <a:rPr lang="pl-PL" sz="1700" dirty="0" err="1"/>
              <a:t>Rolighed</a:t>
            </a:r>
            <a:r>
              <a:rPr lang="pl-PL" sz="1700" dirty="0"/>
              <a:t> koło Kopenhagi) – duński pisarz i poeta, najbardziej znany ze swej twórczości </a:t>
            </a:r>
            <a:r>
              <a:rPr lang="pl-PL" sz="1700" dirty="0" err="1"/>
              <a:t>baśniopisarskiej</a:t>
            </a:r>
            <a:r>
              <a:rPr lang="pl-PL" sz="17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                                          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Najbardziej znane baśnie: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Brzydkie kaczątko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 err="1"/>
              <a:t>Calineczka</a:t>
            </a:r>
            <a:endParaRPr lang="pl-PL" sz="1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Dziewczynka z zapałkami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Królowa Śniegu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Księżniczka na ziarnku grochu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Mała Syrena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1" name="Picture 2" descr="Pierwsza wojna światowa: ból, horror, ojczyzna"/>
          <p:cNvPicPr>
            <a:picLocks noChangeAspect="1" noChangeArrowheads="1"/>
          </p:cNvPicPr>
          <p:nvPr/>
        </p:nvPicPr>
        <p:blipFill>
          <a:blip r:embed="rId2" cstate="print"/>
          <a:srcRect t="8228" r="9090" b="2715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5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I Wojna Światowa</a:t>
            </a:r>
            <a:br>
              <a:rPr lang="pl-PL" sz="2800" smtClean="0"/>
            </a:br>
            <a:r>
              <a:rPr lang="pl-PL" sz="2800" smtClean="0"/>
              <a:t>1914-1918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Mimo neutralności Danii w I Wojnie Światowej, w konflikcie tym zginęło 6 tysięcy Duńczyków. Konsekwencją wojny było też pozbycie się przez Danię kolonii w Indiach Zachodnich i odzyskanie Szlezwiku Północnego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2" descr="Skarby Kopenhagi: czym może zachwycić stolica Danii? - zorientowani.pl"/>
          <p:cNvPicPr>
            <a:picLocks noChangeAspect="1" noChangeArrowheads="1"/>
          </p:cNvPicPr>
          <p:nvPr/>
        </p:nvPicPr>
        <p:blipFill>
          <a:blip r:embed="rId2" cstate="print"/>
          <a:srcRect t="9091" r="16396" b="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9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400" smtClean="0"/>
              <a:t>Dwudziestolecie międzywojenne</a:t>
            </a:r>
            <a:br>
              <a:rPr lang="pl-PL" sz="2400" smtClean="0"/>
            </a:br>
            <a:r>
              <a:rPr lang="pl-PL" sz="2400" smtClean="0"/>
              <a:t>1918-1939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W okresie międzywojennym Danię dotknął poważny kryzys ekonomiczny i rosnące bezrobocie. Konflikty na rynku pracy doprowadziły do wzrostu poparcia społecznego dla Socjaldemokracji.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Picture 6" descr="Københavns Brandvæsen under 2. verdenskrig: I kamp mod ild og ..."/>
          <p:cNvPicPr>
            <a:picLocks noChangeAspect="1" noChangeArrowheads="1"/>
          </p:cNvPicPr>
          <p:nvPr/>
        </p:nvPicPr>
        <p:blipFill>
          <a:blip r:embed="rId2" cstate="print"/>
          <a:srcRect r="5190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3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II Wojna Światowa</a:t>
            </a:r>
            <a:br>
              <a:rPr lang="pl-PL" sz="2800" smtClean="0"/>
            </a:br>
            <a:r>
              <a:rPr lang="pl-PL" sz="2800" smtClean="0"/>
              <a:t>1939-1945</a:t>
            </a: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W latach 1940 - 1945 Dania znajdowała się pod okupacją Niemiec. Do 1943 roku rząd Danii współpracował z okupantem. Z czasem narastał jednak sprzeciw duńskiego społeczeństwa wobec obcej władzy.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Picture 2" descr="Volvo - Dania i Skania czyli samochodem przez Bałtyk"/>
          <p:cNvPicPr>
            <a:picLocks noChangeAspect="1" noChangeArrowheads="1"/>
          </p:cNvPicPr>
          <p:nvPr/>
        </p:nvPicPr>
        <p:blipFill>
          <a:blip r:embed="rId2" cstate="print"/>
          <a:srcRect r="26161" b="9090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7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Okres powojenny</a:t>
            </a:r>
            <a:br>
              <a:rPr lang="pl-PL" sz="2800" smtClean="0"/>
            </a:br>
            <a:r>
              <a:rPr lang="pl-PL" sz="2800" smtClean="0"/>
              <a:t>1945-1972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Po zakończeniu II Wojny Światowej Dania zaczęła prowadzić aktywną politykę zagraniczną. Jako jedno z państw założycielskich przystąpiła do ONZ, a następnie została członkiem NATO. Duńczycy odczuli wyraźną poprawę sytuacji ekonomicznej kraju.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10" descr="pobra tapety flaga, Herb, Dania Darmowe tapety na pulpit ..."/>
          <p:cNvPicPr>
            <a:picLocks noChangeAspect="1" noChangeArrowheads="1"/>
          </p:cNvPicPr>
          <p:nvPr/>
        </p:nvPicPr>
        <p:blipFill>
          <a:blip r:embed="rId2" cstate="print"/>
          <a:srcRect r="2099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9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Królestwo Danii dziś</a:t>
            </a:r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9036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600" dirty="0"/>
              <a:t>Dania to państwo położone w Europie Północnej, najmniejsze z państw nordyckich.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Liczba ludności: 5,806 miliona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Stolica: Kopenhaga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Powierzchnia:42 933 km²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Całkowita granica lądowa: 68 km z Niemcami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Najwyższy punkt naturalny: </a:t>
            </a:r>
            <a:r>
              <a:rPr lang="pl-PL" sz="1600" dirty="0" err="1"/>
              <a:t>Møllehøj</a:t>
            </a:r>
            <a:r>
              <a:rPr lang="pl-PL" sz="1600" dirty="0"/>
              <a:t> 170,86 m n.p.m.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Najniższy punkt: </a:t>
            </a:r>
            <a:r>
              <a:rPr lang="pl-PL" sz="1600" dirty="0" err="1"/>
              <a:t>Lammefjord</a:t>
            </a:r>
            <a:r>
              <a:rPr lang="pl-PL" sz="1600" dirty="0"/>
              <a:t> 7 m p.p.m.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Władca: Małgorzata II od 1972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7" name="Picture 8" descr="Dania w Europie 1972 – 1990 | Wszystko o Danii po polsku"/>
          <p:cNvPicPr>
            <a:picLocks noChangeAspect="1" noChangeArrowheads="1"/>
          </p:cNvPicPr>
          <p:nvPr/>
        </p:nvPicPr>
        <p:blipFill>
          <a:blip r:embed="rId2" cstate="print"/>
          <a:srcRect r="39005" b="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11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Dania w Europie</a:t>
            </a:r>
            <a:br>
              <a:rPr lang="pl-PL" sz="2800" smtClean="0"/>
            </a:br>
            <a:r>
              <a:rPr lang="pl-PL" sz="2800" smtClean="0"/>
              <a:t>1972-1990</a:t>
            </a:r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W 1973 roku Dania została członkiem Wspólnoty Europejskiej. Po wielu latach dobrej koniunktury kraj dotknął poważny kryzys ekonomiczny, który wpłynął na destabilizację sceny politycznej. W Folketingu pojawiły się nowe partie, a duńskie kobiety wywalczyły sobie większe prawa.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1" name="Picture 6" descr="Po brexicie Niemcy chcą przejąć rolę Wielkiej Brytanii dla Danii ..."/>
          <p:cNvPicPr>
            <a:picLocks noChangeAspect="1" noChangeArrowheads="1"/>
          </p:cNvPicPr>
          <p:nvPr/>
        </p:nvPicPr>
        <p:blipFill>
          <a:blip r:embed="rId2" cstate="print"/>
          <a:srcRect l="18668" r="1907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5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Początek XXI wieku i globalizacja</a:t>
            </a: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Na początku XXI wieku Dania należała do grona najbogatszych państw świata, jednocześnie aktywnie angażując się we współpracę międzynarodową. W Kopenhadze szczęśliwie zakończyły się negocjacje członkowskie 10 krajów z UE.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5" name="Picture 2" descr="Smoked Salmon Smørrebrød from the Newf in My Soup blog | Nordic ..."/>
          <p:cNvPicPr>
            <a:picLocks noChangeAspect="1" noChangeArrowheads="1"/>
          </p:cNvPicPr>
          <p:nvPr/>
        </p:nvPicPr>
        <p:blipFill>
          <a:blip r:embed="rId2" cstate="print"/>
          <a:srcRect t="28206" r="2" b="17410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9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Smørrebrød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tradycyjna duńska potrawa, serwowana w postaci kanapek składających się zwykle z kromki ciemnego chleba zwanego rugbrød, często posmarowanego masłem, margaryną lub innym tłuszczem, pokrytego dodatkami w postaci sałatki, kurczaka, tuńczyka, mięsa wołowego, pomidora itp.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6388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Tytuł 3"/>
          <p:cNvSpPr>
            <a:spLocks noGrp="1" noChangeArrowheads="1"/>
          </p:cNvSpPr>
          <p:nvPr>
            <p:ph type="ctrTitle"/>
          </p:nvPr>
        </p:nvSpPr>
        <p:spPr>
          <a:xfrm>
            <a:off x="790575" y="284163"/>
            <a:ext cx="4806950" cy="2597150"/>
          </a:xfrm>
        </p:spPr>
        <p:txBody>
          <a:bodyPr/>
          <a:lstStyle/>
          <a:p>
            <a:pPr algn="l"/>
            <a:r>
              <a:rPr lang="pl-PL" sz="5400" smtClean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subTitle" idx="1"/>
          </p:nvPr>
        </p:nvSpPr>
        <p:spPr>
          <a:xfrm>
            <a:off x="652463" y="4546600"/>
            <a:ext cx="4806950" cy="1671638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chemeClr val="bg1"/>
                </a:solidFill>
              </a:rPr>
              <a:t>Bibliografia: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chemeClr val="bg1"/>
                </a:solidFill>
              </a:rPr>
              <a:t>http://www.infodania.eu/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chemeClr val="bg1"/>
                </a:solidFill>
              </a:rPr>
              <a:t>https://www.wikipedia.org/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dirty="0">
                <a:solidFill>
                  <a:schemeClr val="bg1"/>
                </a:solidFill>
              </a:rPr>
              <a:t>https://www.parkmania.pl/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24581" name="Picture 2" descr="Stylizowana mapa Dani ilustracja wektor. Ilustracja złożonej z ..."/>
          <p:cNvPicPr>
            <a:picLocks noChangeAspect="1" noChangeArrowheads="1"/>
          </p:cNvPicPr>
          <p:nvPr/>
        </p:nvPicPr>
        <p:blipFill>
          <a:blip r:embed="rId2" cstate="print"/>
          <a:srcRect l="6036"/>
          <a:stretch>
            <a:fillRect/>
          </a:stretch>
        </p:blipFill>
        <p:spPr bwMode="auto">
          <a:xfrm>
            <a:off x="6096000" y="0"/>
            <a:ext cx="610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6" descr="Les raids vikings en Normandie - Histoire de la Normandie"/>
          <p:cNvPicPr>
            <a:picLocks noChangeAspect="1" noChangeArrowheads="1"/>
          </p:cNvPicPr>
          <p:nvPr/>
        </p:nvPicPr>
        <p:blipFill>
          <a:blip r:embed="rId2" cstate="print"/>
          <a:srcRect l="25703" r="23155" b="9091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3" name="Tytuł 3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pPr algn="ctr"/>
            <a:r>
              <a:rPr lang="pl-PL" sz="2800" smtClean="0"/>
              <a:t>Epoka Wikingów</a:t>
            </a:r>
            <a:br>
              <a:rPr lang="pl-PL" sz="2800" smtClean="0"/>
            </a:br>
            <a:r>
              <a:rPr lang="pl-PL" sz="2800" smtClean="0"/>
              <a:t> 750-1035</a:t>
            </a:r>
          </a:p>
        </p:txBody>
      </p:sp>
      <p:sp>
        <p:nvSpPr>
          <p:cNvPr id="143" name="Rectangle 1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6" name="Symbol zastępczy zawartości 4"/>
          <p:cNvSpPr>
            <a:spLocks noGrp="1" noChangeArrowheads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700" smtClean="0"/>
              <a:t>W epoce Wikingów nastąpiła największa ekspansja geograficzna Danii, a także początek centralizacji władzy w państwie, zjednoczonym pod przywództwem jednego króla. W okresie Wikingów Dania przyjęła chrześcijaństwo.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3" name="Picture 4" descr="Pin na Vixere"/>
          <p:cNvPicPr>
            <a:picLocks noChangeAspect="1" noChangeArrowheads="1"/>
          </p:cNvPicPr>
          <p:nvPr/>
        </p:nvPicPr>
        <p:blipFill>
          <a:blip r:embed="rId2" cstate="print"/>
          <a:srcRect l="5254" r="30103" b="9091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7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Średniowiecze </a:t>
            </a:r>
            <a:br>
              <a:rPr lang="pl-PL" sz="2800" smtClean="0"/>
            </a:br>
            <a:r>
              <a:rPr lang="pl-PL" sz="2800" smtClean="0"/>
              <a:t>1035-1520</a:t>
            </a: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30" name="Symbol zastępczy zawartości 2"/>
          <p:cNvSpPr>
            <a:spLocks noGrp="1" noChangeArrowheads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700" smtClean="0"/>
              <a:t>W średniowieczu królowie, szlachta i Kościół katolicki często toczyli spory o władzę w Danii. Z czasem władza królewska i kościelna stały się z sobą blisko związane. W średniowieczu uchwalono Prawo Jutlandzkie i zapoczątkowano zjazdy stanowe.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2" descr="Dziś Święto Reformacji | eKAI.pl"/>
          <p:cNvPicPr>
            <a:picLocks noChangeAspect="1" noChangeArrowheads="1"/>
          </p:cNvPicPr>
          <p:nvPr/>
        </p:nvPicPr>
        <p:blipFill>
          <a:blip r:embed="rId2" cstate="print"/>
          <a:srcRect t="650" r="23576" b="8440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51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Reformacja </a:t>
            </a:r>
            <a:br>
              <a:rPr lang="pl-PL" sz="2800" smtClean="0"/>
            </a:br>
            <a:r>
              <a:rPr lang="pl-PL" sz="2800" smtClean="0"/>
              <a:t>1520-1536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4" name="Symbol zastępczy zawartości 2"/>
          <p:cNvSpPr>
            <a:spLocks noGrp="1" noChangeArrowheads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700" smtClean="0"/>
              <a:t>Reformacja wprowadziła w Danii protestantyzm, znacząco rozszerzając władzę króla, który przejął kontrolę nad kościołem i jego majątkiem.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2" descr="Helsingør | Wszystko o Danii po polsku"/>
          <p:cNvPicPr>
            <a:picLocks noChangeAspect="1" noChangeArrowheads="1"/>
          </p:cNvPicPr>
          <p:nvPr/>
        </p:nvPicPr>
        <p:blipFill>
          <a:blip r:embed="rId2" cstate="print"/>
          <a:srcRect t="9091" r="26161" b="-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5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800" smtClean="0"/>
              <a:t>Renesans </a:t>
            </a:r>
            <a:br>
              <a:rPr lang="pl-PL" sz="2800" smtClean="0"/>
            </a:br>
            <a:r>
              <a:rPr lang="pl-PL" sz="2800" smtClean="0"/>
              <a:t>1536-1660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Renesans był dla Danii okresem przegranych wojen i utraconych terytoriów. Jednocześnie pod panowaniem Chrystiana IV nastąpił znaczący rozwój duńskiej kultury i nauki.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Obraz 3"/>
          <p:cNvPicPr>
            <a:picLocks noChangeAspect="1" noChangeArrowheads="1"/>
          </p:cNvPicPr>
          <p:nvPr/>
        </p:nvPicPr>
        <p:blipFill>
          <a:blip r:embed="rId2" cstate="print"/>
          <a:srcRect l="5405" t="18742" r="3685" b="-2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9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4038600" cy="1123950"/>
          </a:xfrm>
        </p:spPr>
        <p:txBody>
          <a:bodyPr anchor="b"/>
          <a:lstStyle/>
          <a:p>
            <a:r>
              <a:rPr lang="pl-PL" smtClean="0"/>
              <a:t>Legoland Billund </a:t>
            </a:r>
            <a:endParaRPr lang="pl-PL" sz="2800" smtClean="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7814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park rozrywki położony w </a:t>
            </a:r>
            <a:r>
              <a:rPr lang="pl-PL" sz="1700" dirty="0" err="1"/>
              <a:t>Billund</a:t>
            </a:r>
            <a:r>
              <a:rPr lang="pl-PL" sz="1700" dirty="0"/>
              <a:t>, w Danii. Został otwarty w 1968 i jest on największym parkiem </a:t>
            </a:r>
            <a:r>
              <a:rPr lang="pl-PL" sz="1700" dirty="0" err="1"/>
              <a:t>Legoland</a:t>
            </a:r>
            <a:r>
              <a:rPr lang="pl-PL" sz="1700" dirty="0"/>
              <a:t> na świecie. Wszystko jest w nim z klocków Lego, przez co obserwowane z wysokości przypomina miasteczko.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/>
              <a:t>W </a:t>
            </a:r>
            <a:r>
              <a:rPr lang="pl-PL" sz="1700" dirty="0" err="1"/>
              <a:t>Legolandzie</a:t>
            </a:r>
            <a:r>
              <a:rPr lang="pl-PL" sz="1700" dirty="0"/>
              <a:t> znajduje się również ponad 30-metrowej wysokości kolejka górska oraz hotel o nazwie „Hotel </a:t>
            </a:r>
            <a:r>
              <a:rPr lang="pl-PL" sz="1700" dirty="0" err="1"/>
              <a:t>Legoland</a:t>
            </a:r>
            <a:r>
              <a:rPr lang="pl-PL" sz="1700" dirty="0"/>
              <a:t>”. Park zajmuje powierzchnię 123 000 m².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 dirty="0" err="1"/>
              <a:t>Legoland</a:t>
            </a:r>
            <a:r>
              <a:rPr lang="pl-PL" sz="1700" dirty="0"/>
              <a:t> </a:t>
            </a:r>
            <a:r>
              <a:rPr lang="pl-PL" sz="1700" dirty="0" err="1"/>
              <a:t>Billund</a:t>
            </a:r>
            <a:r>
              <a:rPr lang="pl-PL" sz="1700" dirty="0"/>
              <a:t> zbudowany jest z 60 milionów klocków LEGO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2" descr="Duńskie Prawo Królewskie na zamku Frederiksborg"/>
          <p:cNvPicPr>
            <a:picLocks noChangeAspect="1" noChangeArrowheads="1"/>
          </p:cNvPicPr>
          <p:nvPr/>
        </p:nvPicPr>
        <p:blipFill>
          <a:blip r:embed="rId2" cstate="print"/>
          <a:srcRect l="3320" r="34419"/>
          <a:stretch>
            <a:fillRect/>
          </a:stretch>
        </p:blipFill>
        <p:spPr bwMode="auto">
          <a:xfrm>
            <a:off x="3522663" y="0"/>
            <a:ext cx="866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23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400" smtClean="0"/>
              <a:t>Wprowadzenie jednowładztwa</a:t>
            </a:r>
            <a:br>
              <a:rPr lang="pl-PL" sz="2400" smtClean="0"/>
            </a:br>
            <a:r>
              <a:rPr lang="pl-PL" sz="2400" smtClean="0"/>
              <a:t>1660-1690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700"/>
              <a:t>Od 1660 roku władza królewska w Danii jest dziedziczna. W 1661 roku wprowadzono jednowładztwo jako formę rządów, która obowiązywała do 1848 roku. Król zyskał prawo do ustanawiania norm prawnych. Władzę monarchy określało Prawo Królewskie.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6" name="Tytuł 1"/>
          <p:cNvSpPr>
            <a:spLocks noGrp="1" noChangeArrowheads="1"/>
          </p:cNvSpPr>
          <p:nvPr>
            <p:ph type="title"/>
          </p:nvPr>
        </p:nvSpPr>
        <p:spPr>
          <a:xfrm>
            <a:off x="371475" y="1162050"/>
            <a:ext cx="3438525" cy="1123950"/>
          </a:xfrm>
        </p:spPr>
        <p:txBody>
          <a:bodyPr anchor="b"/>
          <a:lstStyle/>
          <a:p>
            <a:r>
              <a:rPr lang="pl-PL" sz="2400" smtClean="0"/>
              <a:t>Oświecenie</a:t>
            </a:r>
            <a:br>
              <a:rPr lang="pl-PL" sz="2400" smtClean="0"/>
            </a:br>
            <a:r>
              <a:rPr lang="pl-PL" sz="2400" smtClean="0"/>
              <a:t>1690-1780</a:t>
            </a: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62781" y="605632"/>
            <a:ext cx="73025" cy="547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8625" y="2443163"/>
            <a:ext cx="3300413" cy="1905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/>
              <a:t>Ideały oświecenia – rozsądek, efektywność i wolność jednostki – miały istotne znaczenie dla rozwoju duńskiego społeczeństwa. W życie wcielał je osobisty lekarz i doradca króla Chrystiana VII Johann Friedrich </a:t>
            </a:r>
            <a:r>
              <a:rPr lang="pl-PL" sz="1800" dirty="0" err="1"/>
              <a:t>Struensee</a:t>
            </a:r>
            <a:r>
              <a:rPr lang="pl-PL" sz="1800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700" dirty="0"/>
          </a:p>
        </p:txBody>
      </p:sp>
      <p:pic>
        <p:nvPicPr>
          <p:cNvPr id="10250" name="Picture 2" descr="LANDSFORRÆDER, LYKKERIDDER OG TRAGISK HELT - FOREDRAG OM STRUENS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313" y="0"/>
            <a:ext cx="5500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746</Words>
  <Application>Microsoft Office PowerPoint</Application>
  <PresentationFormat>Niestandardowy</PresentationFormat>
  <Paragraphs>67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Dania</vt:lpstr>
      <vt:lpstr>Królestwo Danii dziś</vt:lpstr>
      <vt:lpstr>Epoka Wikingów  750-1035</vt:lpstr>
      <vt:lpstr>Średniowiecze  1035-1520</vt:lpstr>
      <vt:lpstr>Reformacja  1520-1536</vt:lpstr>
      <vt:lpstr>Renesans  1536-1660</vt:lpstr>
      <vt:lpstr>Legoland Billund </vt:lpstr>
      <vt:lpstr>Wprowadzenie jednowładztwa 1660-1690</vt:lpstr>
      <vt:lpstr>Oświecenie 1690-1780</vt:lpstr>
      <vt:lpstr>Druga połowa XVIII wieku</vt:lpstr>
      <vt:lpstr>Reformy rolne 1780-1800</vt:lpstr>
      <vt:lpstr>Wojna Anglią i bankructwo Danii 1800-1814</vt:lpstr>
      <vt:lpstr>Droga do demokracji 1814-1850</vt:lpstr>
      <vt:lpstr>Wojna o Szlezwik i Holsztyn 1848-1864</vt:lpstr>
      <vt:lpstr>Hans Christian Andersen </vt:lpstr>
      <vt:lpstr>I Wojna Światowa 1914-1918</vt:lpstr>
      <vt:lpstr>Dwudziestolecie międzywojenne 1918-1939</vt:lpstr>
      <vt:lpstr>II Wojna Światowa 1939-1945</vt:lpstr>
      <vt:lpstr>Okres powojenny 1945-1972</vt:lpstr>
      <vt:lpstr>Dania w Europie 1972-1990</vt:lpstr>
      <vt:lpstr>Początek XXI wieku i globalizacja</vt:lpstr>
      <vt:lpstr>Smørrebrød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Dania</dc:title>
  <dc:creator>Łukasz Dudziński</dc:creator>
  <cp:lastModifiedBy>admin</cp:lastModifiedBy>
  <cp:revision>4</cp:revision>
  <dcterms:created xsi:type="dcterms:W3CDTF">2020-05-03T12:29:33Z</dcterms:created>
  <dcterms:modified xsi:type="dcterms:W3CDTF">2020-05-08T22:19:53Z</dcterms:modified>
</cp:coreProperties>
</file>