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70" r:id="rId3"/>
    <p:sldId id="257" r:id="rId4"/>
    <p:sldId id="271" r:id="rId5"/>
    <p:sldId id="273" r:id="rId6"/>
    <p:sldId id="272" r:id="rId7"/>
    <p:sldId id="274" r:id="rId8"/>
    <p:sldId id="276" r:id="rId9"/>
    <p:sldId id="275" r:id="rId10"/>
    <p:sldId id="278" r:id="rId11"/>
    <p:sldId id="260" r:id="rId12"/>
    <p:sldId id="258" r:id="rId13"/>
    <p:sldId id="262" r:id="rId14"/>
    <p:sldId id="277" r:id="rId15"/>
    <p:sldId id="261" r:id="rId16"/>
    <p:sldId id="263" r:id="rId17"/>
    <p:sldId id="266" r:id="rId18"/>
    <p:sldId id="280" r:id="rId19"/>
    <p:sldId id="279" r:id="rId20"/>
    <p:sldId id="282" r:id="rId21"/>
    <p:sldId id="283" r:id="rId22"/>
    <p:sldId id="281" r:id="rId23"/>
    <p:sldId id="284" r:id="rId24"/>
    <p:sldId id="285" r:id="rId25"/>
    <p:sldId id="286" r:id="rId26"/>
  </p:sldIdLst>
  <p:sldSz cx="12188825"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ta Szablak" initials="AS" lastIdx="2" clrIdx="0">
    <p:extLst>
      <p:ext uri="{19B8F6BF-5375-455C-9EA6-DF929625EA0E}">
        <p15:presenceInfo xmlns:p15="http://schemas.microsoft.com/office/powerpoint/2012/main" userId="b1ac26d439ddec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599" autoAdjust="0"/>
  </p:normalViewPr>
  <p:slideViewPr>
    <p:cSldViewPr>
      <p:cViewPr varScale="1">
        <p:scale>
          <a:sx n="86" d="100"/>
          <a:sy n="86" d="100"/>
        </p:scale>
        <p:origin x="422" y="53"/>
      </p:cViewPr>
      <p:guideLst>
        <p:guide pos="3839"/>
        <p:guide orient="horz" pos="2160"/>
      </p:guideLst>
    </p:cSldViewPr>
  </p:slideViewPr>
  <p:notesTextViewPr>
    <p:cViewPr>
      <p:scale>
        <a:sx n="1" d="1"/>
        <a:sy n="1" d="1"/>
      </p:scale>
      <p:origin x="0" y="0"/>
    </p:cViewPr>
  </p:notesTextViewPr>
  <p:notesViewPr>
    <p:cSldViewPr showGuides="1">
      <p:cViewPr varScale="1">
        <p:scale>
          <a:sx n="88" d="100"/>
          <a:sy n="88" d="100"/>
        </p:scale>
        <p:origin x="307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B3BB1435-26FF-43B0-B934-232BA76F76E9}" type="datetime1">
              <a:rPr lang="pl-PL" smtClean="0"/>
              <a:t>05.06.2020</a:t>
            </a:fld>
            <a:endParaRPr lang="pl-PL" dirty="0"/>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pl-PL" smtClean="0"/>
              <a:t>‹#›</a:t>
            </a:fld>
            <a:endParaRPr lang="pl-PL"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42F1F3F2-AD81-443F-9233-3AB1B89AE9CC}" type="datetime1">
              <a:rPr lang="pl-PL" smtClean="0"/>
              <a:t>05.06.2020</a:t>
            </a:fld>
            <a:endParaRPr lang="pl-PL" dirty="0"/>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l-PL" dirty="0"/>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l-PL" dirty="0"/>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pl-PL" smtClean="0"/>
              <a:t>‹#›</a:t>
            </a:fld>
            <a:endParaRPr lang="pl-PL"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rtl="0"/>
            <a:fld id="{01F2A70B-78F2-4DCF-B53B-C990D2FAFB8A}" type="slidenum">
              <a:rPr lang="pl-PL" smtClean="0"/>
              <a:t>1</a:t>
            </a:fld>
            <a:endParaRPr lang="pl-PL" dirty="0"/>
          </a:p>
        </p:txBody>
      </p:sp>
    </p:spTree>
    <p:extLst>
      <p:ext uri="{BB962C8B-B14F-4D97-AF65-F5344CB8AC3E}">
        <p14:creationId xmlns:p14="http://schemas.microsoft.com/office/powerpoint/2010/main" val="155260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01F2A70B-78F2-4DCF-B53B-C990D2FAFB8A}" type="slidenum">
              <a:rPr lang="pl-PL" smtClean="0"/>
              <a:t>3</a:t>
            </a:fld>
            <a:endParaRPr lang="pl-PL" dirty="0"/>
          </a:p>
        </p:txBody>
      </p:sp>
    </p:spTree>
    <p:extLst>
      <p:ext uri="{BB962C8B-B14F-4D97-AF65-F5344CB8AC3E}">
        <p14:creationId xmlns:p14="http://schemas.microsoft.com/office/powerpoint/2010/main" val="154130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rtl="0"/>
            <a:fld id="{01F2A70B-78F2-4DCF-B53B-C990D2FAFB8A}" type="slidenum">
              <a:rPr lang="pl-PL" smtClean="0"/>
              <a:t>11</a:t>
            </a:fld>
            <a:endParaRPr lang="pl-PL" dirty="0"/>
          </a:p>
        </p:txBody>
      </p:sp>
    </p:spTree>
    <p:extLst>
      <p:ext uri="{BB962C8B-B14F-4D97-AF65-F5344CB8AC3E}">
        <p14:creationId xmlns:p14="http://schemas.microsoft.com/office/powerpoint/2010/main" val="440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rtl="0"/>
            <a:fld id="{01F2A70B-78F2-4DCF-B53B-C990D2FAFB8A}" type="slidenum">
              <a:rPr lang="pl-PL" smtClean="0"/>
              <a:t>12</a:t>
            </a:fld>
            <a:endParaRPr lang="pl-PL" dirty="0"/>
          </a:p>
        </p:txBody>
      </p:sp>
    </p:spTree>
    <p:extLst>
      <p:ext uri="{BB962C8B-B14F-4D97-AF65-F5344CB8AC3E}">
        <p14:creationId xmlns:p14="http://schemas.microsoft.com/office/powerpoint/2010/main" val="55501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01F2A70B-78F2-4DCF-B53B-C990D2FAFB8A}" type="slidenum">
              <a:rPr lang="pl-PL" smtClean="0"/>
              <a:t>13</a:t>
            </a:fld>
            <a:endParaRPr lang="pl-PL" dirty="0"/>
          </a:p>
        </p:txBody>
      </p:sp>
    </p:spTree>
    <p:extLst>
      <p:ext uri="{BB962C8B-B14F-4D97-AF65-F5344CB8AC3E}">
        <p14:creationId xmlns:p14="http://schemas.microsoft.com/office/powerpoint/2010/main" val="27893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01F2A70B-78F2-4DCF-B53B-C990D2FAFB8A}" type="slidenum">
              <a:rPr lang="pl-PL" smtClean="0"/>
              <a:t>15</a:t>
            </a:fld>
            <a:endParaRPr lang="pl-PL" dirty="0"/>
          </a:p>
        </p:txBody>
      </p:sp>
    </p:spTree>
    <p:extLst>
      <p:ext uri="{BB962C8B-B14F-4D97-AF65-F5344CB8AC3E}">
        <p14:creationId xmlns:p14="http://schemas.microsoft.com/office/powerpoint/2010/main" val="20952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rtl="0"/>
            <a:fld id="{01F2A70B-78F2-4DCF-B53B-C990D2FAFB8A}" type="slidenum">
              <a:rPr lang="pl-PL" smtClean="0"/>
              <a:t>16</a:t>
            </a:fld>
            <a:endParaRPr lang="pl-PL" dirty="0"/>
          </a:p>
        </p:txBody>
      </p:sp>
    </p:spTree>
    <p:extLst>
      <p:ext uri="{BB962C8B-B14F-4D97-AF65-F5344CB8AC3E}">
        <p14:creationId xmlns:p14="http://schemas.microsoft.com/office/powerpoint/2010/main" val="46227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rtl="0"/>
            <a:fld id="{01F2A70B-78F2-4DCF-B53B-C990D2FAFB8A}" type="slidenum">
              <a:rPr lang="pl-PL" smtClean="0"/>
              <a:t>17</a:t>
            </a:fld>
            <a:endParaRPr lang="pl-PL" dirty="0"/>
          </a:p>
        </p:txBody>
      </p:sp>
    </p:spTree>
    <p:extLst>
      <p:ext uri="{BB962C8B-B14F-4D97-AF65-F5344CB8AC3E}">
        <p14:creationId xmlns:p14="http://schemas.microsoft.com/office/powerpoint/2010/main" val="260438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2413" y="1905000"/>
            <a:ext cx="9144000" cy="2667000"/>
          </a:xfrm>
        </p:spPr>
        <p:txBody>
          <a:bodyPr rtlCol="0">
            <a:noAutofit/>
          </a:bodyPr>
          <a:lstStyle>
            <a:lvl1pPr>
              <a:defRPr sz="5400"/>
            </a:lvl1pPr>
          </a:lstStyle>
          <a:p>
            <a:pPr rtl="0"/>
            <a:r>
              <a:rPr lang="pl-PL"/>
              <a:t>Kliknij, aby edytować styl</a:t>
            </a:r>
            <a:endParaRPr lang="pl-PL" dirty="0"/>
          </a:p>
        </p:txBody>
      </p:sp>
      <p:grpSp>
        <p:nvGrpSpPr>
          <p:cNvPr id="256" name="linia" descr="Grafika linii"/>
          <p:cNvGrpSpPr/>
          <p:nvPr/>
        </p:nvGrpSpPr>
        <p:grpSpPr bwMode="invGray">
          <a:xfrm>
            <a:off x="1584896" y="4724400"/>
            <a:ext cx="8631936" cy="64008"/>
            <a:chOff x="-4110038" y="2703513"/>
            <a:chExt cx="17394239" cy="160336"/>
          </a:xfrm>
          <a:solidFill>
            <a:schemeClr val="accent1"/>
          </a:solidFill>
        </p:grpSpPr>
        <p:sp>
          <p:nvSpPr>
            <p:cNvPr id="257" name="Dowolny kształt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58" name="Dowolny kształt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59" name="Dowolny kształt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0" name="Dowolny kształt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1" name="Dowolny kształt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2" name="Dowolny kształt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3" name="Dowolny kształt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4" name="Dowolny kształt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5" name="Dowolny kształt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6" name="Dowolny kształt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7" name="Dowolny kształt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8" name="Dowolny kształt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9" name="Dowolny kształt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0" name="Dowolny kształt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1" name="Dowolny kształt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2" name="Dowolny kształt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3" name="Dowolny kształt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4" name="Dowolny kształt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5" name="Dowolny kształt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6" name="Dowolny kształt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7" name="Dowolny kształt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8" name="Dowolny kształt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9" name="Dowolny kształt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0" name="Dowolny kształt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1" name="Dowolny kształt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2" name="Dowolny kształt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3" name="Dowolny kształt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4" name="Dowolny kształt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5" name="Dowolny kształt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6" name="Dowolny kształt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7" name="Dowolny kształt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8" name="Dowolny kształt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9" name="Dowolny kształt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0" name="Dowolny kształt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1" name="Dowolny kształt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2" name="Dowolny kształt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3" name="Dowolny kształt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4" name="Dowolny kształt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5" name="Dowolny kształt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6" name="Dowolny kształt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7" name="Dowolny kształt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8" name="Dowolny kształt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9" name="Dowolny kształt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0" name="Dowolny kształt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1" name="Dowolny kształt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2" name="Dowolny kształt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3" name="Dowolny kształt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4" name="Dowolny kształt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5" name="Dowolny kształt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6" name="Dowolny kształt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7" name="Dowolny kształt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8" name="Dowolny kształt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9" name="Dowolny kształt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0" name="Dowolny kształt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1" name="Dowolny kształt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2" name="Dowolny kształt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3" name="Dowolny kształt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4" name="Dowolny kształt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5" name="Dowolny kształt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6" name="Dowolny kształt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7" name="Dowolny kształt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8" name="Dowolny kształt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9" name="Dowolny kształt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0" name="Dowolny kształt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1" name="Dowolny kształt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2" name="Dowolny kształt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3" name="Dowolny kształt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4" name="Dowolny kształt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5" name="Dowolny kształt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6" name="Dowolny kształt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7" name="Dowolny kształt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8" name="Dowolny kształt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9" name="Dowolny kształt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0" name="Dowolny kształt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1" name="Dowolny kształt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2" name="Dowolny kształt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3" name="Dowolny kształt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4" name="Dowolny kształt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5" name="Dowolny kształt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6" name="Dowolny kształt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7" name="Dowolny kształt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8" name="Dowolny kształt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9" name="Dowolny kształt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0" name="Dowolny kształt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1" name="Dowolny kształt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2" name="Dowolny kształt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3" name="Dowolny kształt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4" name="Dowolny kształt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5" name="Dowolny kształt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6" name="Dowolny kształt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7" name="Dowolny kształt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8" name="Dowolny kształt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9" name="Dowolny kształt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0" name="Dowolny kształt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1" name="Dowolny kształt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2" name="Dowolny kształt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3" name="Dowolny kształt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4" name="Dowolny kształt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5" name="Dowolny kształt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6" name="Dowolny kształt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7" name="Dowolny kształt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8" name="Dowolny kształt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9" name="Dowolny kształt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0" name="Dowolny kształt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1" name="Dowolny kształt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2" name="Dowolny kształt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3" name="Dowolny kształt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4" name="Dowolny kształt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5" name="Dowolny kształt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6" name="Dowolny kształt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7" name="Dowolny kształt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8" name="Dowolny kształt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9" name="Dowolny kształt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0" name="Dowolny kształt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1" name="Dowolny kształt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2" name="Dowolny kształt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3" name="Dowolny kształt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4" name="Dowolny kształt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5" name="Dowolny kształt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6" name="Dowolny kształt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7" name="Dowolny kształt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8" name="Dowolny kształt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9" name="Dowolny kształt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grpSp>
      <p:sp>
        <p:nvSpPr>
          <p:cNvPr id="3" name="Podtytuł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l-PL"/>
              <a:t>Kliknij, aby edytować styl wzorca podtytułu</a:t>
            </a:r>
            <a:endParaRPr lang="pl-PL"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pl-PL" dirty="0"/>
          </a:p>
        </p:txBody>
      </p:sp>
      <p:grpSp>
        <p:nvGrpSpPr>
          <p:cNvPr id="7" name="linia" descr="Grafika linii"/>
          <p:cNvGrpSpPr/>
          <p:nvPr/>
        </p:nvGrpSpPr>
        <p:grpSpPr bwMode="invGray">
          <a:xfrm>
            <a:off x="1522413" y="1514475"/>
            <a:ext cx="10569575" cy="64008"/>
            <a:chOff x="1522413" y="1514475"/>
            <a:chExt cx="10569575" cy="64008"/>
          </a:xfrm>
        </p:grpSpPr>
        <p:sp>
          <p:nvSpPr>
            <p:cNvPr id="8" name="Dowolny kształt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 name="Dowolny kształt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0" name="Dowolny kształt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1"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2"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3"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4"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5"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4"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5"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6"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7"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8"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9"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0"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1"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2"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3"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4"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5"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6"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7"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8"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9"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0"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1"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2"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3"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4"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5"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6"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7"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8"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9"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0"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1"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2"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3"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4"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5"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6"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7"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8"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9"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0"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1"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sp>
        <p:nvSpPr>
          <p:cNvPr id="3" name="Tekst pionowy — symbol zastępczy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4" name="Data — symbol zastępczy 3"/>
          <p:cNvSpPr>
            <a:spLocks noGrp="1"/>
          </p:cNvSpPr>
          <p:nvPr>
            <p:ph type="dt" sz="half" idx="10"/>
          </p:nvPr>
        </p:nvSpPr>
        <p:spPr/>
        <p:txBody>
          <a:bodyPr rtlCol="0"/>
          <a:lstStyle/>
          <a:p>
            <a:pPr rtl="0"/>
            <a:fld id="{EDD2790F-42FB-447C-A0FA-BB4DA495FC29}" type="datetime1">
              <a:rPr lang="pl-PL" smtClean="0"/>
              <a:t>05.06.2020</a:t>
            </a:fld>
            <a:endParaRPr lang="pl-PL" dirty="0"/>
          </a:p>
        </p:txBody>
      </p:sp>
      <p:sp>
        <p:nvSpPr>
          <p:cNvPr id="6" name="Numer slajdu — symbol zastępczy 5"/>
          <p:cNvSpPr>
            <a:spLocks noGrp="1"/>
          </p:cNvSpPr>
          <p:nvPr>
            <p:ph type="sldNum" sz="quarter" idx="12"/>
          </p:nvPr>
        </p:nvSpPr>
        <p:spPr/>
        <p:txBody>
          <a:bodyPr rtlCol="0"/>
          <a:lstStyle/>
          <a:p>
            <a:pPr rtl="0"/>
            <a:fld id="{25BA54BD-C84D-46CE-8B72-31BFB26ABA43}" type="slidenum">
              <a:rPr lang="pl-PL" smtClean="0"/>
              <a:t>‹#›</a:t>
            </a:fld>
            <a:endParaRPr lang="pl-PL"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0361612" y="274639"/>
            <a:ext cx="1371600" cy="5901747"/>
          </a:xfrm>
        </p:spPr>
        <p:txBody>
          <a:bodyPr vert="eaVert" rtlCol="0"/>
          <a:lstStyle/>
          <a:p>
            <a:pPr rtl="0"/>
            <a:r>
              <a:rPr lang="pl-PL"/>
              <a:t>Kliknij, aby edytować styl</a:t>
            </a:r>
            <a:endParaRPr lang="pl-PL" dirty="0"/>
          </a:p>
        </p:txBody>
      </p:sp>
      <p:grpSp>
        <p:nvGrpSpPr>
          <p:cNvPr id="7" name="linia" descr="Grafika linii"/>
          <p:cNvGrpSpPr/>
          <p:nvPr/>
        </p:nvGrpSpPr>
        <p:grpSpPr bwMode="invGray">
          <a:xfrm rot="5400000">
            <a:off x="6864412" y="3472598"/>
            <a:ext cx="6492240" cy="64008"/>
            <a:chOff x="1522413" y="1514475"/>
            <a:chExt cx="10569575" cy="64008"/>
          </a:xfrm>
        </p:grpSpPr>
        <p:sp>
          <p:nvSpPr>
            <p:cNvPr id="8" name="Dowolny kształt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 name="Dowolny kształt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0" name="Dowolny kształt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1"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2"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3"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4"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5"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4"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5"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6"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7"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8"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9"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0"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1"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2"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3"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4"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5"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6"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7"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8"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39"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0"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1"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2"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3"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4"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5"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6"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7"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8"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49"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0"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1"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2"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3"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4"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5"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6"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7"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8"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59"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0"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1"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sp>
        <p:nvSpPr>
          <p:cNvPr id="3" name="Tekst pionowy — symbol zastępczy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p>
        </p:txBody>
      </p:sp>
      <p:sp>
        <p:nvSpPr>
          <p:cNvPr id="5" name="Stopka — symbol zastępczy 4"/>
          <p:cNvSpPr>
            <a:spLocks noGrp="1"/>
          </p:cNvSpPr>
          <p:nvPr>
            <p:ph type="ftr" sz="quarter" idx="11"/>
          </p:nvPr>
        </p:nvSpPr>
        <p:spPr/>
        <p:txBody>
          <a:bodyPr rtlCol="0"/>
          <a:lstStyle/>
          <a:p>
            <a:pPr rtl="0"/>
            <a:endParaRPr lang="pl-PL" dirty="0"/>
          </a:p>
        </p:txBody>
      </p:sp>
      <p:sp>
        <p:nvSpPr>
          <p:cNvPr id="4" name="Data — symbol zastępczy 3"/>
          <p:cNvSpPr>
            <a:spLocks noGrp="1"/>
          </p:cNvSpPr>
          <p:nvPr>
            <p:ph type="dt" sz="half" idx="10"/>
          </p:nvPr>
        </p:nvSpPr>
        <p:spPr/>
        <p:txBody>
          <a:bodyPr rtlCol="0"/>
          <a:lstStyle/>
          <a:p>
            <a:pPr rtl="0"/>
            <a:fld id="{ADAA0249-7135-4306-9E8E-3963C8AF18A8}" type="datetime1">
              <a:rPr lang="pl-PL" smtClean="0"/>
              <a:t>05.06.2020</a:t>
            </a:fld>
            <a:endParaRPr lang="pl-PL" dirty="0"/>
          </a:p>
        </p:txBody>
      </p:sp>
      <p:sp>
        <p:nvSpPr>
          <p:cNvPr id="6" name="Numer slajdu — symbol zastępczy 5"/>
          <p:cNvSpPr>
            <a:spLocks noGrp="1"/>
          </p:cNvSpPr>
          <p:nvPr>
            <p:ph type="sldNum" sz="quarter" idx="12"/>
          </p:nvPr>
        </p:nvSpPr>
        <p:spPr/>
        <p:txBody>
          <a:bodyPr rtlCol="0"/>
          <a:lstStyle/>
          <a:p>
            <a:pPr rtl="0"/>
            <a:fld id="{25BA54BD-C84D-46CE-8B72-31BFB26ABA43}" type="slidenum">
              <a:rPr lang="pl-PL" smtClean="0"/>
              <a:t>‹#›</a:t>
            </a:fld>
            <a:endParaRPr lang="pl-PL"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522414" y="274638"/>
            <a:ext cx="9143998" cy="1020762"/>
          </a:xfrm>
        </p:spPr>
        <p:txBody>
          <a:bodyPr rtlCol="0"/>
          <a:lstStyle/>
          <a:p>
            <a:pPr rtl="0"/>
            <a:r>
              <a:rPr lang="pl-PL"/>
              <a:t>Kliknij, aby edytować styl</a:t>
            </a:r>
            <a:endParaRPr lang="pl-PL" dirty="0"/>
          </a:p>
        </p:txBody>
      </p:sp>
      <p:grpSp>
        <p:nvGrpSpPr>
          <p:cNvPr id="167" name="linia" descr="Grafika linii"/>
          <p:cNvGrpSpPr/>
          <p:nvPr/>
        </p:nvGrpSpPr>
        <p:grpSpPr bwMode="invGray">
          <a:xfrm>
            <a:off x="1522413" y="1514475"/>
            <a:ext cx="10569575" cy="64008"/>
            <a:chOff x="1522413" y="1514475"/>
            <a:chExt cx="10569575" cy="64008"/>
          </a:xfrm>
        </p:grpSpPr>
        <p:sp>
          <p:nvSpPr>
            <p:cNvPr id="168" name="Dowolny kształt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9" name="Dowolny kształt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0" name="Dowolny kształt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1"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2"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3"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4"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5"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6"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7"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8"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9"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0"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1"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2"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3"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4"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5"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6"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7"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8"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9"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0"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1"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2"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3"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4"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5"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6"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7"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8"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9"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0"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1"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2"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3"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4"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5"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6"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7"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8"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9"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0"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1"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2"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3"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4"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5"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6"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7"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8"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9"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0"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1"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2"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3"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4"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5"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6"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7"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8"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9"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0"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1"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2"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3"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4"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5"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6"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7"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8"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9"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40"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41"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sp>
        <p:nvSpPr>
          <p:cNvPr id="3" name="Zawartość — symbol zastępczy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4" name="Data — symbol zastępczy 3"/>
          <p:cNvSpPr>
            <a:spLocks noGrp="1"/>
          </p:cNvSpPr>
          <p:nvPr>
            <p:ph type="dt" sz="half" idx="10"/>
          </p:nvPr>
        </p:nvSpPr>
        <p:spPr/>
        <p:txBody>
          <a:bodyPr rtlCol="0"/>
          <a:lstStyle/>
          <a:p>
            <a:pPr rtl="0"/>
            <a:fld id="{4422C426-BE82-4BBF-A7E8-5EBB385F9A51}" type="datetime1">
              <a:rPr lang="pl-PL" smtClean="0"/>
              <a:t>05.06.2020</a:t>
            </a:fld>
            <a:endParaRPr lang="pl-PL" dirty="0"/>
          </a:p>
        </p:txBody>
      </p:sp>
      <p:sp>
        <p:nvSpPr>
          <p:cNvPr id="6" name="Numer slajdu — symbol zastępczy 5"/>
          <p:cNvSpPr>
            <a:spLocks noGrp="1"/>
          </p:cNvSpPr>
          <p:nvPr>
            <p:ph type="sldNum" sz="quarter" idx="12"/>
          </p:nvPr>
        </p:nvSpPr>
        <p:spPr/>
        <p:txBody>
          <a:bodyPr rtlCol="0"/>
          <a:lstStyle/>
          <a:p>
            <a:pPr rtl="0"/>
            <a:fld id="{25BA54BD-C84D-46CE-8B72-31BFB26ABA43}" type="slidenum">
              <a:rPr lang="pl-PL" smtClean="0"/>
              <a:t>‹#›</a:t>
            </a:fld>
            <a:endParaRPr lang="pl-PL"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pl-PL"/>
              <a:t>Kliknij, aby edytować styl</a:t>
            </a:r>
            <a:endParaRPr lang="pl-PL" dirty="0"/>
          </a:p>
        </p:txBody>
      </p:sp>
      <p:grpSp>
        <p:nvGrpSpPr>
          <p:cNvPr id="255" name="linia" descr="Grafika linii"/>
          <p:cNvGrpSpPr/>
          <p:nvPr/>
        </p:nvGrpSpPr>
        <p:grpSpPr bwMode="invGray">
          <a:xfrm>
            <a:off x="1584896" y="4724400"/>
            <a:ext cx="8631936" cy="64008"/>
            <a:chOff x="-4110038" y="2703513"/>
            <a:chExt cx="17394239" cy="160336"/>
          </a:xfrm>
          <a:solidFill>
            <a:schemeClr val="accent1"/>
          </a:solidFill>
        </p:grpSpPr>
        <p:sp>
          <p:nvSpPr>
            <p:cNvPr id="256" name="Dowolny kształt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57" name="Dowolny kształt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58" name="Dowolny kształt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59" name="Dowolny kształt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0" name="Dowolny kształt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1" name="Dowolny kształt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2" name="Dowolny kształt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3" name="Dowolny kształt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4" name="Dowolny kształt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5" name="Dowolny kształt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6" name="Dowolny kształt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7" name="Dowolny kształt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8" name="Dowolny kształt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69" name="Dowolny kształt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0" name="Dowolny kształt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1" name="Dowolny kształt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2" name="Dowolny kształt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3" name="Dowolny kształt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4" name="Dowolny kształt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5" name="Dowolny kształt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6" name="Dowolny kształt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7" name="Dowolny kształt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8" name="Dowolny kształt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79" name="Dowolny kształt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0" name="Dowolny kształt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1" name="Dowolny kształt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2" name="Dowolny kształt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3" name="Dowolny kształt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4" name="Dowolny kształt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5" name="Dowolny kształt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6" name="Dowolny kształt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7" name="Dowolny kształt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8" name="Dowolny kształt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89" name="Dowolny kształt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0" name="Dowolny kształt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1" name="Dowolny kształt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2" name="Dowolny kształt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3" name="Dowolny kształt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4" name="Dowolny kształt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5" name="Dowolny kształt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6" name="Dowolny kształt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7" name="Dowolny kształt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8" name="Dowolny kształt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299" name="Dowolny kształt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0" name="Dowolny kształt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1" name="Dowolny kształt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2" name="Dowolny kształt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3" name="Dowolny kształt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4" name="Dowolny kształt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5" name="Dowolny kształt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6" name="Dowolny kształt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7" name="Dowolny kształt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8" name="Dowolny kształt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09" name="Dowolny kształt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0" name="Dowolny kształt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1" name="Dowolny kształt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2" name="Dowolny kształt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3" name="Dowolny kształt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4" name="Dowolny kształt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5" name="Dowolny kształt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6" name="Dowolny kształt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7" name="Dowolny kształt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8" name="Dowolny kształt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19" name="Dowolny kształt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0" name="Dowolny kształt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1" name="Dowolny kształt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2" name="Dowolny kształt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3" name="Dowolny kształt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4" name="Dowolny kształt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5" name="Dowolny kształt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6" name="Dowolny kształt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7" name="Dowolny kształt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8" name="Dowolny kształt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29" name="Dowolny kształt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0" name="Dowolny kształt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1" name="Dowolny kształt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2" name="Dowolny kształt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3" name="Dowolny kształt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4" name="Dowolny kształt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5" name="Dowolny kształt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6" name="Dowolny kształt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7" name="Dowolny kształt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8" name="Dowolny kształt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39" name="Dowolny kształt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0" name="Dowolny kształt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1" name="Dowolny kształt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2" name="Dowolny kształt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3" name="Dowolny kształt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4" name="Dowolny kształt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5" name="Dowolny kształt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6" name="Dowolny kształt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7" name="Dowolny kształt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8" name="Dowolny kształt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49" name="Dowolny kształt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0" name="Dowolny kształt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1" name="Dowolny kształt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2" name="Dowolny kształt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3" name="Dowolny kształt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4" name="Dowolny kształt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5" name="Dowolny kształt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6" name="Dowolny kształt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7" name="Dowolny kształt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8" name="Dowolny kształt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59" name="Dowolny kształt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0" name="Dowolny kształt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1" name="Dowolny kształt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2" name="Dowolny kształt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3" name="Dowolny kształt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4" name="Dowolny kształt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5" name="Dowolny kształt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6" name="Dowolny kształt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7" name="Dowolny kształt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8" name="Dowolny kształt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69" name="Dowolny kształt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0" name="Dowolny kształt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1" name="Dowolny kształt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2" name="Dowolny kształt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3" name="Dowolny kształt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4" name="Dowolny kształt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5" name="Dowolny kształt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6" name="Dowolny kształt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7" name="Dowolny kształt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sp>
          <p:nvSpPr>
            <p:cNvPr id="378" name="Dowolny kształt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p>
          </p:txBody>
        </p:sp>
      </p:grpSp>
      <p:sp>
        <p:nvSpPr>
          <p:cNvPr id="3" name="Tekst — symbol zastępczy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a:t>Kliknij, aby edytować style wzorca tekstu</a:t>
            </a:r>
          </a:p>
        </p:txBody>
      </p:sp>
      <p:sp>
        <p:nvSpPr>
          <p:cNvPr id="5" name="Stopka — symbol zastępczy 4"/>
          <p:cNvSpPr>
            <a:spLocks noGrp="1"/>
          </p:cNvSpPr>
          <p:nvPr>
            <p:ph type="ftr" sz="quarter" idx="11"/>
          </p:nvPr>
        </p:nvSpPr>
        <p:spPr/>
        <p:txBody>
          <a:bodyPr rtlCol="0"/>
          <a:lstStyle/>
          <a:p>
            <a:pPr rtl="0"/>
            <a:endParaRPr lang="pl-PL" dirty="0"/>
          </a:p>
        </p:txBody>
      </p:sp>
      <p:sp>
        <p:nvSpPr>
          <p:cNvPr id="4" name="Data — symbol zastępczy 3"/>
          <p:cNvSpPr>
            <a:spLocks noGrp="1"/>
          </p:cNvSpPr>
          <p:nvPr>
            <p:ph type="dt" sz="half" idx="10"/>
          </p:nvPr>
        </p:nvSpPr>
        <p:spPr/>
        <p:txBody>
          <a:bodyPr rtlCol="0"/>
          <a:lstStyle/>
          <a:p>
            <a:pPr rtl="0"/>
            <a:fld id="{DF2CC1AC-2EA9-46A4-979E-0CC91157F751}" type="datetime1">
              <a:rPr lang="pl-PL" smtClean="0"/>
              <a:t>05.06.2020</a:t>
            </a:fld>
            <a:endParaRPr lang="pl-PL" dirty="0"/>
          </a:p>
        </p:txBody>
      </p:sp>
      <p:sp>
        <p:nvSpPr>
          <p:cNvPr id="6" name="Numer slajdu — symbol zastępczy 5"/>
          <p:cNvSpPr>
            <a:spLocks noGrp="1"/>
          </p:cNvSpPr>
          <p:nvPr>
            <p:ph type="sldNum" sz="quarter" idx="12"/>
          </p:nvPr>
        </p:nvSpPr>
        <p:spPr/>
        <p:txBody>
          <a:bodyPr rtlCol="0"/>
          <a:lstStyle/>
          <a:p>
            <a:pPr rtl="0"/>
            <a:fld id="{25BA54BD-C84D-46CE-8B72-31BFB26ABA43}" type="slidenum">
              <a:rPr lang="pl-PL" smtClean="0"/>
              <a:t>‹#›</a:t>
            </a:fld>
            <a:endParaRPr lang="pl-PL"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522414" y="274638"/>
            <a:ext cx="9143998" cy="1020762"/>
          </a:xfrm>
        </p:spPr>
        <p:txBody>
          <a:bodyPr rtlCol="0"/>
          <a:lstStyle/>
          <a:p>
            <a:pPr rtl="0"/>
            <a:r>
              <a:rPr lang="pl-PL"/>
              <a:t>Kliknij, aby edytować styl</a:t>
            </a:r>
            <a:endParaRPr lang="pl-PL" dirty="0"/>
          </a:p>
        </p:txBody>
      </p:sp>
      <p:grpSp>
        <p:nvGrpSpPr>
          <p:cNvPr id="158" name="linia" descr="Grafika linii"/>
          <p:cNvGrpSpPr/>
          <p:nvPr/>
        </p:nvGrpSpPr>
        <p:grpSpPr bwMode="invGray">
          <a:xfrm>
            <a:off x="1522413" y="1514475"/>
            <a:ext cx="10569575" cy="64008"/>
            <a:chOff x="1522413" y="1514475"/>
            <a:chExt cx="10569575" cy="64008"/>
          </a:xfrm>
        </p:grpSpPr>
        <p:sp>
          <p:nvSpPr>
            <p:cNvPr id="159" name="Dowolny kształt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0" name="Dowolny kształt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1" name="Dowolny kształt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2"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3"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4"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5"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6"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7"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8"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9"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0"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1"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2"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3"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4"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5"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6"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7"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8"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9"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0"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1"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2"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3"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4"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5"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6"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7"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8"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9"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0"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1"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2"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3"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4"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5"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6"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7"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8"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9"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0"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1"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2"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3"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4"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5"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6"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7"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8"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9"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0"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1"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2"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3"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4"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5"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6"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7"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8"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9"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0"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1"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2"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3"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4"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5"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6"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7"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8"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9"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0"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1"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2"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sp>
        <p:nvSpPr>
          <p:cNvPr id="3" name="Zawartość — symbol zastępczy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Zawartość — symbol zastępczy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5" name="Data — symbol zastępczy 4"/>
          <p:cNvSpPr>
            <a:spLocks noGrp="1"/>
          </p:cNvSpPr>
          <p:nvPr>
            <p:ph type="dt" sz="half" idx="10"/>
          </p:nvPr>
        </p:nvSpPr>
        <p:spPr/>
        <p:txBody>
          <a:bodyPr rtlCol="0"/>
          <a:lstStyle/>
          <a:p>
            <a:pPr rtl="0"/>
            <a:fld id="{63DCC613-FE3B-4C22-AEEB-28E778C08C0C}" type="datetime1">
              <a:rPr lang="pl-PL" smtClean="0"/>
              <a:t>05.06.2020</a:t>
            </a:fld>
            <a:endParaRPr lang="pl-PL" dirty="0"/>
          </a:p>
        </p:txBody>
      </p:sp>
      <p:sp>
        <p:nvSpPr>
          <p:cNvPr id="7" name="Numer slajdu — symbol zastępczy 6"/>
          <p:cNvSpPr>
            <a:spLocks noGrp="1"/>
          </p:cNvSpPr>
          <p:nvPr>
            <p:ph type="sldNum" sz="quarter" idx="12"/>
          </p:nvPr>
        </p:nvSpPr>
        <p:spPr/>
        <p:txBody>
          <a:bodyPr rtlCol="0"/>
          <a:lstStyle/>
          <a:p>
            <a:pPr rtl="0"/>
            <a:fld id="{25BA54BD-C84D-46CE-8B72-31BFB26ABA43}" type="slidenum">
              <a:rPr lang="pl-PL" smtClean="0"/>
              <a:t>‹#›</a:t>
            </a:fld>
            <a:endParaRPr lang="pl-PL"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522414" y="274638"/>
            <a:ext cx="9143998" cy="1020762"/>
          </a:xfrm>
        </p:spPr>
        <p:txBody>
          <a:bodyPr rtlCol="0"/>
          <a:lstStyle>
            <a:lvl1pPr>
              <a:defRPr/>
            </a:lvl1pPr>
          </a:lstStyle>
          <a:p>
            <a:pPr rtl="0"/>
            <a:r>
              <a:rPr lang="pl-PL"/>
              <a:t>Kliknij, aby edytować styl</a:t>
            </a:r>
            <a:endParaRPr lang="pl-PL" dirty="0"/>
          </a:p>
        </p:txBody>
      </p:sp>
      <p:grpSp>
        <p:nvGrpSpPr>
          <p:cNvPr id="160" name="linia" descr="Grafika linii"/>
          <p:cNvGrpSpPr/>
          <p:nvPr/>
        </p:nvGrpSpPr>
        <p:grpSpPr bwMode="invGray">
          <a:xfrm>
            <a:off x="1522413" y="1514475"/>
            <a:ext cx="10569575" cy="64008"/>
            <a:chOff x="1522413" y="1514475"/>
            <a:chExt cx="10569575" cy="64008"/>
          </a:xfrm>
        </p:grpSpPr>
        <p:sp>
          <p:nvSpPr>
            <p:cNvPr id="161" name="Dowolny kształt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2" name="Dowolny kształt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3" name="Dowolny kształt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4"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5"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6"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7"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8"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9"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0"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1"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2"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3"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4"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5"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6"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7"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8"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9"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0"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1"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2"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3"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4"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5"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6"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7"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8"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9"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0"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1"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2"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3"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4"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5"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6"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7"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8"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9"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0"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1"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2"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3"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4"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5"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6"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7"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8"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9"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0"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1"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2"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3"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4"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5"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6"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7"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8"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9"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0"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1"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2"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3"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4"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5"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6"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7"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8"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9"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0"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1"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2"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3"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4"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sp>
        <p:nvSpPr>
          <p:cNvPr id="3" name="Tekst — symbol zastępczy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a:t>Kliknij, aby edytować style wzorca tekstu</a:t>
            </a:r>
          </a:p>
        </p:txBody>
      </p:sp>
      <p:sp>
        <p:nvSpPr>
          <p:cNvPr id="4" name="Zawartość — symbol zastępczy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Tekst — symbol zastępczy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a:t>Kliknij, aby edytować style wzorca tekstu</a:t>
            </a:r>
          </a:p>
        </p:txBody>
      </p:sp>
      <p:sp>
        <p:nvSpPr>
          <p:cNvPr id="8" name="Stopka — symbol zastępczy 7"/>
          <p:cNvSpPr>
            <a:spLocks noGrp="1"/>
          </p:cNvSpPr>
          <p:nvPr>
            <p:ph type="ftr" sz="quarter" idx="11"/>
          </p:nvPr>
        </p:nvSpPr>
        <p:spPr/>
        <p:txBody>
          <a:bodyPr rtlCol="0"/>
          <a:lstStyle/>
          <a:p>
            <a:pPr rtl="0"/>
            <a:endParaRPr lang="pl-PL" dirty="0"/>
          </a:p>
        </p:txBody>
      </p:sp>
      <p:sp>
        <p:nvSpPr>
          <p:cNvPr id="7" name="Data — symbol zastępczy 6"/>
          <p:cNvSpPr>
            <a:spLocks noGrp="1"/>
          </p:cNvSpPr>
          <p:nvPr>
            <p:ph type="dt" sz="half" idx="10"/>
          </p:nvPr>
        </p:nvSpPr>
        <p:spPr/>
        <p:txBody>
          <a:bodyPr rtlCol="0"/>
          <a:lstStyle/>
          <a:p>
            <a:pPr rtl="0"/>
            <a:fld id="{A55E05A6-FB92-4B93-96E0-66FC69E3DA5C}" type="datetime1">
              <a:rPr lang="pl-PL" smtClean="0"/>
              <a:t>05.06.2020</a:t>
            </a:fld>
            <a:endParaRPr lang="pl-PL" dirty="0"/>
          </a:p>
        </p:txBody>
      </p:sp>
      <p:sp>
        <p:nvSpPr>
          <p:cNvPr id="9" name="Numer slajdu — symbol zastępczy 8"/>
          <p:cNvSpPr>
            <a:spLocks noGrp="1"/>
          </p:cNvSpPr>
          <p:nvPr>
            <p:ph type="sldNum" sz="quarter" idx="12"/>
          </p:nvPr>
        </p:nvSpPr>
        <p:spPr/>
        <p:txBody>
          <a:bodyPr rtlCol="0"/>
          <a:lstStyle/>
          <a:p>
            <a:pPr rtl="0"/>
            <a:fld id="{25BA54BD-C84D-46CE-8B72-31BFB26ABA43}" type="slidenum">
              <a:rPr lang="pl-PL" smtClean="0"/>
              <a:t>‹#›</a:t>
            </a:fld>
            <a:endParaRPr lang="pl-PL" dirty="0"/>
          </a:p>
        </p:txBody>
      </p:sp>
      <p:sp>
        <p:nvSpPr>
          <p:cNvPr id="85" name="Zawartość — symbol zastępczy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pl-PL" dirty="0"/>
          </a:p>
        </p:txBody>
      </p:sp>
      <p:grpSp>
        <p:nvGrpSpPr>
          <p:cNvPr id="156" name="linia" descr="Grafika linii"/>
          <p:cNvGrpSpPr/>
          <p:nvPr/>
        </p:nvGrpSpPr>
        <p:grpSpPr bwMode="invGray">
          <a:xfrm>
            <a:off x="1522413" y="1514475"/>
            <a:ext cx="10569575" cy="64008"/>
            <a:chOff x="1522413" y="1514475"/>
            <a:chExt cx="10569575" cy="64008"/>
          </a:xfrm>
        </p:grpSpPr>
        <p:sp>
          <p:nvSpPr>
            <p:cNvPr id="157" name="Dowolny kształt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58" name="Dowolny kształt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59" name="Dowolny kształt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0"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1"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2"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3"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4"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5"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6"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7"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8"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69"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0"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1"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2"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3"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4"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5"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6"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7"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8"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79"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0"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1"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2"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3"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4"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5"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6"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7"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8"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89"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0"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1"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2"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3"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4"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5"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6"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7"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8"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199"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0"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1"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2"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3"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4"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5"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6"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7"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8"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09"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0"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1"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2"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3"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4"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5"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6"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7"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8"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19"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0"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1"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2"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3"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4"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5"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6"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7"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8"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29"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230"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sp>
        <p:nvSpPr>
          <p:cNvPr id="4" name="Stopka — symbol zastępczy 3"/>
          <p:cNvSpPr>
            <a:spLocks noGrp="1"/>
          </p:cNvSpPr>
          <p:nvPr>
            <p:ph type="ftr" sz="quarter" idx="11"/>
          </p:nvPr>
        </p:nvSpPr>
        <p:spPr/>
        <p:txBody>
          <a:bodyPr rtlCol="0"/>
          <a:lstStyle/>
          <a:p>
            <a:pPr rtl="0"/>
            <a:endParaRPr lang="pl-PL" dirty="0"/>
          </a:p>
        </p:txBody>
      </p:sp>
      <p:sp>
        <p:nvSpPr>
          <p:cNvPr id="3" name="Data — symbol zastępczy 2"/>
          <p:cNvSpPr>
            <a:spLocks noGrp="1"/>
          </p:cNvSpPr>
          <p:nvPr>
            <p:ph type="dt" sz="half" idx="10"/>
          </p:nvPr>
        </p:nvSpPr>
        <p:spPr/>
        <p:txBody>
          <a:bodyPr rtlCol="0"/>
          <a:lstStyle/>
          <a:p>
            <a:pPr rtl="0"/>
            <a:fld id="{853B8107-1558-4355-BD00-7072B82C4D92}" type="datetime1">
              <a:rPr lang="pl-PL" smtClean="0"/>
              <a:t>05.06.2020</a:t>
            </a:fld>
            <a:endParaRPr lang="pl-PL" dirty="0"/>
          </a:p>
        </p:txBody>
      </p:sp>
      <p:sp>
        <p:nvSpPr>
          <p:cNvPr id="5" name="Numer slajdu — symbol zastępczy 4"/>
          <p:cNvSpPr>
            <a:spLocks noGrp="1"/>
          </p:cNvSpPr>
          <p:nvPr>
            <p:ph type="sldNum" sz="quarter" idx="12"/>
          </p:nvPr>
        </p:nvSpPr>
        <p:spPr/>
        <p:txBody>
          <a:bodyPr rtlCol="0"/>
          <a:lstStyle/>
          <a:p>
            <a:pPr rtl="0"/>
            <a:fld id="{25BA54BD-C84D-46CE-8B72-31BFB26ABA43}" type="slidenum">
              <a:rPr lang="pl-PL" smtClean="0"/>
              <a:t>‹#›</a:t>
            </a:fld>
            <a:endParaRPr lang="pl-PL"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topka — symbol zastępczy 2"/>
          <p:cNvSpPr>
            <a:spLocks noGrp="1"/>
          </p:cNvSpPr>
          <p:nvPr>
            <p:ph type="ftr" sz="quarter" idx="11"/>
          </p:nvPr>
        </p:nvSpPr>
        <p:spPr/>
        <p:txBody>
          <a:bodyPr rtlCol="0"/>
          <a:lstStyle/>
          <a:p>
            <a:pPr rtl="0"/>
            <a:endParaRPr lang="pl-PL" dirty="0"/>
          </a:p>
        </p:txBody>
      </p:sp>
      <p:sp>
        <p:nvSpPr>
          <p:cNvPr id="2" name="Data — symbol zastępczy 1"/>
          <p:cNvSpPr>
            <a:spLocks noGrp="1"/>
          </p:cNvSpPr>
          <p:nvPr>
            <p:ph type="dt" sz="half" idx="10"/>
          </p:nvPr>
        </p:nvSpPr>
        <p:spPr/>
        <p:txBody>
          <a:bodyPr rtlCol="0"/>
          <a:lstStyle/>
          <a:p>
            <a:pPr rtl="0"/>
            <a:fld id="{75692038-42AB-44DB-B19F-A44D13DD4984}" type="datetime1">
              <a:rPr lang="pl-PL" smtClean="0"/>
              <a:t>05.06.2020</a:t>
            </a:fld>
            <a:endParaRPr lang="pl-PL" dirty="0"/>
          </a:p>
        </p:txBody>
      </p:sp>
      <p:sp>
        <p:nvSpPr>
          <p:cNvPr id="4" name="Numer slajdu — symbol zastępczy 3"/>
          <p:cNvSpPr>
            <a:spLocks noGrp="1"/>
          </p:cNvSpPr>
          <p:nvPr>
            <p:ph type="sldNum" sz="quarter" idx="12"/>
          </p:nvPr>
        </p:nvSpPr>
        <p:spPr/>
        <p:txBody>
          <a:bodyPr rtlCol="0"/>
          <a:lstStyle/>
          <a:p>
            <a:pPr rtl="0"/>
            <a:fld id="{25BA54BD-C84D-46CE-8B72-31BFB26ABA43}" type="slidenum">
              <a:rPr lang="pl-PL" smtClean="0"/>
              <a:t>‹#›</a:t>
            </a:fld>
            <a:endParaRPr lang="pl-PL"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pl-PL"/>
              <a:t>Kliknij, aby edytować styl</a:t>
            </a:r>
            <a:endParaRPr lang="pl-PL" dirty="0"/>
          </a:p>
        </p:txBody>
      </p:sp>
      <p:sp>
        <p:nvSpPr>
          <p:cNvPr id="4" name="Tekst — symbol zastępczy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a:t>Kliknij, aby edytować style wzorca tekstu</a:t>
            </a:r>
          </a:p>
        </p:txBody>
      </p:sp>
      <p:sp>
        <p:nvSpPr>
          <p:cNvPr id="3" name="Zawartość — symbol zastępczy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grpSp>
        <p:nvGrpSpPr>
          <p:cNvPr id="615" name="ramka" descr="Grafika ramki"/>
          <p:cNvGrpSpPr/>
          <p:nvPr/>
        </p:nvGrpSpPr>
        <p:grpSpPr bwMode="invGray">
          <a:xfrm>
            <a:off x="4417839" y="1630821"/>
            <a:ext cx="6291028" cy="4575885"/>
            <a:chOff x="4417839" y="1630821"/>
            <a:chExt cx="6291028" cy="4575885"/>
          </a:xfrm>
        </p:grpSpPr>
        <p:grpSp>
          <p:nvGrpSpPr>
            <p:cNvPr id="616" name="Grupa 615"/>
            <p:cNvGrpSpPr/>
            <p:nvPr/>
          </p:nvGrpSpPr>
          <p:grpSpPr bwMode="invGray">
            <a:xfrm>
              <a:off x="5414491" y="1630821"/>
              <a:ext cx="5294376" cy="4114800"/>
              <a:chOff x="3310555" y="716546"/>
              <a:chExt cx="5294376" cy="4114800"/>
            </a:xfrm>
          </p:grpSpPr>
          <p:grpSp>
            <p:nvGrpSpPr>
              <p:cNvPr id="768" name="Grupa 767"/>
              <p:cNvGrpSpPr/>
              <p:nvPr/>
            </p:nvGrpSpPr>
            <p:grpSpPr bwMode="invGray">
              <a:xfrm flipH="1">
                <a:off x="3310555" y="737968"/>
                <a:ext cx="5294376" cy="54864"/>
                <a:chOff x="1522413" y="1514475"/>
                <a:chExt cx="10569575" cy="64008"/>
              </a:xfrm>
              <a:solidFill>
                <a:schemeClr val="accent1"/>
              </a:solidFill>
            </p:grpSpPr>
            <p:sp>
              <p:nvSpPr>
                <p:cNvPr id="844" name="Dowolny kształt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5" name="Dowolny kształt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6" name="Dowolny kształt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7"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8"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9"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0"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1"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2"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3"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4"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5"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6"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7"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8"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9"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0"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1"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2"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3"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4"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5"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6"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7"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8"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9"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0"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1"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2"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3"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4"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5"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6"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7"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8"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9"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0"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1"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2"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3"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4"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5"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6"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7"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8"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9"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0"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1"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2"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3"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4"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5"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6"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7"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8"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9"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0"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1"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2"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3"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4"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5"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6"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7"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8"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9"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0"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1"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2"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3"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4"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5"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6"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7"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grpSp>
            <p:nvGrpSpPr>
              <p:cNvPr id="769" name="Grupa 768"/>
              <p:cNvGrpSpPr/>
              <p:nvPr/>
            </p:nvGrpSpPr>
            <p:grpSpPr bwMode="invGray">
              <a:xfrm rot="16200000" flipH="1">
                <a:off x="6492229" y="2755658"/>
                <a:ext cx="4114800" cy="36576"/>
                <a:chOff x="1522413" y="1514475"/>
                <a:chExt cx="10569575" cy="64008"/>
              </a:xfrm>
              <a:solidFill>
                <a:schemeClr val="accent1"/>
              </a:solidFill>
            </p:grpSpPr>
            <p:sp>
              <p:nvSpPr>
                <p:cNvPr id="770" name="Dowolny kształt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1" name="Dowolny kształt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2" name="Dowolny kształt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3"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4"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5"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6"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7"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8"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9"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0"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1"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2"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3"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4"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5"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6"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7"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8"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9"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0"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1"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2"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3"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4"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5"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6"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7"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8"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9"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0"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1"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2"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3"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4"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5"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6"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7"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8"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9"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0"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1"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2"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3"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4"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5"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6"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7"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8"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9"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0"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1"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2"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3"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4"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5"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6"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7"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8"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9"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0"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1"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2"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3"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4"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5"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6"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7"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8"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9"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0"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1"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2"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3"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grpSp>
        <p:grpSp>
          <p:nvGrpSpPr>
            <p:cNvPr id="617" name="Grupa 616"/>
            <p:cNvGrpSpPr/>
            <p:nvPr/>
          </p:nvGrpSpPr>
          <p:grpSpPr bwMode="invGray">
            <a:xfrm rot="10800000">
              <a:off x="4417839" y="2091906"/>
              <a:ext cx="5294376" cy="4114800"/>
              <a:chOff x="3310555" y="716546"/>
              <a:chExt cx="5294376" cy="4114800"/>
            </a:xfrm>
          </p:grpSpPr>
          <p:grpSp>
            <p:nvGrpSpPr>
              <p:cNvPr id="618" name="Grupa 617"/>
              <p:cNvGrpSpPr/>
              <p:nvPr/>
            </p:nvGrpSpPr>
            <p:grpSpPr bwMode="invGray">
              <a:xfrm flipH="1">
                <a:off x="3310555" y="737968"/>
                <a:ext cx="5294376" cy="54864"/>
                <a:chOff x="1522413" y="1514475"/>
                <a:chExt cx="10569575" cy="64008"/>
              </a:xfrm>
              <a:solidFill>
                <a:schemeClr val="accent1"/>
              </a:solidFill>
            </p:grpSpPr>
            <p:sp>
              <p:nvSpPr>
                <p:cNvPr id="694" name="Dowolny kształt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5" name="Dowolny kształt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6" name="Dowolny kształt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7"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8"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9"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0"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1"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2"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3"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4"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5"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6"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7"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8"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9"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0"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1"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2"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3"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4"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5"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6"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7"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8"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9"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0"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1"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2"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3"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4"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5"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6"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7"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8"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9"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0"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1"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2"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3"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4"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5"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6"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7"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8"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9"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0"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1"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2"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3"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4"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5"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6"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7"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8"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9"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0"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1"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2"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3"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4"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5"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6"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7"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8"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9"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0"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1"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2"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3"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4"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5"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6"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7"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grpSp>
            <p:nvGrpSpPr>
              <p:cNvPr id="619" name="Grupa 618"/>
              <p:cNvGrpSpPr/>
              <p:nvPr/>
            </p:nvGrpSpPr>
            <p:grpSpPr bwMode="invGray">
              <a:xfrm rot="16200000" flipH="1">
                <a:off x="6492229" y="2755658"/>
                <a:ext cx="4114800" cy="36576"/>
                <a:chOff x="1522413" y="1514475"/>
                <a:chExt cx="10569575" cy="64008"/>
              </a:xfrm>
              <a:solidFill>
                <a:schemeClr val="accent1"/>
              </a:solidFill>
            </p:grpSpPr>
            <p:sp>
              <p:nvSpPr>
                <p:cNvPr id="620" name="Dowolny kształt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1" name="Dowolny kształt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2" name="Dowolny kształt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3"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4"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5"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6"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7"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8"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9"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0"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1"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2"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3"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4"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5"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6"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7"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8"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9"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0"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1"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2"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3"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4"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5"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6"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7"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8"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9"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0"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1"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2"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3"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4"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5"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6"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7"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8"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9"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0"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1"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2"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3"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4"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5"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6"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7"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8"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9"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0"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1"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2"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3"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4"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5"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6"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7"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8"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9"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0"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1"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2"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3"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4"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5"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6"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7"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8"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9"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0"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1"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2"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3"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grpSp>
      </p:grpSp>
      <p:sp>
        <p:nvSpPr>
          <p:cNvPr id="6" name="Stopka — symbol zastępczy 5"/>
          <p:cNvSpPr>
            <a:spLocks noGrp="1"/>
          </p:cNvSpPr>
          <p:nvPr>
            <p:ph type="ftr" sz="quarter" idx="11"/>
          </p:nvPr>
        </p:nvSpPr>
        <p:spPr/>
        <p:txBody>
          <a:bodyPr rtlCol="0"/>
          <a:lstStyle/>
          <a:p>
            <a:pPr rtl="0"/>
            <a:endParaRPr lang="pl-PL" dirty="0"/>
          </a:p>
        </p:txBody>
      </p:sp>
      <p:sp>
        <p:nvSpPr>
          <p:cNvPr id="5" name="Data — symbol zastępczy 4"/>
          <p:cNvSpPr>
            <a:spLocks noGrp="1"/>
          </p:cNvSpPr>
          <p:nvPr>
            <p:ph type="dt" sz="half" idx="10"/>
          </p:nvPr>
        </p:nvSpPr>
        <p:spPr/>
        <p:txBody>
          <a:bodyPr rtlCol="0"/>
          <a:lstStyle/>
          <a:p>
            <a:pPr rtl="0"/>
            <a:fld id="{1C79318D-F4E1-46E7-BAD4-732E7BA81888}" type="datetime1">
              <a:rPr lang="pl-PL" smtClean="0"/>
              <a:t>05.06.2020</a:t>
            </a:fld>
            <a:endParaRPr lang="pl-PL" dirty="0"/>
          </a:p>
        </p:txBody>
      </p:sp>
      <p:sp>
        <p:nvSpPr>
          <p:cNvPr id="7" name="Numer slajdu — symbol zastępczy 6"/>
          <p:cNvSpPr>
            <a:spLocks noGrp="1"/>
          </p:cNvSpPr>
          <p:nvPr>
            <p:ph type="sldNum" sz="quarter" idx="12"/>
          </p:nvPr>
        </p:nvSpPr>
        <p:spPr/>
        <p:txBody>
          <a:bodyPr rtlCol="0"/>
          <a:lstStyle/>
          <a:p>
            <a:pPr rtl="0"/>
            <a:fld id="{25BA54BD-C84D-46CE-8B72-31BFB26ABA43}" type="slidenum">
              <a:rPr lang="pl-PL" smtClean="0"/>
              <a:t>‹#›</a:t>
            </a:fld>
            <a:endParaRPr lang="pl-PL"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pl-PL"/>
              <a:t>Kliknij, aby edytować styl</a:t>
            </a:r>
            <a:endParaRPr lang="pl-PL" dirty="0"/>
          </a:p>
        </p:txBody>
      </p:sp>
      <p:sp>
        <p:nvSpPr>
          <p:cNvPr id="3" name="Obraz — symbol zastępczy 2" descr="Pusty symbol zastępczy pozwalający dodać obraz. Kliknij symbol zastępczy i wybierz obraz, który chcesz dodać."/>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a:t>Kliknij ikonę, aby dodać obraz</a:t>
            </a:r>
            <a:endParaRPr lang="pl-PL" dirty="0"/>
          </a:p>
        </p:txBody>
      </p:sp>
      <p:grpSp>
        <p:nvGrpSpPr>
          <p:cNvPr id="614" name="ramka" descr="Grafika ramki"/>
          <p:cNvGrpSpPr/>
          <p:nvPr/>
        </p:nvGrpSpPr>
        <p:grpSpPr bwMode="invGray">
          <a:xfrm flipH="1">
            <a:off x="1447500" y="1630821"/>
            <a:ext cx="6291028" cy="4575885"/>
            <a:chOff x="4417839" y="1630821"/>
            <a:chExt cx="6291028" cy="4575885"/>
          </a:xfrm>
        </p:grpSpPr>
        <p:grpSp>
          <p:nvGrpSpPr>
            <p:cNvPr id="615" name="Grupa 614"/>
            <p:cNvGrpSpPr/>
            <p:nvPr/>
          </p:nvGrpSpPr>
          <p:grpSpPr bwMode="invGray">
            <a:xfrm>
              <a:off x="5414491" y="1630821"/>
              <a:ext cx="5294376" cy="4114800"/>
              <a:chOff x="3310555" y="716546"/>
              <a:chExt cx="5294376" cy="4114800"/>
            </a:xfrm>
          </p:grpSpPr>
          <p:grpSp>
            <p:nvGrpSpPr>
              <p:cNvPr id="767" name="Grupa 766"/>
              <p:cNvGrpSpPr/>
              <p:nvPr/>
            </p:nvGrpSpPr>
            <p:grpSpPr bwMode="invGray">
              <a:xfrm flipH="1">
                <a:off x="3310555" y="737968"/>
                <a:ext cx="5294376" cy="54864"/>
                <a:chOff x="1522413" y="1514475"/>
                <a:chExt cx="10569575" cy="64008"/>
              </a:xfrm>
              <a:solidFill>
                <a:schemeClr val="accent1"/>
              </a:solidFill>
            </p:grpSpPr>
            <p:sp>
              <p:nvSpPr>
                <p:cNvPr id="843" name="Dowolny kształt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4" name="Dowolny kształt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5" name="Dowolny kształt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6"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7"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8"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9"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0"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1"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2"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3"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4"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5"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6"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7"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8"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59"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0"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1"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2"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3"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4"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5"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6"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7"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8"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69"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0"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1"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2"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3"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4"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5"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6"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7"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8"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79"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0"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1"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2"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3"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4"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5"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6"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7"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8"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89"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0"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1"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2"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3"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4"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5"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6"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7"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8"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99"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0"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1"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2"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3"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4"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5"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6"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7"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8"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09"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0"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1"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2"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3"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4"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5"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916"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grpSp>
            <p:nvGrpSpPr>
              <p:cNvPr id="768" name="Grupa 767"/>
              <p:cNvGrpSpPr/>
              <p:nvPr/>
            </p:nvGrpSpPr>
            <p:grpSpPr bwMode="invGray">
              <a:xfrm rot="16200000" flipH="1">
                <a:off x="6492229" y="2755658"/>
                <a:ext cx="4114800" cy="36576"/>
                <a:chOff x="1522413" y="1514475"/>
                <a:chExt cx="10569575" cy="64008"/>
              </a:xfrm>
              <a:solidFill>
                <a:schemeClr val="accent1"/>
              </a:solidFill>
            </p:grpSpPr>
            <p:sp>
              <p:nvSpPr>
                <p:cNvPr id="769" name="Dowolny kształt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0" name="Dowolny kształt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1" name="Dowolny kształt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2"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3"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4"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5"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6"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7"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8"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79"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0"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1"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2"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3"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4"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5"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6"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7"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8"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89"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0"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1"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2"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3"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4"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5"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6"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7"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8"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99"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0"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1"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2"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3"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4"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5"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6"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7"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8"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09"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0"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1"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2"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3"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4"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5"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6"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7"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8"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19"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0"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1"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2"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3"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4"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5"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6"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7"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8"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29"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0"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1"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2"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3"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4"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5"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6"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7"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8"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39"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0"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1"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842"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grpSp>
        <p:grpSp>
          <p:nvGrpSpPr>
            <p:cNvPr id="616" name="Grupa 615"/>
            <p:cNvGrpSpPr/>
            <p:nvPr/>
          </p:nvGrpSpPr>
          <p:grpSpPr bwMode="invGray">
            <a:xfrm rot="10800000">
              <a:off x="4417839" y="2091906"/>
              <a:ext cx="5294376" cy="4114800"/>
              <a:chOff x="3310555" y="716546"/>
              <a:chExt cx="5294376" cy="4114800"/>
            </a:xfrm>
          </p:grpSpPr>
          <p:grpSp>
            <p:nvGrpSpPr>
              <p:cNvPr id="617" name="Grupa 616"/>
              <p:cNvGrpSpPr/>
              <p:nvPr/>
            </p:nvGrpSpPr>
            <p:grpSpPr bwMode="invGray">
              <a:xfrm flipH="1">
                <a:off x="3310555" y="737968"/>
                <a:ext cx="5294376" cy="54864"/>
                <a:chOff x="1522413" y="1514475"/>
                <a:chExt cx="10569575" cy="64008"/>
              </a:xfrm>
              <a:solidFill>
                <a:schemeClr val="accent1"/>
              </a:solidFill>
            </p:grpSpPr>
            <p:sp>
              <p:nvSpPr>
                <p:cNvPr id="693" name="Dowolny kształt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4" name="Dowolny kształt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5" name="Dowolny kształt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6" name="Dowolny kształt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7" name="Dowolny kształt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8" name="Dowolny kształt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9" name="Dowolny kształt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0" name="Dowolny kształt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1" name="Dowolny kształt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2" name="Dowolny kształt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3" name="Dowolny kształt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4" name="Dowolny kształt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5" name="Dowolny kształt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6" name="Dowolny kształt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7" name="Dowolny kształt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8" name="Dowolny kształt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09" name="Dowolny kształt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0" name="Dowolny kształt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1" name="Dowolny kształt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2" name="Dowolny kształt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3" name="Dowolny kształt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4" name="Dowolny kształt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5" name="Dowolny kształt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6" name="Dowolny kształt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7" name="Dowolny kształt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8" name="Dowolny kształt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19" name="Dowolny kształt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0" name="Dowolny kształt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1" name="Dowolny kształt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2" name="Dowolny kształt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3" name="Dowolny kształt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4" name="Dowolny kształt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5" name="Dowolny kształt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6" name="Dowolny kształt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7" name="Dowolny kształt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8" name="Dowolny kształt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29" name="Dowolny kształt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0" name="Dowolny kształt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1" name="Dowolny kształt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2" name="Dowolny kształt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3" name="Dowolny kształt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4" name="Dowolny kształt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5" name="Dowolny kształt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6" name="Dowolny kształt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7" name="Dowolny kształt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8" name="Dowolny kształt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39" name="Dowolny kształt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0" name="Dowolny kształt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1" name="Dowolny kształt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2" name="Dowolny kształt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3" name="Dowolny kształt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4" name="Dowolny kształt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5" name="Dowolny kształt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6" name="Dowolny kształt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7" name="Dowolny kształt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8" name="Dowolny kształt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49" name="Dowolny kształt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0" name="Dowolny kształt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1" name="Dowolny kształt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2" name="Dowolny kształt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3" name="Dowolny kształt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4" name="Dowolny kształt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5" name="Dowolny kształt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6" name="Dowolny kształt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7" name="Dowolny kształt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8" name="Dowolny kształt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59" name="Dowolny kształt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0" name="Dowolny kształt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1" name="Dowolny kształt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2" name="Dowolny kształt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3" name="Dowolny kształt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4" name="Dowolny kształt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5" name="Dowolny kształt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766" name="Dowolny kształt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grpSp>
            <p:nvGrpSpPr>
              <p:cNvPr id="618" name="Grupa 617"/>
              <p:cNvGrpSpPr/>
              <p:nvPr/>
            </p:nvGrpSpPr>
            <p:grpSpPr bwMode="invGray">
              <a:xfrm rot="16200000" flipH="1">
                <a:off x="6492229" y="2755658"/>
                <a:ext cx="4114800" cy="36576"/>
                <a:chOff x="1522413" y="1514475"/>
                <a:chExt cx="10569575" cy="64008"/>
              </a:xfrm>
              <a:solidFill>
                <a:schemeClr val="accent1"/>
              </a:solidFill>
            </p:grpSpPr>
            <p:sp>
              <p:nvSpPr>
                <p:cNvPr id="619" name="Dowolny kształt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0" name="Dowolny kształt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1" name="Dowolny kształt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2" name="Dowolny kształt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3" name="Dowolny kształt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4" name="Dowolny kształt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5" name="Dowolny kształt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6" name="Dowolny kształt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7" name="Dowolny kształt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8" name="Dowolny kształt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29" name="Dowolny kształt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0" name="Dowolny kształt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1" name="Dowolny kształt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2" name="Dowolny kształt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3" name="Dowolny kształt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4" name="Dowolny kształt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5" name="Dowolny kształt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6" name="Dowolny kształt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7" name="Dowolny kształt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8" name="Dowolny kształt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39" name="Dowolny kształt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0" name="Dowolny kształt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1" name="Dowolny kształt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2" name="Dowolny kształt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3" name="Dowolny kształt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4" name="Dowolny kształt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5" name="Dowolny kształt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6" name="Dowolny kształt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7" name="Dowolny kształt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8" name="Dowolny kształt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49" name="Dowolny kształt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0" name="Dowolny kształt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1" name="Dowolny kształt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2" name="Dowolny kształt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3" name="Dowolny kształt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4" name="Dowolny kształt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5" name="Dowolny kształt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6" name="Dowolny kształt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7" name="Dowolny kształt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8" name="Dowolny kształt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59" name="Dowolny kształt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0" name="Dowolny kształt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1" name="Dowolny kształt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2" name="Dowolny kształt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3" name="Dowolny kształt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4" name="Dowolny kształt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5" name="Dowolny kształt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6" name="Dowolny kształt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7" name="Dowolny kształt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8" name="Dowolny kształt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69" name="Dowolny kształt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0" name="Dowolny kształt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1" name="Dowolny kształt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2" name="Dowolny kształt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3" name="Dowolny kształt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4" name="Dowolny kształt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5" name="Dowolny kształt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6" name="Dowolny kształt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7" name="Dowolny kształt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8" name="Dowolny kształt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79" name="Dowolny kształt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0" name="Dowolny kształt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1" name="Dowolny kształt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2" name="Dowolny kształt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3" name="Dowolny kształt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4" name="Dowolny kształt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5" name="Dowolny kształt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6" name="Dowolny kształt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7" name="Dowolny kształt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8" name="Dowolny kształt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89" name="Dowolny kształt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0" name="Dowolny kształt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1" name="Dowolny kształt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sp>
              <p:nvSpPr>
                <p:cNvPr id="692" name="Dowolny kształt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pl-PL" dirty="0">
                    <a:ln>
                      <a:noFill/>
                    </a:ln>
                  </a:endParaRPr>
                </a:p>
              </p:txBody>
            </p:sp>
          </p:grpSp>
        </p:grpSp>
      </p:grpSp>
      <p:sp>
        <p:nvSpPr>
          <p:cNvPr id="4" name="Tekst — symbol zastępczy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a:t>Kliknij, aby edytować style wzorca tekstu</a:t>
            </a:r>
          </a:p>
        </p:txBody>
      </p:sp>
      <p:sp>
        <p:nvSpPr>
          <p:cNvPr id="6" name="Stopka — symbol zastępczy 5"/>
          <p:cNvSpPr>
            <a:spLocks noGrp="1"/>
          </p:cNvSpPr>
          <p:nvPr>
            <p:ph type="ftr" sz="quarter" idx="11"/>
          </p:nvPr>
        </p:nvSpPr>
        <p:spPr/>
        <p:txBody>
          <a:bodyPr rtlCol="0"/>
          <a:lstStyle/>
          <a:p>
            <a:pPr rtl="0"/>
            <a:endParaRPr lang="pl-PL" dirty="0"/>
          </a:p>
        </p:txBody>
      </p:sp>
      <p:sp>
        <p:nvSpPr>
          <p:cNvPr id="5" name="Data — symbol zastępczy 4"/>
          <p:cNvSpPr>
            <a:spLocks noGrp="1"/>
          </p:cNvSpPr>
          <p:nvPr>
            <p:ph type="dt" sz="half" idx="10"/>
          </p:nvPr>
        </p:nvSpPr>
        <p:spPr/>
        <p:txBody>
          <a:bodyPr rtlCol="0"/>
          <a:lstStyle/>
          <a:p>
            <a:pPr rtl="0"/>
            <a:fld id="{41534BA3-2385-43C0-A14A-2331EC9BE71A}" type="datetime1">
              <a:rPr lang="pl-PL" smtClean="0"/>
              <a:t>05.06.2020</a:t>
            </a:fld>
            <a:endParaRPr lang="pl-PL" dirty="0"/>
          </a:p>
        </p:txBody>
      </p:sp>
      <p:sp>
        <p:nvSpPr>
          <p:cNvPr id="7" name="Numer slajdu — symbol zastępczy 6"/>
          <p:cNvSpPr>
            <a:spLocks noGrp="1"/>
          </p:cNvSpPr>
          <p:nvPr>
            <p:ph type="sldNum" sz="quarter" idx="12"/>
          </p:nvPr>
        </p:nvSpPr>
        <p:spPr/>
        <p:txBody>
          <a:bodyPr rtlCol="0"/>
          <a:lstStyle/>
          <a:p>
            <a:pPr rtl="0"/>
            <a:fld id="{25BA54BD-C84D-46CE-8B72-31BFB26ABA43}" type="slidenum">
              <a:rPr lang="pl-PL" smtClean="0"/>
              <a:t>‹#›</a:t>
            </a:fld>
            <a:endParaRPr lang="pl-PL"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pl-PL" noProof="0" dirty="0"/>
              <a:t>Kliknij, aby edytować styl wzorca tytułu</a:t>
            </a:r>
          </a:p>
        </p:txBody>
      </p:sp>
      <p:sp>
        <p:nvSpPr>
          <p:cNvPr id="3" name="Tekst — symbol zastępczy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5" name="Stopka — symbol zastępczy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pl-PL" noProof="0" dirty="0"/>
          </a:p>
        </p:txBody>
      </p:sp>
      <p:sp>
        <p:nvSpPr>
          <p:cNvPr id="4" name="Data — symbol zastępczy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30BB7BC-BBB2-49EB-8F49-2F902B9F46A4}" type="datetime1">
              <a:rPr lang="pl-PL" noProof="0" smtClean="0"/>
              <a:t>05.06.2020</a:t>
            </a:fld>
            <a:endParaRPr lang="pl-PL" noProof="0" dirty="0"/>
          </a:p>
        </p:txBody>
      </p:sp>
      <p:sp>
        <p:nvSpPr>
          <p:cNvPr id="6" name="Numer slajdu — symbol zastępczy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pl-PL" noProof="0" smtClean="0"/>
              <a:pPr/>
              <a:t>‹#›</a:t>
            </a:fld>
            <a:endParaRPr lang="pl-PL"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rtlCol="0"/>
          <a:lstStyle/>
          <a:p>
            <a:pPr rtl="0"/>
            <a:r>
              <a:rPr lang="pl-PL" dirty="0"/>
              <a:t>Plan „Burza”</a:t>
            </a:r>
          </a:p>
        </p:txBody>
      </p:sp>
      <p:sp>
        <p:nvSpPr>
          <p:cNvPr id="3" name="Podtytuł 2"/>
          <p:cNvSpPr>
            <a:spLocks noGrp="1"/>
          </p:cNvSpPr>
          <p:nvPr>
            <p:ph type="subTitle" idx="1"/>
          </p:nvPr>
        </p:nvSpPr>
        <p:spPr/>
        <p:txBody>
          <a:bodyPr rtlCol="0"/>
          <a:lstStyle/>
          <a:p>
            <a:pPr rtl="0"/>
            <a:r>
              <a:rPr lang="pl-PL" dirty="0"/>
              <a:t> Powstanie Warszawskie 1 sierpnia 1944 </a:t>
            </a:r>
          </a:p>
        </p:txBody>
      </p:sp>
      <p:pic>
        <p:nvPicPr>
          <p:cNvPr id="5" name="Obraz 4" descr="Obraz zawierający rysunek&#10;&#10;Opis wygenerowany automatycznie">
            <a:extLst>
              <a:ext uri="{FF2B5EF4-FFF2-40B4-BE49-F238E27FC236}">
                <a16:creationId xmlns:a16="http://schemas.microsoft.com/office/drawing/2014/main" id="{6FE4E03A-40E8-4B90-84F4-1CC539D08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580" y="476672"/>
            <a:ext cx="3686810" cy="2304256"/>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56840C-F6BF-4582-AA9D-5CF5D2B92DB3}"/>
              </a:ext>
            </a:extLst>
          </p:cNvPr>
          <p:cNvSpPr>
            <a:spLocks noGrp="1"/>
          </p:cNvSpPr>
          <p:nvPr>
            <p:ph type="title"/>
          </p:nvPr>
        </p:nvSpPr>
        <p:spPr/>
        <p:txBody>
          <a:bodyPr/>
          <a:lstStyle/>
          <a:p>
            <a:r>
              <a:rPr lang="pl-PL" dirty="0"/>
              <a:t>Walki powstańcze</a:t>
            </a:r>
          </a:p>
        </p:txBody>
      </p:sp>
      <p:sp>
        <p:nvSpPr>
          <p:cNvPr id="3" name="Symbol zastępczy zawartości 2">
            <a:extLst>
              <a:ext uri="{FF2B5EF4-FFF2-40B4-BE49-F238E27FC236}">
                <a16:creationId xmlns:a16="http://schemas.microsoft.com/office/drawing/2014/main" id="{694D639F-B7F0-4637-82F0-94F9AA76B8BA}"/>
              </a:ext>
            </a:extLst>
          </p:cNvPr>
          <p:cNvSpPr>
            <a:spLocks noGrp="1"/>
          </p:cNvSpPr>
          <p:nvPr>
            <p:ph idx="1"/>
          </p:nvPr>
        </p:nvSpPr>
        <p:spPr>
          <a:xfrm>
            <a:off x="333772" y="1628800"/>
            <a:ext cx="11377264" cy="4824536"/>
          </a:xfrm>
        </p:spPr>
        <p:txBody>
          <a:bodyPr>
            <a:normAutofit lnSpcReduction="10000"/>
          </a:bodyPr>
          <a:lstStyle/>
          <a:p>
            <a:pPr marL="0" indent="0">
              <a:lnSpc>
                <a:spcPct val="150000"/>
              </a:lnSpc>
              <a:buNone/>
            </a:pPr>
            <a:r>
              <a:rPr lang="pl-PL" dirty="0"/>
              <a:t>Po początkowym zaskoczeniu Niemcy szybko przystąpili do działania.  Hitler rozkazał zniszczyć polską stolicę i wymordować jej mieszkańców.  Do tego celu ściągnięto ponad 50 tys. żołnierzy SS i policji, w tym brygadę złożoną z kryminalistów i kolaborantów.  Niemcy zdobywali dzielnicę po dzielnicy, zabijali ludność cywilną używali kobiet i dzieci jako żywych tarcz, palili szpitale i rozstrzeliwali jeńców. </a:t>
            </a:r>
          </a:p>
          <a:p>
            <a:pPr marL="0" indent="0">
              <a:lnSpc>
                <a:spcPct val="150000"/>
              </a:lnSpc>
              <a:buNone/>
            </a:pPr>
            <a:r>
              <a:rPr lang="pl-PL" dirty="0"/>
              <a:t>Zaraz po wybuchu powstania swoje działania wstrzymała Armia Czerwona, lotnictwo sowieckie wycofało się umożliwiając Niemcom ataki na Warszawę również z powietrza. </a:t>
            </a:r>
          </a:p>
          <a:p>
            <a:pPr marL="0" indent="0">
              <a:lnSpc>
                <a:spcPct val="150000"/>
              </a:lnSpc>
              <a:buNone/>
            </a:pPr>
            <a:r>
              <a:rPr lang="pl-PL" dirty="0"/>
              <a:t>Warszawiacy po raz kolejny pozostali bez wsparcia zdani tylko na siebie.</a:t>
            </a:r>
          </a:p>
        </p:txBody>
      </p:sp>
    </p:spTree>
    <p:extLst>
      <p:ext uri="{BB962C8B-B14F-4D97-AF65-F5344CB8AC3E}">
        <p14:creationId xmlns:p14="http://schemas.microsoft.com/office/powerpoint/2010/main" val="80201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r>
              <a:rPr lang="pl-PL" dirty="0"/>
              <a:t>Walki</a:t>
            </a:r>
          </a:p>
        </p:txBody>
      </p:sp>
      <p:sp>
        <p:nvSpPr>
          <p:cNvPr id="3" name="Tekst — symbol zastępczy 2"/>
          <p:cNvSpPr>
            <a:spLocks noGrp="1"/>
          </p:cNvSpPr>
          <p:nvPr>
            <p:ph type="body" idx="1"/>
          </p:nvPr>
        </p:nvSpPr>
        <p:spPr>
          <a:xfrm>
            <a:off x="261764" y="5514744"/>
            <a:ext cx="4416552" cy="762000"/>
          </a:xfrm>
        </p:spPr>
        <p:txBody>
          <a:bodyPr rtlCol="0"/>
          <a:lstStyle/>
          <a:p>
            <a:pPr rtl="0"/>
            <a:r>
              <a:rPr lang="pl-PL" dirty="0"/>
              <a:t>Warszawa w czasie powstania </a:t>
            </a:r>
          </a:p>
        </p:txBody>
      </p:sp>
      <p:sp>
        <p:nvSpPr>
          <p:cNvPr id="5" name="Tekst — symbol zastępczy 4"/>
          <p:cNvSpPr>
            <a:spLocks noGrp="1"/>
          </p:cNvSpPr>
          <p:nvPr>
            <p:ph type="body" sz="quarter" idx="3"/>
          </p:nvPr>
        </p:nvSpPr>
        <p:spPr>
          <a:xfrm>
            <a:off x="7102524" y="325007"/>
            <a:ext cx="4416552" cy="762000"/>
          </a:xfrm>
        </p:spPr>
        <p:txBody>
          <a:bodyPr rtlCol="0"/>
          <a:lstStyle/>
          <a:p>
            <a:pPr rtl="0"/>
            <a:endParaRPr lang="pl-PL" dirty="0"/>
          </a:p>
        </p:txBody>
      </p:sp>
      <p:pic>
        <p:nvPicPr>
          <p:cNvPr id="9" name="Symbol zastępczy zawartości 8" descr="Obraz zawierający zewnętrzne, budynek, osoby, zdjęcie&#10;&#10;Opis wygenerowany automatycznie">
            <a:extLst>
              <a:ext uri="{FF2B5EF4-FFF2-40B4-BE49-F238E27FC236}">
                <a16:creationId xmlns:a16="http://schemas.microsoft.com/office/drawing/2014/main" id="{463049DF-B7C4-4727-BFE0-F459E111BEEC}"/>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6780167" y="4357456"/>
            <a:ext cx="4176464" cy="2314575"/>
          </a:xfrm>
        </p:spPr>
      </p:pic>
      <p:pic>
        <p:nvPicPr>
          <p:cNvPr id="7" name="Symbol zastępczy zawartości 6" descr="Obraz zawierający budynek, zewnętrzne, stare, zdjęcie&#10;&#10;Opis wygenerowany automatycznie">
            <a:extLst>
              <a:ext uri="{FF2B5EF4-FFF2-40B4-BE49-F238E27FC236}">
                <a16:creationId xmlns:a16="http://schemas.microsoft.com/office/drawing/2014/main" id="{C6EB3C9F-B80E-451C-9871-40E64673A89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27745" y="2564904"/>
            <a:ext cx="5178569" cy="2530101"/>
          </a:xfrm>
        </p:spPr>
      </p:pic>
      <p:pic>
        <p:nvPicPr>
          <p:cNvPr id="11" name="Obraz 10" descr="Obraz zawierający zewnętrzne, osoba, jednostka pływająca, pole&#10;&#10;Opis wygenerowany automatycznie">
            <a:extLst>
              <a:ext uri="{FF2B5EF4-FFF2-40B4-BE49-F238E27FC236}">
                <a16:creationId xmlns:a16="http://schemas.microsoft.com/office/drawing/2014/main" id="{3C24C88D-7E66-4E45-9E7A-6AC468176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1617" y="1734836"/>
            <a:ext cx="4716016" cy="2438890"/>
          </a:xfrm>
          <a:prstGeom prst="rect">
            <a:avLst/>
          </a:prstGeom>
        </p:spPr>
      </p:pic>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2414" y="274638"/>
            <a:ext cx="9143998" cy="1020762"/>
          </a:xfrm>
        </p:spPr>
        <p:txBody>
          <a:bodyPr rtlCol="0" anchor="b">
            <a:normAutofit/>
          </a:bodyPr>
          <a:lstStyle/>
          <a:p>
            <a:pPr rtl="0"/>
            <a:r>
              <a:rPr lang="pl-PL" dirty="0"/>
              <a:t>Walki </a:t>
            </a:r>
          </a:p>
        </p:txBody>
      </p:sp>
      <p:sp>
        <p:nvSpPr>
          <p:cNvPr id="12" name="pole tekstowe 11">
            <a:extLst>
              <a:ext uri="{FF2B5EF4-FFF2-40B4-BE49-F238E27FC236}">
                <a16:creationId xmlns:a16="http://schemas.microsoft.com/office/drawing/2014/main" id="{81D18894-0CE0-43B7-96BF-71D64C9D93D8}"/>
              </a:ext>
            </a:extLst>
          </p:cNvPr>
          <p:cNvSpPr txBox="1"/>
          <p:nvPr/>
        </p:nvSpPr>
        <p:spPr>
          <a:xfrm>
            <a:off x="4654252" y="2231153"/>
            <a:ext cx="6984776" cy="424732"/>
          </a:xfrm>
          <a:prstGeom prst="rect">
            <a:avLst/>
          </a:prstGeom>
          <a:noFill/>
        </p:spPr>
        <p:txBody>
          <a:bodyPr wrap="square" rtlCol="0">
            <a:spAutoFit/>
          </a:bodyPr>
          <a:lstStyle/>
          <a:p>
            <a:pPr>
              <a:lnSpc>
                <a:spcPct val="90000"/>
              </a:lnSpc>
            </a:pPr>
            <a:r>
              <a:rPr lang="pl-PL" sz="2400" dirty="0"/>
              <a:t> </a:t>
            </a:r>
          </a:p>
        </p:txBody>
      </p:sp>
      <p:pic>
        <p:nvPicPr>
          <p:cNvPr id="20" name="Symbol zastępczy zawartości 19" descr="Obraz zawierający zewnętrzne, budynek, zdjęcie, mężczyzna&#10;&#10;Opis wygenerowany automatycznie">
            <a:extLst>
              <a:ext uri="{FF2B5EF4-FFF2-40B4-BE49-F238E27FC236}">
                <a16:creationId xmlns:a16="http://schemas.microsoft.com/office/drawing/2014/main" id="{688EC71A-34CF-44DF-BA1A-42958C40193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9756" y="1937799"/>
            <a:ext cx="3553968" cy="2261616"/>
          </a:xfrm>
        </p:spPr>
      </p:pic>
      <p:sp>
        <p:nvSpPr>
          <p:cNvPr id="18" name="Symbol zastępczy zawartości 17">
            <a:extLst>
              <a:ext uri="{FF2B5EF4-FFF2-40B4-BE49-F238E27FC236}">
                <a16:creationId xmlns:a16="http://schemas.microsoft.com/office/drawing/2014/main" id="{ECABFD7A-636A-4802-8B31-A196CC6938E5}"/>
              </a:ext>
            </a:extLst>
          </p:cNvPr>
          <p:cNvSpPr>
            <a:spLocks noGrp="1"/>
          </p:cNvSpPr>
          <p:nvPr>
            <p:ph sz="half" idx="2"/>
          </p:nvPr>
        </p:nvSpPr>
        <p:spPr>
          <a:xfrm>
            <a:off x="4438228" y="1412776"/>
            <a:ext cx="7200800" cy="4759424"/>
          </a:xfrm>
        </p:spPr>
        <p:txBody>
          <a:bodyPr>
            <a:normAutofit lnSpcReduction="10000"/>
          </a:bodyPr>
          <a:lstStyle/>
          <a:p>
            <a:pPr marL="0" indent="0">
              <a:lnSpc>
                <a:spcPct val="150000"/>
              </a:lnSpc>
              <a:buNone/>
            </a:pPr>
            <a:r>
              <a:rPr lang="pl-PL" dirty="0"/>
              <a:t>Przeciwko doposażonej armii niemieckiej stanęły oddziały AK wspierane przez ludność cywilną.              Tylko 10% żołnierzy polskich dysponowała bronią palną, brakowało amunicji, niestety nie zdobyto żadnego z zakładanych celów wojskowych, co uniemożliwiło dozbrojenie walczących oddziałów.                                        Walki nie ułatwiał też brak łączności,  kontakt utrzymywano tylko dzięki kurierom poruszającym się kanałami.</a:t>
            </a:r>
          </a:p>
        </p:txBody>
      </p:sp>
      <p:pic>
        <p:nvPicPr>
          <p:cNvPr id="3074" name="Picture 2" descr="Powstanie warszawskie: kanałami do życia | Drogi do życia ...">
            <a:extLst>
              <a:ext uri="{FF2B5EF4-FFF2-40B4-BE49-F238E27FC236}">
                <a16:creationId xmlns:a16="http://schemas.microsoft.com/office/drawing/2014/main" id="{6217EC47-4C03-4CD0-8BEE-8FB7CE5AD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80" y="4512878"/>
            <a:ext cx="3337944" cy="214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EAE5FB-62A2-40D9-A7FA-79C60E5039E6}"/>
              </a:ext>
            </a:extLst>
          </p:cNvPr>
          <p:cNvSpPr>
            <a:spLocks noGrp="1"/>
          </p:cNvSpPr>
          <p:nvPr>
            <p:ph type="title"/>
          </p:nvPr>
        </p:nvSpPr>
        <p:spPr>
          <a:xfrm>
            <a:off x="1522414" y="274638"/>
            <a:ext cx="9143998" cy="850106"/>
          </a:xfrm>
        </p:spPr>
        <p:txBody>
          <a:bodyPr/>
          <a:lstStyle/>
          <a:p>
            <a:pPr algn="r"/>
            <a:r>
              <a:rPr lang="pl-PL" dirty="0"/>
              <a:t>Miłość w powstaniu </a:t>
            </a:r>
          </a:p>
        </p:txBody>
      </p:sp>
      <p:sp>
        <p:nvSpPr>
          <p:cNvPr id="4" name="Symbol zastępczy tekstu 3">
            <a:extLst>
              <a:ext uri="{FF2B5EF4-FFF2-40B4-BE49-F238E27FC236}">
                <a16:creationId xmlns:a16="http://schemas.microsoft.com/office/drawing/2014/main" id="{9CC87123-A7E2-4B52-8C19-D27D681BE615}"/>
              </a:ext>
            </a:extLst>
          </p:cNvPr>
          <p:cNvSpPr>
            <a:spLocks noGrp="1"/>
          </p:cNvSpPr>
          <p:nvPr>
            <p:ph type="body" sz="half" idx="2"/>
          </p:nvPr>
        </p:nvSpPr>
        <p:spPr>
          <a:xfrm>
            <a:off x="4582244" y="1556792"/>
            <a:ext cx="6050469" cy="3888432"/>
          </a:xfrm>
        </p:spPr>
        <p:txBody>
          <a:bodyPr>
            <a:normAutofit/>
          </a:bodyPr>
          <a:lstStyle/>
          <a:p>
            <a:pPr>
              <a:lnSpc>
                <a:spcPct val="150000"/>
              </a:lnSpc>
            </a:pPr>
            <a:r>
              <a:rPr lang="pl-PL" sz="1800" dirty="0">
                <a:latin typeface="Arial" panose="020B0604020202020204" pitchFamily="34" charset="0"/>
                <a:cs typeface="Arial" panose="020B0604020202020204" pitchFamily="34" charset="0"/>
              </a:rPr>
              <a:t>Przez ponad dwa miesiące walk z nazistami w Warszawie równolegle toczyło się życie uczuciowe. Powstańcy każdego dnia liczyli się z tym, że mogą nie dożyć poranka, ale to im wcale nie przeszkadzało zakochiwać się, a nawet stawać na ślubnym kobiercu. – Według oficjalnych statystyk w dniach Powstania Warszawskiego zawarto 256 małżeństw. Kapelani nie stwarzali młodym żadnych problemów i wystarczyła tylko chęć zawarcia małżeństwa przez zakochanych. </a:t>
            </a:r>
          </a:p>
        </p:txBody>
      </p:sp>
      <p:pic>
        <p:nvPicPr>
          <p:cNvPr id="8" name="Obraz 7" descr="Obraz zawierający osoba, zdjęcie, grupa, osoby&#10;&#10;Opis wygenerowany automatycznie">
            <a:extLst>
              <a:ext uri="{FF2B5EF4-FFF2-40B4-BE49-F238E27FC236}">
                <a16:creationId xmlns:a16="http://schemas.microsoft.com/office/drawing/2014/main" id="{38759909-29AD-471C-9F44-FDDBA855F0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784647"/>
            <a:ext cx="2952328" cy="2778469"/>
          </a:xfrm>
          <a:prstGeom prst="rect">
            <a:avLst/>
          </a:prstGeom>
        </p:spPr>
      </p:pic>
      <p:pic>
        <p:nvPicPr>
          <p:cNvPr id="12" name="Symbol zastępczy zawartości 11" descr="Obraz zawierający osoba, zewnętrzne, budynek, zdjęcie&#10;&#10;Opis wygenerowany automatycznie">
            <a:extLst>
              <a:ext uri="{FF2B5EF4-FFF2-40B4-BE49-F238E27FC236}">
                <a16:creationId xmlns:a16="http://schemas.microsoft.com/office/drawing/2014/main" id="{ECC45634-1050-4A54-99D3-33EE750D97E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9833" y="3910376"/>
            <a:ext cx="4009479" cy="2672986"/>
          </a:xfrm>
        </p:spPr>
      </p:pic>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0FD841E-E138-46BC-A8B4-1A6A44A1E3D4}"/>
              </a:ext>
            </a:extLst>
          </p:cNvPr>
          <p:cNvSpPr>
            <a:spLocks noGrp="1"/>
          </p:cNvSpPr>
          <p:nvPr>
            <p:ph type="title"/>
          </p:nvPr>
        </p:nvSpPr>
        <p:spPr/>
        <p:txBody>
          <a:bodyPr/>
          <a:lstStyle/>
          <a:p>
            <a:r>
              <a:rPr lang="pl-PL" dirty="0"/>
              <a:t>Życie cywilne w okupowanej Warszawie</a:t>
            </a:r>
          </a:p>
        </p:txBody>
      </p:sp>
      <p:pic>
        <p:nvPicPr>
          <p:cNvPr id="9" name="Obraz 8" descr="Obraz zawierający zewnętrzne, budynek, zdjęcie, stare&#10;&#10;Opis wygenerowany automatycznie">
            <a:extLst>
              <a:ext uri="{FF2B5EF4-FFF2-40B4-BE49-F238E27FC236}">
                <a16:creationId xmlns:a16="http://schemas.microsoft.com/office/drawing/2014/main" id="{4404BB3C-2D57-494A-BE9E-55C2786B4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58" y="2011122"/>
            <a:ext cx="2867117" cy="1983089"/>
          </a:xfrm>
          <a:prstGeom prst="rect">
            <a:avLst/>
          </a:prstGeom>
        </p:spPr>
      </p:pic>
      <p:pic>
        <p:nvPicPr>
          <p:cNvPr id="11" name="Obraz 10" descr="Obraz zawierający osoba, stół, żywność, mężczyzna&#10;&#10;Opis wygenerowany automatycznie">
            <a:extLst>
              <a:ext uri="{FF2B5EF4-FFF2-40B4-BE49-F238E27FC236}">
                <a16:creationId xmlns:a16="http://schemas.microsoft.com/office/drawing/2014/main" id="{732D7BEE-3305-4D62-8982-14E626D2C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596" y="1774089"/>
            <a:ext cx="3838163" cy="2158967"/>
          </a:xfrm>
          <a:prstGeom prst="rect">
            <a:avLst/>
          </a:prstGeom>
        </p:spPr>
      </p:pic>
      <p:pic>
        <p:nvPicPr>
          <p:cNvPr id="13" name="Obraz 12" descr="Obraz zawierający osoba, siedzi, stół, grupa&#10;&#10;Opis wygenerowany automatycznie">
            <a:extLst>
              <a:ext uri="{FF2B5EF4-FFF2-40B4-BE49-F238E27FC236}">
                <a16:creationId xmlns:a16="http://schemas.microsoft.com/office/drawing/2014/main" id="{AEED3E83-A0EC-4CC4-A199-81A7889E7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2604" y="4307991"/>
            <a:ext cx="3600400" cy="2269704"/>
          </a:xfrm>
          <a:prstGeom prst="rect">
            <a:avLst/>
          </a:prstGeom>
        </p:spPr>
      </p:pic>
      <p:pic>
        <p:nvPicPr>
          <p:cNvPr id="15" name="Obraz 14" descr="Obraz zawierający osoba, zewnętrzne, stojące, mężczyzna&#10;&#10;Opis wygenerowany automatycznie">
            <a:extLst>
              <a:ext uri="{FF2B5EF4-FFF2-40B4-BE49-F238E27FC236}">
                <a16:creationId xmlns:a16="http://schemas.microsoft.com/office/drawing/2014/main" id="{B8E5D114-0EC6-4B08-BE4B-B4E66F4409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772" y="4467335"/>
            <a:ext cx="2947729" cy="1951015"/>
          </a:xfrm>
          <a:prstGeom prst="rect">
            <a:avLst/>
          </a:prstGeom>
        </p:spPr>
      </p:pic>
      <p:sp>
        <p:nvSpPr>
          <p:cNvPr id="17" name="Symbol zastępczy zawartości 16">
            <a:extLst>
              <a:ext uri="{FF2B5EF4-FFF2-40B4-BE49-F238E27FC236}">
                <a16:creationId xmlns:a16="http://schemas.microsoft.com/office/drawing/2014/main" id="{83B8F4C0-C038-498F-94DB-EDDBFDE3AC71}"/>
              </a:ext>
            </a:extLst>
          </p:cNvPr>
          <p:cNvSpPr>
            <a:spLocks noGrp="1"/>
          </p:cNvSpPr>
          <p:nvPr>
            <p:ph idx="1"/>
          </p:nvPr>
        </p:nvSpPr>
        <p:spPr>
          <a:xfrm>
            <a:off x="3560928" y="2011122"/>
            <a:ext cx="4045652" cy="4298197"/>
          </a:xfrm>
        </p:spPr>
        <p:txBody>
          <a:bodyPr/>
          <a:lstStyle/>
          <a:p>
            <a:pPr marL="0" indent="0">
              <a:lnSpc>
                <a:spcPct val="150000"/>
              </a:lnSpc>
              <a:buNone/>
            </a:pPr>
            <a:r>
              <a:rPr lang="pl-PL" dirty="0"/>
              <a:t>Poza działaniami wojennymi życie ludności cywilnej toczyło się dalej, choć zupełnie innym torem. Nie było wody, brakowało żywności.  Warszawiacy musieli przenieść się do piwnic i schronów. </a:t>
            </a:r>
          </a:p>
        </p:txBody>
      </p:sp>
    </p:spTree>
    <p:extLst>
      <p:ext uri="{BB962C8B-B14F-4D97-AF65-F5344CB8AC3E}">
        <p14:creationId xmlns:p14="http://schemas.microsoft.com/office/powerpoint/2010/main" val="330400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a:t>Dzieci Powstania Warszawskiego</a:t>
            </a:r>
          </a:p>
        </p:txBody>
      </p:sp>
      <p:pic>
        <p:nvPicPr>
          <p:cNvPr id="4098" name="Picture 2" descr="Dzieci w Powstaniu Warszawskim. Ich walka wyglądała inaczej, niż ...">
            <a:extLst>
              <a:ext uri="{FF2B5EF4-FFF2-40B4-BE49-F238E27FC236}">
                <a16:creationId xmlns:a16="http://schemas.microsoft.com/office/drawing/2014/main" id="{F4D6DCC9-161C-40DA-8A9A-5D7F37507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96" y="1916831"/>
            <a:ext cx="3332085" cy="1872209"/>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descr="Obraz zawierający zdjęcie, zewnętrzne, osoba, jednolite&#10;&#10;Opis wygenerowany automatycznie">
            <a:extLst>
              <a:ext uri="{FF2B5EF4-FFF2-40B4-BE49-F238E27FC236}">
                <a16:creationId xmlns:a16="http://schemas.microsoft.com/office/drawing/2014/main" id="{1376166E-1553-48DB-8C4D-88B1A30F1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88" y="4202071"/>
            <a:ext cx="3456384" cy="2304256"/>
          </a:xfrm>
          <a:prstGeom prst="rect">
            <a:avLst/>
          </a:prstGeom>
        </p:spPr>
      </p:pic>
      <p:sp>
        <p:nvSpPr>
          <p:cNvPr id="5" name="Prostokąt 4">
            <a:extLst>
              <a:ext uri="{FF2B5EF4-FFF2-40B4-BE49-F238E27FC236}">
                <a16:creationId xmlns:a16="http://schemas.microsoft.com/office/drawing/2014/main" id="{C7206D64-8EF4-4A1A-B8E2-834AF399569E}"/>
              </a:ext>
            </a:extLst>
          </p:cNvPr>
          <p:cNvSpPr/>
          <p:nvPr/>
        </p:nvSpPr>
        <p:spPr>
          <a:xfrm>
            <a:off x="4078189" y="1690371"/>
            <a:ext cx="4896543" cy="4478662"/>
          </a:xfrm>
          <a:prstGeom prst="rect">
            <a:avLst/>
          </a:prstGeom>
        </p:spPr>
        <p:txBody>
          <a:bodyPr wrap="square">
            <a:spAutoFit/>
          </a:bodyPr>
          <a:lstStyle/>
          <a:p>
            <a:pPr>
              <a:lnSpc>
                <a:spcPct val="150000"/>
              </a:lnSpc>
            </a:pPr>
            <a:r>
              <a:rPr lang="pl-PL" sz="1600" dirty="0">
                <a:latin typeface="Arial" panose="020B0604020202020204" pitchFamily="34" charset="0"/>
                <a:cs typeface="Arial" panose="020B0604020202020204" pitchFamily="34" charset="0"/>
              </a:rPr>
              <a:t>W powstaniu warszawskim brały udział dzieci: nie walczyły z bronią w ręku, ale pomagały dorosłym roznosząc pocztę, opiekując się rannymi i gasząc pożary</a:t>
            </a:r>
          </a:p>
          <a:p>
            <a:pPr>
              <a:lnSpc>
                <a:spcPct val="150000"/>
              </a:lnSpc>
            </a:pPr>
            <a:r>
              <a:rPr lang="pl-PL" sz="1600" dirty="0">
                <a:latin typeface="Arial" panose="020B0604020202020204" pitchFamily="34" charset="0"/>
                <a:cs typeface="Arial" panose="020B0604020202020204" pitchFamily="34" charset="0"/>
              </a:rPr>
              <a:t>Dzieci zaangażowane w walkę powstańczą to głównie te zrzeszone  w Harcerskiej Poczcie Polowej. Byli to "Zawiszacy", kilkunastoletni chłopcy, w wieku od 12 do 15 lat, niejednokrotnie również młodsi,  którzy sprawowali tę ciężką, śmiertelnie niebezpieczną służbę. Dla wielu osób harcerze przenoszący listy byli jedynym sposobem dowiadywania się o losie ich najbliższych.</a:t>
            </a:r>
          </a:p>
        </p:txBody>
      </p:sp>
      <p:pic>
        <p:nvPicPr>
          <p:cNvPr id="4100" name="Picture 4" descr="Dzieci">
            <a:extLst>
              <a:ext uri="{FF2B5EF4-FFF2-40B4-BE49-F238E27FC236}">
                <a16:creationId xmlns:a16="http://schemas.microsoft.com/office/drawing/2014/main" id="{812112EF-6AA8-473A-BDE9-A821EB245D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2748" y="2400519"/>
            <a:ext cx="2316281" cy="3603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a:t>Kobiety w Powstaniu warszawskim</a:t>
            </a:r>
          </a:p>
        </p:txBody>
      </p:sp>
      <p:pic>
        <p:nvPicPr>
          <p:cNvPr id="8" name="Symbol zastępczy zawartości 7" descr="Obraz zawierający budynek, zewnętrzne, czarny, chodnik&#10;&#10;Opis wygenerowany automatycznie">
            <a:extLst>
              <a:ext uri="{FF2B5EF4-FFF2-40B4-BE49-F238E27FC236}">
                <a16:creationId xmlns:a16="http://schemas.microsoft.com/office/drawing/2014/main" id="{C60EDC75-7D82-48BA-A05E-D7CB61D3C38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77788" y="1772817"/>
            <a:ext cx="3312368" cy="2148898"/>
          </a:xfrm>
        </p:spPr>
      </p:pic>
      <p:pic>
        <p:nvPicPr>
          <p:cNvPr id="12" name="Obraz 11" descr="Obraz zawierający osoba, zdjęcie, zewnętrzne, stojące&#10;&#10;Opis wygenerowany automatycznie">
            <a:extLst>
              <a:ext uri="{FF2B5EF4-FFF2-40B4-BE49-F238E27FC236}">
                <a16:creationId xmlns:a16="http://schemas.microsoft.com/office/drawing/2014/main" id="{AE4515D7-4B7A-4230-B38B-F35EE5018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4" y="4399132"/>
            <a:ext cx="3168352" cy="1905000"/>
          </a:xfrm>
          <a:prstGeom prst="rect">
            <a:avLst/>
          </a:prstGeom>
        </p:spPr>
      </p:pic>
      <p:sp>
        <p:nvSpPr>
          <p:cNvPr id="14" name="Symbol zastępczy zawartości 13">
            <a:extLst>
              <a:ext uri="{FF2B5EF4-FFF2-40B4-BE49-F238E27FC236}">
                <a16:creationId xmlns:a16="http://schemas.microsoft.com/office/drawing/2014/main" id="{2C06B0F8-CA0F-43E2-8618-B7636E0F6EA8}"/>
              </a:ext>
            </a:extLst>
          </p:cNvPr>
          <p:cNvSpPr>
            <a:spLocks noGrp="1"/>
          </p:cNvSpPr>
          <p:nvPr>
            <p:ph sz="half" idx="2"/>
          </p:nvPr>
        </p:nvSpPr>
        <p:spPr>
          <a:xfrm>
            <a:off x="4294212" y="1905000"/>
            <a:ext cx="7056784" cy="4267200"/>
          </a:xfrm>
        </p:spPr>
        <p:txBody>
          <a:bodyPr>
            <a:normAutofit/>
          </a:bodyPr>
          <a:lstStyle/>
          <a:p>
            <a:pPr marL="0" indent="0">
              <a:lnSpc>
                <a:spcPct val="150000"/>
              </a:lnSpc>
              <a:buNone/>
            </a:pPr>
            <a:r>
              <a:rPr lang="pl-PL" dirty="0"/>
              <a:t>Kobiety również  walczyły w powstaniu warszawskim. Były łączniczkami, pielęgniarkami, czasem zwykłymi dziewczynami, które często same sięgały po broń maszerując z odziałem. Pomagały przy budowie barykad, pracowały w kuchniach polowych.                                                                           Przenosiły rannych i                                                             grzebały  poległych.</a:t>
            </a:r>
          </a:p>
        </p:txBody>
      </p:sp>
      <p:pic>
        <p:nvPicPr>
          <p:cNvPr id="16" name="Obraz 15" descr="Obraz zawierający osoba, zewnętrzne, mężczyzna, zdjęcie&#10;&#10;Opis wygenerowany automatycznie">
            <a:extLst>
              <a:ext uri="{FF2B5EF4-FFF2-40B4-BE49-F238E27FC236}">
                <a16:creationId xmlns:a16="http://schemas.microsoft.com/office/drawing/2014/main" id="{0033D91B-3778-4AF3-80A2-DDA279545D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644" y="4827166"/>
            <a:ext cx="3096344" cy="1930226"/>
          </a:xfrm>
          <a:prstGeom prst="rect">
            <a:avLst/>
          </a:prstGeom>
        </p:spPr>
      </p:pic>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a:t>Pozorna pomoc</a:t>
            </a:r>
          </a:p>
        </p:txBody>
      </p:sp>
      <p:sp>
        <p:nvSpPr>
          <p:cNvPr id="3" name="Symbol zastępczy zawartości 2">
            <a:extLst>
              <a:ext uri="{FF2B5EF4-FFF2-40B4-BE49-F238E27FC236}">
                <a16:creationId xmlns:a16="http://schemas.microsoft.com/office/drawing/2014/main" id="{37A6B26A-866A-4CA4-821F-A9FBF9FFEAF0}"/>
              </a:ext>
            </a:extLst>
          </p:cNvPr>
          <p:cNvSpPr>
            <a:spLocks noGrp="1"/>
          </p:cNvSpPr>
          <p:nvPr>
            <p:ph idx="1"/>
          </p:nvPr>
        </p:nvSpPr>
        <p:spPr>
          <a:xfrm>
            <a:off x="405780" y="1628800"/>
            <a:ext cx="11377264" cy="4543400"/>
          </a:xfrm>
        </p:spPr>
        <p:txBody>
          <a:bodyPr>
            <a:normAutofit lnSpcReduction="10000"/>
          </a:bodyPr>
          <a:lstStyle/>
          <a:p>
            <a:pPr marL="0" indent="0">
              <a:lnSpc>
                <a:spcPct val="150000"/>
              </a:lnSpc>
              <a:buNone/>
            </a:pPr>
            <a:r>
              <a:rPr lang="pl-PL" sz="1800" dirty="0">
                <a:latin typeface="Arial" panose="020B0604020202020204" pitchFamily="34" charset="0"/>
                <a:cs typeface="Arial" panose="020B0604020202020204" pitchFamily="34" charset="0"/>
              </a:rPr>
              <a:t>KG AK poważnie obawiała się, że polska obrona w Śródmieściu może się załamać. 9 września pełnomocnicy generała „Bora” nawiązali więc za pośrednictwem Czerwonego Krzyża  kontakt z generałem </a:t>
            </a:r>
            <a:r>
              <a:rPr lang="pl-PL" sz="1800" dirty="0" err="1">
                <a:latin typeface="Arial" panose="020B0604020202020204" pitchFamily="34" charset="0"/>
                <a:cs typeface="Arial" panose="020B0604020202020204" pitchFamily="34" charset="0"/>
              </a:rPr>
              <a:t>Rohrem</a:t>
            </a:r>
            <a:r>
              <a:rPr lang="pl-PL" sz="1800" dirty="0">
                <a:latin typeface="Arial" panose="020B0604020202020204" pitchFamily="34" charset="0"/>
                <a:cs typeface="Arial" panose="020B0604020202020204" pitchFamily="34" charset="0"/>
              </a:rPr>
              <a:t>, proponując rozpoczęcie rozmów kapitulacyjnych. Dowództwo AK uzyskało jednak informacje z Londynu o planowanej wielkiej wyprawie lotnictwa alianckiego nad Warszawę oraz o zgodzie Moskwy  na udzielenie pomocy powstaniu. Zza Wisły zaczęły dochodzić również odgłosy ognia artyleryjskiego.                                  W tej sytuacji 11 września generał „Bór” podjął decyzję o przerwaniu rozmów z Niemcami, co było na rękę Stalinowi. Dążył on bowiem do jak największego osłabienia AK i zniszczenia Warszawy jako ośrodka polskości </a:t>
            </a:r>
            <a:r>
              <a:rPr lang="pl-PL" sz="1900" dirty="0">
                <a:latin typeface="Arial" panose="020B0604020202020204" pitchFamily="34" charset="0"/>
                <a:cs typeface="Arial" panose="020B0604020202020204" pitchFamily="34" charset="0"/>
              </a:rPr>
              <a:t>Wbrew polskim nadziejom i niemieckim obawom Armia Czerwona nie ruszyła na odsiecz Warszawie. Radzieckie dowództwo zezwoliło jedynie na desant niewielkich pododdziałów 1. Armii Wojska Polskiego na Czerniakowie, Żoliborzu i Powiślu. Armia Czerwona nie zapewniła Polakom odpowiedniego wsparcia artyleryjskiego i lotniczego, jak również odpowiedniej ilości środków przeprawowych.</a:t>
            </a:r>
          </a:p>
        </p:txBody>
      </p:sp>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osoba, mężczyzna, zdjęcie, czarny&#10;&#10;Opis wygenerowany automatycznie">
            <a:extLst>
              <a:ext uri="{FF2B5EF4-FFF2-40B4-BE49-F238E27FC236}">
                <a16:creationId xmlns:a16="http://schemas.microsoft.com/office/drawing/2014/main" id="{C1DED65B-2B12-4602-811B-8834C94F4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260648"/>
            <a:ext cx="4608512" cy="2304256"/>
          </a:xfrm>
          <a:prstGeom prst="rect">
            <a:avLst/>
          </a:prstGeom>
        </p:spPr>
      </p:pic>
      <p:pic>
        <p:nvPicPr>
          <p:cNvPr id="10" name="Obraz 9" descr="Obraz zawierający zewnętrzne, osoba, zdjęcie, grupa&#10;&#10;Opis wygenerowany automatycznie">
            <a:extLst>
              <a:ext uri="{FF2B5EF4-FFF2-40B4-BE49-F238E27FC236}">
                <a16:creationId xmlns:a16="http://schemas.microsoft.com/office/drawing/2014/main" id="{D8E72C0D-41DD-40DB-93CB-725B3DB8B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12" y="3140968"/>
            <a:ext cx="6084590" cy="3042295"/>
          </a:xfrm>
          <a:prstGeom prst="rect">
            <a:avLst/>
          </a:prstGeom>
        </p:spPr>
      </p:pic>
      <p:pic>
        <p:nvPicPr>
          <p:cNvPr id="12" name="Obraz 11" descr="Obraz zawierający osoba, zewnętrzne, pojazd, mężczyzna&#10;&#10;Opis wygenerowany automatycznie">
            <a:extLst>
              <a:ext uri="{FF2B5EF4-FFF2-40B4-BE49-F238E27FC236}">
                <a16:creationId xmlns:a16="http://schemas.microsoft.com/office/drawing/2014/main" id="{55493A34-B4EE-46F4-9EE5-C7EA3EAFA6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8468" y="548680"/>
            <a:ext cx="4608512" cy="2304256"/>
          </a:xfrm>
          <a:prstGeom prst="rect">
            <a:avLst/>
          </a:prstGeom>
        </p:spPr>
      </p:pic>
      <p:pic>
        <p:nvPicPr>
          <p:cNvPr id="14" name="Obraz 13" descr="Obraz zawierający pociąg, zewnętrzne, tor, stare&#10;&#10;Opis wygenerowany automatycznie">
            <a:extLst>
              <a:ext uri="{FF2B5EF4-FFF2-40B4-BE49-F238E27FC236}">
                <a16:creationId xmlns:a16="http://schemas.microsoft.com/office/drawing/2014/main" id="{8CD2540D-6F62-400F-BF2C-4D00A4038F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678" y="4005065"/>
            <a:ext cx="4617733" cy="2424310"/>
          </a:xfrm>
          <a:prstGeom prst="rect">
            <a:avLst/>
          </a:prstGeom>
        </p:spPr>
      </p:pic>
    </p:spTree>
    <p:extLst>
      <p:ext uri="{BB962C8B-B14F-4D97-AF65-F5344CB8AC3E}">
        <p14:creationId xmlns:p14="http://schemas.microsoft.com/office/powerpoint/2010/main" val="107262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CE2862-9214-4C0B-B13D-BCA5AECAE039}"/>
              </a:ext>
            </a:extLst>
          </p:cNvPr>
          <p:cNvSpPr>
            <a:spLocks noGrp="1"/>
          </p:cNvSpPr>
          <p:nvPr>
            <p:ph type="title"/>
          </p:nvPr>
        </p:nvSpPr>
        <p:spPr/>
        <p:txBody>
          <a:bodyPr/>
          <a:lstStyle/>
          <a:p>
            <a:r>
              <a:rPr lang="pl-PL" dirty="0"/>
              <a:t>Upadek powstania</a:t>
            </a:r>
          </a:p>
        </p:txBody>
      </p:sp>
      <p:sp>
        <p:nvSpPr>
          <p:cNvPr id="3" name="Symbol zastępczy zawartości 2">
            <a:extLst>
              <a:ext uri="{FF2B5EF4-FFF2-40B4-BE49-F238E27FC236}">
                <a16:creationId xmlns:a16="http://schemas.microsoft.com/office/drawing/2014/main" id="{93EE734D-8292-4001-9498-6C415ECD4584}"/>
              </a:ext>
            </a:extLst>
          </p:cNvPr>
          <p:cNvSpPr>
            <a:spLocks noGrp="1"/>
          </p:cNvSpPr>
          <p:nvPr>
            <p:ph idx="1"/>
          </p:nvPr>
        </p:nvSpPr>
        <p:spPr>
          <a:xfrm>
            <a:off x="405780" y="1628800"/>
            <a:ext cx="11377264" cy="4543400"/>
          </a:xfrm>
        </p:spPr>
        <p:txBody>
          <a:bodyPr>
            <a:normAutofit fontScale="92500" lnSpcReduction="20000"/>
          </a:bodyPr>
          <a:lstStyle/>
          <a:p>
            <a:pPr marL="0" indent="0">
              <a:lnSpc>
                <a:spcPct val="150000"/>
              </a:lnSpc>
              <a:buNone/>
            </a:pPr>
            <a:r>
              <a:rPr lang="pl-PL" dirty="0"/>
              <a:t>Przed ostatecznym natarciem na Śródmieście von </a:t>
            </a:r>
            <a:r>
              <a:rPr lang="pl-PL" dirty="0" err="1"/>
              <a:t>dem</a:t>
            </a:r>
            <a:r>
              <a:rPr lang="pl-PL" dirty="0"/>
              <a:t> Bach postanowił zlikwidować dwa pozostałe, znacznie słabsze ośrodki polskiego oporu w Warszawie. 24 września oddziały niemieckie rozpoczęły szturm na Górny Mokotów. Walki były niezwykle zacięte. Już po dwóch dniach stało się jednak jasne, że z powodu ogromnej przewagi Niemców upadek dzielnicy jest nieunikniony. 29 września niemiecka 19. Dywizja Pancerna rozpoczęła natarcie na Żoliborz. Już po pierwszym dniu walki Niemcom udało się zdobyć całą południową część dzielnicy wraz z pl. Wilsona. Następnego dnia polskie oddziały zostały zepchnięte do niewielkiego kotła w północno-wschodniej części Żoliborza. Pułkownik „Żywiciel” nie chciał jednak kapitulować, planując w zamian przebicie do Wisły celem ewakuacji na wschodni brzeg rzeki. Dopiero na skutek interwencji KG AK obrońcy Żoliborza 30 września  zgodzili się kapitulować. </a:t>
            </a:r>
          </a:p>
        </p:txBody>
      </p:sp>
    </p:spTree>
    <p:extLst>
      <p:ext uri="{BB962C8B-B14F-4D97-AF65-F5344CB8AC3E}">
        <p14:creationId xmlns:p14="http://schemas.microsoft.com/office/powerpoint/2010/main" val="47103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B85C05-ED5E-4808-A8F8-17902DDD600C}"/>
              </a:ext>
            </a:extLst>
          </p:cNvPr>
          <p:cNvSpPr>
            <a:spLocks noGrp="1"/>
          </p:cNvSpPr>
          <p:nvPr>
            <p:ph type="title"/>
          </p:nvPr>
        </p:nvSpPr>
        <p:spPr/>
        <p:txBody>
          <a:bodyPr/>
          <a:lstStyle/>
          <a:p>
            <a:r>
              <a:rPr lang="pl-PL" dirty="0"/>
              <a:t>Plan „ Burza”</a:t>
            </a:r>
          </a:p>
        </p:txBody>
      </p:sp>
      <p:sp>
        <p:nvSpPr>
          <p:cNvPr id="3" name="Symbol zastępczy zawartości 2">
            <a:extLst>
              <a:ext uri="{FF2B5EF4-FFF2-40B4-BE49-F238E27FC236}">
                <a16:creationId xmlns:a16="http://schemas.microsoft.com/office/drawing/2014/main" id="{933FF732-642C-4434-975B-C666F4B81B59}"/>
              </a:ext>
            </a:extLst>
          </p:cNvPr>
          <p:cNvSpPr>
            <a:spLocks noGrp="1"/>
          </p:cNvSpPr>
          <p:nvPr>
            <p:ph idx="1"/>
          </p:nvPr>
        </p:nvSpPr>
        <p:spPr>
          <a:xfrm>
            <a:off x="549796" y="1905000"/>
            <a:ext cx="11161240" cy="4267200"/>
          </a:xfrm>
        </p:spPr>
        <p:txBody>
          <a:bodyPr/>
          <a:lstStyle/>
          <a:p>
            <a:pPr marL="0" indent="0">
              <a:lnSpc>
                <a:spcPct val="150000"/>
              </a:lnSpc>
              <a:buNone/>
            </a:pPr>
            <a:r>
              <a:rPr lang="pl-PL" dirty="0"/>
              <a:t>Plan Burza został opracowany na przełomie 1943 i 1944 roku i zakładał włączenie się oddziałów Armii Krajowej w wyzwolenie ziem II Rzeczpospolitej we współpracy z nadciągającą Armią Czerwoną. Do wali zamierzano przystąpić strefami, wraz z nadchodzącymi jednostkami sowieckimi. Plan Burza był militarnie wymierzony przeciwko Niemcom, a jednocześnie miał chronić przed rozszerzeniem wpływów politycznych Sowietów. </a:t>
            </a:r>
          </a:p>
        </p:txBody>
      </p:sp>
    </p:spTree>
    <p:extLst>
      <p:ext uri="{BB962C8B-B14F-4D97-AF65-F5344CB8AC3E}">
        <p14:creationId xmlns:p14="http://schemas.microsoft.com/office/powerpoint/2010/main" val="345951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F8CE16A-C37E-492F-BB40-E503AE5BF817}"/>
              </a:ext>
            </a:extLst>
          </p:cNvPr>
          <p:cNvSpPr>
            <a:spLocks noGrp="1"/>
          </p:cNvSpPr>
          <p:nvPr>
            <p:ph type="ctrTitle" idx="4294967295"/>
          </p:nvPr>
        </p:nvSpPr>
        <p:spPr>
          <a:xfrm>
            <a:off x="346811" y="188640"/>
            <a:ext cx="10945216" cy="6192688"/>
          </a:xfrm>
        </p:spPr>
        <p:txBody>
          <a:bodyPr anchor="b">
            <a:normAutofit/>
          </a:bodyPr>
          <a:lstStyle/>
          <a:p>
            <a:pPr marL="0" indent="0">
              <a:lnSpc>
                <a:spcPct val="150000"/>
              </a:lnSpc>
              <a:buNone/>
            </a:pPr>
            <a:r>
              <a:rPr lang="pl-PL" sz="2000" dirty="0">
                <a:latin typeface="Arial" panose="020B0604020202020204" pitchFamily="34" charset="0"/>
                <a:cs typeface="Arial" panose="020B0604020202020204" pitchFamily="34" charset="0"/>
              </a:rPr>
              <a:t>Po upadku Żoliborza w rękach powstańców znajdowało się już tylko Śródmieście. Już wcześniej generał „Bór” Komorowski uznał jednak, że z militarnego i politycznego punktu widzenia kontynuacja walki nie ma żadnego sensu. Mimo sprzeciwu ze strony pułkownika „Montera”, który jako alternatywę dla kapitulacji przedstawił zwrócenie się do polskich komunistycznych władz wojskowych o pomoc, komendant główny AK zdecydował się rozpocząć rozmowy kapitulacyjne z Niemcami (28 września).</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 Dwa dni później do kwatery von </a:t>
            </a:r>
            <a:r>
              <a:rPr lang="pl-PL" sz="2000" dirty="0" err="1">
                <a:latin typeface="Arial" panose="020B0604020202020204" pitchFamily="34" charset="0"/>
                <a:cs typeface="Arial" panose="020B0604020202020204" pitchFamily="34" charset="0"/>
              </a:rPr>
              <a:t>dem</a:t>
            </a:r>
            <a:r>
              <a:rPr lang="pl-PL" sz="2000" dirty="0">
                <a:latin typeface="Arial" panose="020B0604020202020204" pitchFamily="34" charset="0"/>
                <a:cs typeface="Arial" panose="020B0604020202020204" pitchFamily="34" charset="0"/>
              </a:rPr>
              <a:t> Bacha w                                                                       Ożarowie Mazowieckim przybyli delegaci KG AK w celu                                                                      poinformowania o propozycjach kapitulacyjnych.                                                                                                                           Zawarto wówczas porozumienie o wstrzymaniu ognia,                                                                                                  które obowiązywało od 5.00 rano do 19.00 w dniach                                                                                    1 i 2 października</a:t>
            </a:r>
          </a:p>
        </p:txBody>
      </p:sp>
      <p:pic>
        <p:nvPicPr>
          <p:cNvPr id="7" name="Obraz 6" descr="Obraz zawierający osoba, wewnątrz, grupa, mężczyzna&#10;&#10;Opis wygenerowany automatycznie">
            <a:extLst>
              <a:ext uri="{FF2B5EF4-FFF2-40B4-BE49-F238E27FC236}">
                <a16:creationId xmlns:a16="http://schemas.microsoft.com/office/drawing/2014/main" id="{462D9105-FE0A-4994-8784-072B99262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596" y="3717032"/>
            <a:ext cx="4091418" cy="2840236"/>
          </a:xfrm>
          <a:prstGeom prst="rect">
            <a:avLst/>
          </a:prstGeom>
        </p:spPr>
      </p:pic>
    </p:spTree>
    <p:extLst>
      <p:ext uri="{BB962C8B-B14F-4D97-AF65-F5344CB8AC3E}">
        <p14:creationId xmlns:p14="http://schemas.microsoft.com/office/powerpoint/2010/main" val="190259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710C71-0726-4190-AC22-F5CBDD72DE42}"/>
              </a:ext>
            </a:extLst>
          </p:cNvPr>
          <p:cNvSpPr>
            <a:spLocks noGrp="1"/>
          </p:cNvSpPr>
          <p:nvPr>
            <p:ph type="title"/>
          </p:nvPr>
        </p:nvSpPr>
        <p:spPr>
          <a:xfrm>
            <a:off x="1522414" y="274638"/>
            <a:ext cx="9143998" cy="1020762"/>
          </a:xfrm>
        </p:spPr>
        <p:txBody>
          <a:bodyPr anchor="b">
            <a:normAutofit/>
          </a:bodyPr>
          <a:lstStyle/>
          <a:p>
            <a:r>
              <a:rPr lang="pl-PL" dirty="0"/>
              <a:t>Kapitulacja  2 października 1944</a:t>
            </a:r>
          </a:p>
        </p:txBody>
      </p:sp>
      <p:pic>
        <p:nvPicPr>
          <p:cNvPr id="4" name="Obraz 3" descr="Obraz zawierający osoba, jednolite, mężczyzna, zewnętrzne&#10;&#10;Opis wygenerowany automatycznie">
            <a:extLst>
              <a:ext uri="{FF2B5EF4-FFF2-40B4-BE49-F238E27FC236}">
                <a16:creationId xmlns:a16="http://schemas.microsoft.com/office/drawing/2014/main" id="{65746916-0EC1-4818-9DC2-9571592326E8}"/>
              </a:ext>
            </a:extLst>
          </p:cNvPr>
          <p:cNvPicPr>
            <a:picLocks noChangeAspect="1"/>
          </p:cNvPicPr>
          <p:nvPr/>
        </p:nvPicPr>
        <p:blipFill rotWithShape="1">
          <a:blip r:embed="rId2">
            <a:extLst>
              <a:ext uri="{28A0092B-C50C-407E-A947-70E740481C1C}">
                <a14:useLocalDpi xmlns:a14="http://schemas.microsoft.com/office/drawing/2010/main" val="0"/>
              </a:ext>
            </a:extLst>
          </a:blip>
          <a:srcRect l="18307" r="-2" b="-2"/>
          <a:stretch/>
        </p:blipFill>
        <p:spPr>
          <a:xfrm>
            <a:off x="405780" y="1772816"/>
            <a:ext cx="3744416" cy="4267200"/>
          </a:xfrm>
          <a:prstGeom prst="rect">
            <a:avLst/>
          </a:prstGeom>
          <a:noFill/>
        </p:spPr>
      </p:pic>
      <p:sp>
        <p:nvSpPr>
          <p:cNvPr id="3" name="Symbol zastępczy zawartości 2">
            <a:extLst>
              <a:ext uri="{FF2B5EF4-FFF2-40B4-BE49-F238E27FC236}">
                <a16:creationId xmlns:a16="http://schemas.microsoft.com/office/drawing/2014/main" id="{43DA3BF9-7F04-4303-AB5A-A9FE43BC636A}"/>
              </a:ext>
            </a:extLst>
          </p:cNvPr>
          <p:cNvSpPr>
            <a:spLocks noGrp="1"/>
          </p:cNvSpPr>
          <p:nvPr>
            <p:ph sz="half" idx="2"/>
          </p:nvPr>
        </p:nvSpPr>
        <p:spPr>
          <a:xfrm>
            <a:off x="4438228" y="1905000"/>
            <a:ext cx="7560839" cy="4267200"/>
          </a:xfrm>
        </p:spPr>
        <p:txBody>
          <a:bodyPr>
            <a:normAutofit/>
          </a:bodyPr>
          <a:lstStyle/>
          <a:p>
            <a:pPr marL="0" indent="0">
              <a:lnSpc>
                <a:spcPct val="150000"/>
              </a:lnSpc>
              <a:buNone/>
            </a:pPr>
            <a:r>
              <a:rPr lang="pl-PL" sz="1600" dirty="0">
                <a:latin typeface="Arial" panose="020B0604020202020204" pitchFamily="34" charset="0"/>
                <a:cs typeface="Arial" panose="020B0604020202020204" pitchFamily="34" charset="0"/>
              </a:rPr>
              <a:t>W Ożarowie Mazowieckim toczyły się pertraktacje, które zakończyły się w nocy z 2 na 3 października podpisaniem aktu kapitulacji powstania warszawskiego. Niemcy zgodzili się uznać prawa kombatanckie żołnierzy AK oraz nie stosować odpowiedzialności zbiorowej wobec ludności cywilnej. Mieszkańcy Warszawy mieli zostać wysiedleni, zachowując przy tym prawo zabrania majątku ruchomego, kosztowności, dóbr kultury itp. Niemcy zobowiązali się także oszczędzić pozostałe w mieście mienie publiczne i prywatne, ze szczególnym uwzględnieniem obiektów o dużej wartości historycznej, kulturalnej lub duchowej. W kolejnych dniach do niewoli oddało się blisko 15 tys. polskich żołnierzy, w tym komendant główny AK generał Tadeusz „Bór” Komorowski oraz pięciu innych generałów. </a:t>
            </a:r>
          </a:p>
        </p:txBody>
      </p:sp>
    </p:spTree>
    <p:extLst>
      <p:ext uri="{BB962C8B-B14F-4D97-AF65-F5344CB8AC3E}">
        <p14:creationId xmlns:p14="http://schemas.microsoft.com/office/powerpoint/2010/main" val="370038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68557B-28B1-4937-87DC-18C9E916A798}"/>
              </a:ext>
            </a:extLst>
          </p:cNvPr>
          <p:cNvSpPr>
            <a:spLocks noGrp="1"/>
          </p:cNvSpPr>
          <p:nvPr>
            <p:ph type="title"/>
          </p:nvPr>
        </p:nvSpPr>
        <p:spPr>
          <a:xfrm>
            <a:off x="1125860" y="274638"/>
            <a:ext cx="10729192" cy="1020762"/>
          </a:xfrm>
        </p:spPr>
        <p:txBody>
          <a:bodyPr/>
          <a:lstStyle/>
          <a:p>
            <a:r>
              <a:rPr lang="pl-PL" dirty="0"/>
              <a:t>Powstańcy po kapitulacji maszerują do niewoli  </a:t>
            </a:r>
          </a:p>
        </p:txBody>
      </p:sp>
      <p:pic>
        <p:nvPicPr>
          <p:cNvPr id="5" name="Symbol zastępczy zawartości 4" descr="Obraz zawierający osoba, zewnętrzne, zdjęcie, grupa&#10;&#10;Opis wygenerowany automatycznie">
            <a:extLst>
              <a:ext uri="{FF2B5EF4-FFF2-40B4-BE49-F238E27FC236}">
                <a16:creationId xmlns:a16="http://schemas.microsoft.com/office/drawing/2014/main" id="{2120E04A-0BEE-45E0-9117-6634B45845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1346" y="1905000"/>
            <a:ext cx="7586133" cy="4267200"/>
          </a:xfrm>
        </p:spPr>
      </p:pic>
    </p:spTree>
    <p:extLst>
      <p:ext uri="{BB962C8B-B14F-4D97-AF65-F5344CB8AC3E}">
        <p14:creationId xmlns:p14="http://schemas.microsoft.com/office/powerpoint/2010/main" val="384647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3AAFC10B-5382-4EF0-9E76-137C6EFC2A83}"/>
              </a:ext>
            </a:extLst>
          </p:cNvPr>
          <p:cNvSpPr>
            <a:spLocks noGrp="1"/>
          </p:cNvSpPr>
          <p:nvPr>
            <p:ph type="title"/>
          </p:nvPr>
        </p:nvSpPr>
        <p:spPr/>
        <p:txBody>
          <a:bodyPr/>
          <a:lstStyle/>
          <a:p>
            <a:r>
              <a:rPr lang="pl-PL" dirty="0"/>
              <a:t>Skutki powstania </a:t>
            </a:r>
          </a:p>
        </p:txBody>
      </p:sp>
      <p:sp>
        <p:nvSpPr>
          <p:cNvPr id="6" name="Symbol zastępczy zawartości 5">
            <a:extLst>
              <a:ext uri="{FF2B5EF4-FFF2-40B4-BE49-F238E27FC236}">
                <a16:creationId xmlns:a16="http://schemas.microsoft.com/office/drawing/2014/main" id="{12E0215B-0FC9-4567-8894-C52439431E4C}"/>
              </a:ext>
            </a:extLst>
          </p:cNvPr>
          <p:cNvSpPr>
            <a:spLocks noGrp="1"/>
          </p:cNvSpPr>
          <p:nvPr>
            <p:ph idx="1"/>
          </p:nvPr>
        </p:nvSpPr>
        <p:spPr>
          <a:xfrm>
            <a:off x="477788" y="1700808"/>
            <a:ext cx="10801200" cy="4548336"/>
          </a:xfrm>
        </p:spPr>
        <p:txBody>
          <a:bodyPr>
            <a:normAutofit/>
          </a:bodyPr>
          <a:lstStyle/>
          <a:p>
            <a:pPr marL="0" indent="0">
              <a:lnSpc>
                <a:spcPct val="150000"/>
              </a:lnSpc>
              <a:buNone/>
            </a:pPr>
            <a:r>
              <a:rPr lang="pl-PL" sz="1800" dirty="0">
                <a:latin typeface="Arial" panose="020B0604020202020204" pitchFamily="34" charset="0"/>
                <a:cs typeface="Arial" panose="020B0604020202020204" pitchFamily="34" charset="0"/>
              </a:rPr>
              <a:t>Powstanie warszawskie zakończyło się polityczną i wojskową klęską. </a:t>
            </a:r>
          </a:p>
          <a:p>
            <a:pPr marL="0" indent="0">
              <a:lnSpc>
                <a:spcPct val="150000"/>
              </a:lnSpc>
              <a:buNone/>
            </a:pPr>
            <a:r>
              <a:rPr lang="pl-PL" sz="1800" dirty="0">
                <a:latin typeface="Arial" panose="020B0604020202020204" pitchFamily="34" charset="0"/>
                <a:cs typeface="Arial" panose="020B0604020202020204" pitchFamily="34" charset="0"/>
              </a:rPr>
              <a:t>Dwa miesiące zaciekłych walk powstańczych przyniosły stolicy olbrzymie straty materialne, zniszczeniu uległo ponad 80% zabudowy miasta. </a:t>
            </a:r>
          </a:p>
          <a:p>
            <a:pPr marL="0" indent="0">
              <a:lnSpc>
                <a:spcPct val="150000"/>
              </a:lnSpc>
              <a:buNone/>
            </a:pPr>
            <a:r>
              <a:rPr lang="pl-PL" sz="1800" dirty="0">
                <a:latin typeface="Arial" panose="020B0604020202020204" pitchFamily="34" charset="0"/>
                <a:cs typeface="Arial" panose="020B0604020202020204" pitchFamily="34" charset="0"/>
              </a:rPr>
              <a:t>Oddziały powstańcze straciły bezpowrotnie blisko 16 tys. żołnierzy – z czego 10 tys. poległych oraz 6 tys. zaginionych, których należy uznać za zabitych. Rannych zostało ok. 20 tys. powstańców – w tym 5 tys. ciężko. Do niemieckiej niewoli trafiło ok. 15 tys. żołnierzy (w tym ok. 900 oficerów i 2 tys. kobiet).</a:t>
            </a:r>
          </a:p>
          <a:p>
            <a:pPr marL="0" indent="0">
              <a:lnSpc>
                <a:spcPct val="150000"/>
              </a:lnSpc>
              <a:buNone/>
            </a:pPr>
            <a:r>
              <a:rPr lang="pl-PL" sz="1900" dirty="0">
                <a:latin typeface="Arial" panose="020B0604020202020204" pitchFamily="34" charset="0"/>
                <a:cs typeface="Arial" panose="020B0604020202020204" pitchFamily="34" charset="0"/>
              </a:rPr>
              <a:t>Ogromne straty poniosła także </a:t>
            </a:r>
            <a:r>
              <a:rPr lang="pl-PL" sz="1800" dirty="0">
                <a:latin typeface="Arial" panose="020B0604020202020204" pitchFamily="34" charset="0"/>
                <a:cs typeface="Arial" panose="020B0604020202020204" pitchFamily="34" charset="0"/>
              </a:rPr>
              <a:t>ludność</a:t>
            </a:r>
            <a:r>
              <a:rPr lang="pl-PL" sz="1900" dirty="0">
                <a:latin typeface="Arial" panose="020B0604020202020204" pitchFamily="34" charset="0"/>
                <a:cs typeface="Arial" panose="020B0604020202020204" pitchFamily="34" charset="0"/>
              </a:rPr>
              <a:t> cywilna, nieznana jest  dokładna liczba ofiar szacuje się, że  ponad 150 tys. mieszkańców zginęła podczas walk lub została zamordowana przez hitlerowców.</a:t>
            </a:r>
          </a:p>
        </p:txBody>
      </p:sp>
    </p:spTree>
    <p:extLst>
      <p:ext uri="{BB962C8B-B14F-4D97-AF65-F5344CB8AC3E}">
        <p14:creationId xmlns:p14="http://schemas.microsoft.com/office/powerpoint/2010/main" val="76508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DF0CC5AD-C7D8-40B9-91FC-0ADA48A89ACA}"/>
              </a:ext>
            </a:extLst>
          </p:cNvPr>
          <p:cNvSpPr>
            <a:spLocks noGrp="1"/>
          </p:cNvSpPr>
          <p:nvPr>
            <p:ph type="title"/>
          </p:nvPr>
        </p:nvSpPr>
        <p:spPr/>
        <p:txBody>
          <a:bodyPr/>
          <a:lstStyle/>
          <a:p>
            <a:r>
              <a:rPr lang="pl-PL" dirty="0"/>
              <a:t>Skutki </a:t>
            </a:r>
          </a:p>
        </p:txBody>
      </p:sp>
      <p:sp>
        <p:nvSpPr>
          <p:cNvPr id="5" name="Symbol zastępczy tekstu 4">
            <a:extLst>
              <a:ext uri="{FF2B5EF4-FFF2-40B4-BE49-F238E27FC236}">
                <a16:creationId xmlns:a16="http://schemas.microsoft.com/office/drawing/2014/main" id="{7008FA34-148B-49DB-8697-D9EB8F79AD63}"/>
              </a:ext>
            </a:extLst>
          </p:cNvPr>
          <p:cNvSpPr>
            <a:spLocks noGrp="1"/>
          </p:cNvSpPr>
          <p:nvPr>
            <p:ph type="body" idx="1"/>
          </p:nvPr>
        </p:nvSpPr>
        <p:spPr>
          <a:xfrm>
            <a:off x="405780" y="1905000"/>
            <a:ext cx="5533185" cy="762000"/>
          </a:xfrm>
        </p:spPr>
        <p:txBody>
          <a:bodyPr/>
          <a:lstStyle/>
          <a:p>
            <a:r>
              <a:rPr lang="pl-PL" dirty="0"/>
              <a:t>Obóz dla wysiedleńców w Pruszkowie</a:t>
            </a:r>
          </a:p>
        </p:txBody>
      </p:sp>
      <p:pic>
        <p:nvPicPr>
          <p:cNvPr id="10" name="Symbol zastępczy zawartości 9" descr="Obraz zawierający zewnętrzne, zdjęcie, grupa, biały&#10;&#10;Opis wygenerowany automatycznie">
            <a:extLst>
              <a:ext uri="{FF2B5EF4-FFF2-40B4-BE49-F238E27FC236}">
                <a16:creationId xmlns:a16="http://schemas.microsoft.com/office/drawing/2014/main" id="{9C3EE1A9-3CE8-42D8-880A-C6E8B6D5658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7828" y="2816560"/>
            <a:ext cx="4416425" cy="3103783"/>
          </a:xfrm>
        </p:spPr>
      </p:pic>
      <p:sp>
        <p:nvSpPr>
          <p:cNvPr id="7" name="Symbol zastępczy tekstu 6">
            <a:extLst>
              <a:ext uri="{FF2B5EF4-FFF2-40B4-BE49-F238E27FC236}">
                <a16:creationId xmlns:a16="http://schemas.microsoft.com/office/drawing/2014/main" id="{F5F165E6-4514-4657-ACEF-2EC6DE2FA764}"/>
              </a:ext>
            </a:extLst>
          </p:cNvPr>
          <p:cNvSpPr>
            <a:spLocks noGrp="1"/>
          </p:cNvSpPr>
          <p:nvPr>
            <p:ph type="body" sz="quarter" idx="3"/>
          </p:nvPr>
        </p:nvSpPr>
        <p:spPr/>
        <p:txBody>
          <a:bodyPr/>
          <a:lstStyle/>
          <a:p>
            <a:r>
              <a:rPr lang="pl-PL" dirty="0"/>
              <a:t>Ruiny Warszawy</a:t>
            </a:r>
          </a:p>
        </p:txBody>
      </p:sp>
      <p:pic>
        <p:nvPicPr>
          <p:cNvPr id="12" name="Symbol zastępczy zawartości 11" descr="Obraz zawierający stare, zdjęcie, klasyczne, czarny&#10;&#10;Opis wygenerowany automatycznie">
            <a:extLst>
              <a:ext uri="{FF2B5EF4-FFF2-40B4-BE49-F238E27FC236}">
                <a16:creationId xmlns:a16="http://schemas.microsoft.com/office/drawing/2014/main" id="{B80A1B11-D18B-430B-83A4-7F3909BECCBB}"/>
              </a:ext>
            </a:extLst>
          </p:cNvPr>
          <p:cNvPicPr>
            <a:picLocks noGrp="1" noChangeAspect="1"/>
          </p:cNvPicPr>
          <p:nvPr>
            <p:ph sz="half" idx="13"/>
          </p:nvPr>
        </p:nvPicPr>
        <p:blipFill>
          <a:blip r:embed="rId3" cstate="print">
            <a:extLst>
              <a:ext uri="{28A0092B-C50C-407E-A947-70E740481C1C}">
                <a14:useLocalDpi xmlns:a14="http://schemas.microsoft.com/office/drawing/2010/main" val="0"/>
              </a:ext>
            </a:extLst>
          </a:blip>
          <a:stretch>
            <a:fillRect/>
          </a:stretch>
        </p:blipFill>
        <p:spPr>
          <a:xfrm>
            <a:off x="6249860" y="2849143"/>
            <a:ext cx="4139952" cy="3085399"/>
          </a:xfrm>
        </p:spPr>
      </p:pic>
    </p:spTree>
    <p:extLst>
      <p:ext uri="{BB962C8B-B14F-4D97-AF65-F5344CB8AC3E}">
        <p14:creationId xmlns:p14="http://schemas.microsoft.com/office/powerpoint/2010/main" val="125014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F8B33ED-551F-41B2-9198-D5B45B1BD153}"/>
              </a:ext>
            </a:extLst>
          </p:cNvPr>
          <p:cNvSpPr>
            <a:spLocks noGrp="1"/>
          </p:cNvSpPr>
          <p:nvPr>
            <p:ph type="title"/>
          </p:nvPr>
        </p:nvSpPr>
        <p:spPr>
          <a:xfrm>
            <a:off x="1522414" y="274638"/>
            <a:ext cx="9143998" cy="1020762"/>
          </a:xfrm>
        </p:spPr>
        <p:txBody>
          <a:bodyPr/>
          <a:lstStyle/>
          <a:p>
            <a:r>
              <a:rPr lang="pl-PL" dirty="0"/>
              <a:t>Opaska noszona przez powstańców </a:t>
            </a:r>
            <a:endParaRPr lang="en-US" dirty="0"/>
          </a:p>
        </p:txBody>
      </p:sp>
      <p:pic>
        <p:nvPicPr>
          <p:cNvPr id="8" name="Obraz 7" descr="Obraz zawierający budynek, ręcznik, torba&#10;&#10;Opis wygenerowany automatycznie">
            <a:extLst>
              <a:ext uri="{FF2B5EF4-FFF2-40B4-BE49-F238E27FC236}">
                <a16:creationId xmlns:a16="http://schemas.microsoft.com/office/drawing/2014/main" id="{AAE5BF42-DED1-465B-8BF0-55065CBF0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936" y="1905000"/>
            <a:ext cx="6368955" cy="4267200"/>
          </a:xfrm>
          <a:prstGeom prst="rect">
            <a:avLst/>
          </a:prstGeom>
          <a:noFill/>
        </p:spPr>
      </p:pic>
    </p:spTree>
    <p:extLst>
      <p:ext uri="{BB962C8B-B14F-4D97-AF65-F5344CB8AC3E}">
        <p14:creationId xmlns:p14="http://schemas.microsoft.com/office/powerpoint/2010/main" val="37545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p:txBody>
          <a:bodyPr rtlCol="0"/>
          <a:lstStyle/>
          <a:p>
            <a:pPr rtl="0"/>
            <a:r>
              <a:rPr lang="pl-PL" dirty="0"/>
              <a:t>Główne cele </a:t>
            </a:r>
          </a:p>
        </p:txBody>
      </p:sp>
      <p:sp>
        <p:nvSpPr>
          <p:cNvPr id="14" name="Zawartość — symbol zastępczy 13"/>
          <p:cNvSpPr>
            <a:spLocks noGrp="1"/>
          </p:cNvSpPr>
          <p:nvPr>
            <p:ph idx="1"/>
          </p:nvPr>
        </p:nvSpPr>
        <p:spPr>
          <a:xfrm>
            <a:off x="405780" y="1905000"/>
            <a:ext cx="11377264" cy="3540224"/>
          </a:xfrm>
        </p:spPr>
        <p:txBody>
          <a:bodyPr rtlCol="0"/>
          <a:lstStyle/>
          <a:p>
            <a:pPr rtl="0"/>
            <a:r>
              <a:rPr lang="pl-PL" dirty="0"/>
              <a:t>Uświadomienie władzom ZSRR, że na wyzwolonych z okupacji niemieckiej terenach Polski gospodarzami są Polacy, uznający władzę Rządu Rzeczpospolitej Polskiej na uchodźstwie</a:t>
            </a:r>
          </a:p>
          <a:p>
            <a:pPr rtl="0"/>
            <a:r>
              <a:rPr lang="pl-PL" dirty="0"/>
              <a:t>Zanegowanie alianckiego podziału na strefy operacyjne, w myśl którego polska pozostawała w radzieckiej strefie operacyjnej</a:t>
            </a:r>
          </a:p>
          <a:p>
            <a:pPr rtl="0"/>
            <a:r>
              <a:rPr lang="pl-PL" dirty="0"/>
              <a:t>Skłonienie ZSRR to uznania władzy RP w Londynie i granicy wschodniej sprzed 1939 </a:t>
            </a:r>
          </a:p>
          <a:p>
            <a:pPr rtl="0"/>
            <a:r>
              <a:rPr lang="pl-PL" dirty="0"/>
              <a:t>Spowodowanie przybycia do Polski sił aliantów zachodnich</a:t>
            </a:r>
          </a:p>
          <a:p>
            <a:pPr marL="0" indent="0" rtl="0">
              <a:buNone/>
            </a:pPr>
            <a:endParaRPr lang="pl-PL"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4576ED-5C82-4F23-8297-31B439F8DD52}"/>
              </a:ext>
            </a:extLst>
          </p:cNvPr>
          <p:cNvSpPr>
            <a:spLocks noGrp="1"/>
          </p:cNvSpPr>
          <p:nvPr>
            <p:ph type="title"/>
          </p:nvPr>
        </p:nvSpPr>
        <p:spPr/>
        <p:txBody>
          <a:bodyPr/>
          <a:lstStyle/>
          <a:p>
            <a:r>
              <a:rPr lang="pl-PL" dirty="0"/>
              <a:t>27 Wołyńska Dywizja Piechoty AK</a:t>
            </a:r>
          </a:p>
        </p:txBody>
      </p:sp>
      <p:sp>
        <p:nvSpPr>
          <p:cNvPr id="3" name="Symbol zastępczy tekstu 2">
            <a:extLst>
              <a:ext uri="{FF2B5EF4-FFF2-40B4-BE49-F238E27FC236}">
                <a16:creationId xmlns:a16="http://schemas.microsoft.com/office/drawing/2014/main" id="{9BD20AAA-F11C-4EBD-ABAA-95E25E535608}"/>
              </a:ext>
            </a:extLst>
          </p:cNvPr>
          <p:cNvSpPr>
            <a:spLocks noGrp="1"/>
          </p:cNvSpPr>
          <p:nvPr>
            <p:ph type="body" sz="half" idx="2"/>
          </p:nvPr>
        </p:nvSpPr>
        <p:spPr>
          <a:xfrm>
            <a:off x="4438228" y="1916832"/>
            <a:ext cx="6912768" cy="5184576"/>
          </a:xfrm>
        </p:spPr>
        <p:txBody>
          <a:bodyPr>
            <a:normAutofit/>
          </a:bodyPr>
          <a:lstStyle/>
          <a:p>
            <a:pPr>
              <a:lnSpc>
                <a:spcPct val="150000"/>
              </a:lnSpc>
            </a:pPr>
            <a:r>
              <a:rPr lang="pl-PL" dirty="0"/>
              <a:t>Liczące  około 6 tys.  żołnierzy  odziały jako pierwsze walczyły na Wołyniu i w Galicji. Razem z Armią Czerwona walczyli z UPA i Niemcami ponosząc olbrzymie straty  i ostatecznie ulegając rozbiciu. </a:t>
            </a:r>
          </a:p>
          <a:p>
            <a:pPr>
              <a:lnSpc>
                <a:spcPct val="150000"/>
              </a:lnSpc>
            </a:pPr>
            <a:r>
              <a:rPr lang="pl-PL" dirty="0"/>
              <a:t>W lipcu 1944 roku </a:t>
            </a:r>
            <a:r>
              <a:rPr lang="pl-PL" dirty="0" err="1"/>
              <a:t>sowieci</a:t>
            </a:r>
            <a:r>
              <a:rPr lang="pl-PL" dirty="0"/>
              <a:t> aresztowali oficerów część rozstrzelano resztę zesłano do łagrów, żołnierze natomiast zostali wcieleni do armii zorganizowanej przy boku Rosjan przez polskich komunistów.</a:t>
            </a:r>
          </a:p>
          <a:p>
            <a:pPr>
              <a:lnSpc>
                <a:spcPct val="150000"/>
              </a:lnSpc>
            </a:pPr>
            <a:r>
              <a:rPr lang="pl-PL" dirty="0"/>
              <a:t>W Lipcu w ramach akcji Burza przeprowadzono operację pod kryptonimem „Ostra Brama”, Polscy żołnierze przy udziale Armii Czerwonej zdobyli Wilno. Niestety Sowieci ponownie aresztowali oficerów i rozbroili żołnierzy. </a:t>
            </a:r>
          </a:p>
          <a:p>
            <a:pPr>
              <a:lnSpc>
                <a:spcPct val="150000"/>
              </a:lnSpc>
            </a:pPr>
            <a:r>
              <a:rPr lang="pl-PL" dirty="0"/>
              <a:t>W ten sam sposób zakończyła się polska akcja we Lwowie.</a:t>
            </a:r>
          </a:p>
          <a:p>
            <a:pPr>
              <a:lnSpc>
                <a:spcPct val="150000"/>
              </a:lnSpc>
            </a:pPr>
            <a:endParaRPr lang="pl-PL" dirty="0"/>
          </a:p>
          <a:p>
            <a:endParaRPr lang="pl-PL" dirty="0"/>
          </a:p>
        </p:txBody>
      </p:sp>
      <p:pic>
        <p:nvPicPr>
          <p:cNvPr id="6" name="Symbol zastępczy zawartości 5" descr="Obraz zawierający zewnętrzne, osoba, jednolite, osoby&#10;&#10;Opis wygenerowany automatycznie">
            <a:extLst>
              <a:ext uri="{FF2B5EF4-FFF2-40B4-BE49-F238E27FC236}">
                <a16:creationId xmlns:a16="http://schemas.microsoft.com/office/drawing/2014/main" id="{1E307B6A-2F03-4AB9-A676-9E26E5CC90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796" y="2110172"/>
            <a:ext cx="3483697" cy="2376264"/>
          </a:xfrm>
        </p:spPr>
      </p:pic>
    </p:spTree>
    <p:extLst>
      <p:ext uri="{BB962C8B-B14F-4D97-AF65-F5344CB8AC3E}">
        <p14:creationId xmlns:p14="http://schemas.microsoft.com/office/powerpoint/2010/main" val="391235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3B4F65-BA00-40D5-9AFF-77BF5E4B3A95}"/>
              </a:ext>
            </a:extLst>
          </p:cNvPr>
          <p:cNvSpPr>
            <a:spLocks noGrp="1"/>
          </p:cNvSpPr>
          <p:nvPr>
            <p:ph type="title"/>
          </p:nvPr>
        </p:nvSpPr>
        <p:spPr>
          <a:xfrm>
            <a:off x="1522414" y="274638"/>
            <a:ext cx="9143998" cy="778098"/>
          </a:xfrm>
        </p:spPr>
        <p:txBody>
          <a:bodyPr>
            <a:normAutofit fontScale="90000"/>
          </a:bodyPr>
          <a:lstStyle/>
          <a:p>
            <a:r>
              <a:rPr lang="pl-PL" dirty="0"/>
              <a:t>Przyczyny wybuchu powstania warszawskiego</a:t>
            </a:r>
          </a:p>
        </p:txBody>
      </p:sp>
      <p:sp>
        <p:nvSpPr>
          <p:cNvPr id="3" name="Symbol zastępczy zawartości 2">
            <a:extLst>
              <a:ext uri="{FF2B5EF4-FFF2-40B4-BE49-F238E27FC236}">
                <a16:creationId xmlns:a16="http://schemas.microsoft.com/office/drawing/2014/main" id="{3A14DA86-13F5-4F9D-B8D8-1C2D147ABF89}"/>
              </a:ext>
            </a:extLst>
          </p:cNvPr>
          <p:cNvSpPr>
            <a:spLocks noGrp="1"/>
          </p:cNvSpPr>
          <p:nvPr>
            <p:ph idx="1"/>
          </p:nvPr>
        </p:nvSpPr>
        <p:spPr>
          <a:xfrm>
            <a:off x="1269876" y="1556792"/>
            <a:ext cx="9396538" cy="4824536"/>
          </a:xfrm>
        </p:spPr>
        <p:txBody>
          <a:bodyPr>
            <a:normAutofit fontScale="85000" lnSpcReduction="10000"/>
          </a:bodyPr>
          <a:lstStyle/>
          <a:p>
            <a:pPr marL="0" indent="0">
              <a:lnSpc>
                <a:spcPct val="170000"/>
              </a:lnSpc>
              <a:buNone/>
            </a:pPr>
            <a:r>
              <a:rPr lang="pl-PL" dirty="0"/>
              <a:t>Po zupełnym fiasku planu „Burza” i  utracie kresów wschodnich na rzecz ZSRR, dowództwo AK zrozumiało, że niepodległość wyzwolonej polski jest  poważnie zagrożona.  W Lublinie tworzył się właśnie ośrodek władzy komunistycznej zupełnie podporządkowany Stalinowi. W lipcu 1944 roku podjęto decyzję o wywołaniu powstania w Warszawie. Dowództwo AK planowało samodzielnie wyzwolić stolicę jeszcze przed wkroczeniem czerwonoarmistów. Tylko w ten sposób udałoby się wzmocnić międzynarodową pozycję rządu RP na uchodźstwie i powstrzymać sowietyzację Polski. </a:t>
            </a:r>
          </a:p>
          <a:p>
            <a:pPr marL="0" indent="0">
              <a:lnSpc>
                <a:spcPct val="170000"/>
              </a:lnSpc>
              <a:buNone/>
            </a:pPr>
            <a:r>
              <a:rPr lang="pl-PL" dirty="0"/>
              <a:t>Tak więc Powstanie Warszawskie było wymierzone militarnie w Niemców a politycznie w ZSRR.</a:t>
            </a:r>
          </a:p>
        </p:txBody>
      </p:sp>
    </p:spTree>
    <p:extLst>
      <p:ext uri="{BB962C8B-B14F-4D97-AF65-F5344CB8AC3E}">
        <p14:creationId xmlns:p14="http://schemas.microsoft.com/office/powerpoint/2010/main" val="203315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327867-BF64-4D65-8C5D-43D3DF7C8028}"/>
              </a:ext>
            </a:extLst>
          </p:cNvPr>
          <p:cNvSpPr>
            <a:spLocks noGrp="1"/>
          </p:cNvSpPr>
          <p:nvPr>
            <p:ph type="title"/>
          </p:nvPr>
        </p:nvSpPr>
        <p:spPr>
          <a:xfrm>
            <a:off x="1522414" y="274638"/>
            <a:ext cx="9143998" cy="778098"/>
          </a:xfrm>
        </p:spPr>
        <p:txBody>
          <a:bodyPr/>
          <a:lstStyle/>
          <a:p>
            <a:r>
              <a:rPr lang="pl-PL" dirty="0"/>
              <a:t>Wybuch Powstania Warszawskiego </a:t>
            </a:r>
          </a:p>
        </p:txBody>
      </p:sp>
      <p:sp>
        <p:nvSpPr>
          <p:cNvPr id="3" name="Symbol zastępczy zawartości 2">
            <a:extLst>
              <a:ext uri="{FF2B5EF4-FFF2-40B4-BE49-F238E27FC236}">
                <a16:creationId xmlns:a16="http://schemas.microsoft.com/office/drawing/2014/main" id="{7B999B66-30DA-409F-8979-786827A9BB1C}"/>
              </a:ext>
            </a:extLst>
          </p:cNvPr>
          <p:cNvSpPr>
            <a:spLocks noGrp="1"/>
          </p:cNvSpPr>
          <p:nvPr>
            <p:ph idx="1"/>
          </p:nvPr>
        </p:nvSpPr>
        <p:spPr/>
        <p:txBody>
          <a:bodyPr/>
          <a:lstStyle/>
          <a:p>
            <a:pPr>
              <a:lnSpc>
                <a:spcPct val="150000"/>
              </a:lnSpc>
            </a:pPr>
            <a:r>
              <a:rPr lang="pl-PL" i="1" dirty="0"/>
              <a:t>„Alarm, do rąk własnych Komendantom Obwodów. Dnia 31.7. godz. 19.00.Nakazuję »W« dnia 1.08. godzina 17.00. Adres </a:t>
            </a:r>
            <a:r>
              <a:rPr lang="pl-PL" i="1" dirty="0" err="1"/>
              <a:t>m.p</a:t>
            </a:r>
            <a:r>
              <a:rPr lang="pl-PL" i="1" dirty="0"/>
              <a:t>. Okręgu: Jasna nr 22 m. 20 czynny od godziny »W«. Otrzymanie rozkazu natychmiast kwitować. X” </a:t>
            </a:r>
          </a:p>
          <a:p>
            <a:pPr>
              <a:lnSpc>
                <a:spcPct val="150000"/>
              </a:lnSpc>
            </a:pPr>
            <a:r>
              <a:rPr lang="pl-PL" dirty="0"/>
              <a:t>Tak brzmiał rozkaz bojowy pułkownika Montera rozpoczynający powstanie.  </a:t>
            </a:r>
          </a:p>
        </p:txBody>
      </p:sp>
    </p:spTree>
    <p:extLst>
      <p:ext uri="{BB962C8B-B14F-4D97-AF65-F5344CB8AC3E}">
        <p14:creationId xmlns:p14="http://schemas.microsoft.com/office/powerpoint/2010/main" val="144606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D84D24F-D46E-4987-9BE8-494390F1FB76}"/>
              </a:ext>
            </a:extLst>
          </p:cNvPr>
          <p:cNvSpPr>
            <a:spLocks noGrp="1"/>
          </p:cNvSpPr>
          <p:nvPr>
            <p:ph type="title"/>
          </p:nvPr>
        </p:nvSpPr>
        <p:spPr>
          <a:xfrm>
            <a:off x="1522414" y="274638"/>
            <a:ext cx="9143998" cy="1138138"/>
          </a:xfrm>
        </p:spPr>
        <p:txBody>
          <a:bodyPr>
            <a:normAutofit fontScale="90000"/>
          </a:bodyPr>
          <a:lstStyle/>
          <a:p>
            <a:pPr algn="ctr">
              <a:lnSpc>
                <a:spcPct val="150000"/>
              </a:lnSpc>
            </a:pPr>
            <a:r>
              <a:rPr lang="pl-PL" sz="2800" dirty="0"/>
              <a:t>Rozkaz komendanta głównego AK </a:t>
            </a:r>
            <a:br>
              <a:rPr lang="pl-PL" sz="2800" dirty="0"/>
            </a:br>
            <a:r>
              <a:rPr lang="pl-PL" sz="2800" dirty="0"/>
              <a:t>do żołnierzy AK w Warszawie</a:t>
            </a:r>
            <a:endParaRPr lang="en-US" sz="2800" dirty="0"/>
          </a:p>
        </p:txBody>
      </p:sp>
      <p:sp>
        <p:nvSpPr>
          <p:cNvPr id="13" name="Rectangle 2">
            <a:extLst>
              <a:ext uri="{FF2B5EF4-FFF2-40B4-BE49-F238E27FC236}">
                <a16:creationId xmlns:a16="http://schemas.microsoft.com/office/drawing/2014/main" id="{8E76D721-8A6B-4FE4-88AB-84DDA1F74E46}"/>
              </a:ext>
            </a:extLst>
          </p:cNvPr>
          <p:cNvSpPr>
            <a:spLocks noGrp="1" noChangeArrowheads="1"/>
          </p:cNvSpPr>
          <p:nvPr>
            <p:ph sz="half" idx="1"/>
          </p:nvPr>
        </p:nvSpPr>
        <p:spPr bwMode="auto">
          <a:xfrm>
            <a:off x="477788" y="1556792"/>
            <a:ext cx="4896544" cy="471750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ct val="0"/>
              </a:spcBef>
              <a:spcAft>
                <a:spcPts val="600"/>
              </a:spcAft>
              <a:buClrTx/>
              <a:buSzTx/>
              <a:buFontTx/>
              <a:buNone/>
              <a:tabLst/>
            </a:pPr>
            <a:r>
              <a:rPr kumimoji="0" lang="pl-PL" altLang="pl-PL" sz="1700" b="0" i="0" u="none" strike="noStrike" cap="none" normalizeH="0" baseline="0" dirty="0">
                <a:ln>
                  <a:noFill/>
                </a:ln>
                <a:effectLst/>
              </a:rPr>
              <a:t>Żołnierze Stolicy!</a:t>
            </a:r>
          </a:p>
          <a:p>
            <a:pPr marL="0" marR="0" lvl="0" indent="0" defTabSz="914400" rtl="0" eaLnBrk="0" fontAlgn="base" latinLnBrk="0" hangingPunct="0">
              <a:lnSpc>
                <a:spcPct val="150000"/>
              </a:lnSpc>
              <a:spcBef>
                <a:spcPct val="0"/>
              </a:spcBef>
              <a:spcAft>
                <a:spcPts val="600"/>
              </a:spcAft>
              <a:buClrTx/>
              <a:buSzTx/>
              <a:buFontTx/>
              <a:buNone/>
              <a:tabLst/>
            </a:pPr>
            <a:r>
              <a:rPr kumimoji="0" lang="pl-PL" altLang="pl-PL" sz="1700" b="0" i="0" u="none" strike="noStrike" cap="none" normalizeH="0" baseline="0" dirty="0">
                <a:ln>
                  <a:noFill/>
                </a:ln>
                <a:effectLst/>
              </a:rPr>
              <a:t>Wydałem dziś upragniony przez Was rozkaz do jawnej walki z odwiecznym wrogiem Polski – najeźdźcą niemieckim.</a:t>
            </a:r>
          </a:p>
          <a:p>
            <a:pPr marL="0" marR="0" lvl="0" indent="0" defTabSz="914400" rtl="0" eaLnBrk="0" fontAlgn="base" latinLnBrk="0" hangingPunct="0">
              <a:lnSpc>
                <a:spcPct val="150000"/>
              </a:lnSpc>
              <a:spcBef>
                <a:spcPct val="0"/>
              </a:spcBef>
              <a:spcAft>
                <a:spcPts val="600"/>
              </a:spcAft>
              <a:buClrTx/>
              <a:buSzTx/>
              <a:buFontTx/>
              <a:buNone/>
              <a:tabLst/>
            </a:pPr>
            <a:r>
              <a:rPr kumimoji="0" lang="pl-PL" altLang="pl-PL" sz="1700" b="0" i="0" u="none" strike="noStrike" cap="none" normalizeH="0" baseline="0" dirty="0">
                <a:ln>
                  <a:noFill/>
                </a:ln>
                <a:effectLst/>
              </a:rPr>
              <a:t>Po pięciu blisko latach nieprzerwanej i twardej walki, prowadzonej w podziemiach konspiracji, stajecie dziś otwarcie z bronią w ręku, by Ojczyźnie przywrócić Wolność i wymierzyć zbrodniarzom niemieckim przykładną karę za terror i zbrodnie dokonane na ziemiach polskich.</a:t>
            </a:r>
          </a:p>
          <a:p>
            <a:pPr marL="0" marR="0" lvl="0" indent="0" defTabSz="914400" rtl="0" eaLnBrk="0" fontAlgn="base" latinLnBrk="0" hangingPunct="0">
              <a:lnSpc>
                <a:spcPct val="150000"/>
              </a:lnSpc>
              <a:spcBef>
                <a:spcPct val="0"/>
              </a:spcBef>
              <a:spcAft>
                <a:spcPts val="600"/>
              </a:spcAft>
              <a:buClrTx/>
              <a:buSzTx/>
              <a:buFontTx/>
              <a:buNone/>
              <a:tabLst/>
            </a:pPr>
            <a:r>
              <a:rPr kumimoji="0" lang="pl-PL" altLang="pl-PL" sz="1700" b="0" i="0" u="none" strike="noStrike" cap="none" normalizeH="0" baseline="0" dirty="0">
                <a:ln>
                  <a:noFill/>
                </a:ln>
                <a:effectLst/>
              </a:rPr>
              <a:t>Dowódca Armii Krajowej</a:t>
            </a:r>
            <a:br>
              <a:rPr kumimoji="0" lang="pl-PL" altLang="pl-PL" sz="1700" b="0" i="0" u="none" strike="noStrike" cap="none" normalizeH="0" baseline="0" dirty="0">
                <a:ln>
                  <a:noFill/>
                </a:ln>
                <a:effectLst/>
              </a:rPr>
            </a:br>
            <a:r>
              <a:rPr kumimoji="0" lang="pl-PL" altLang="pl-PL" sz="1700" b="0" i="0" u="none" strike="noStrike" cap="none" normalizeH="0" baseline="0" dirty="0">
                <a:ln>
                  <a:noFill/>
                </a:ln>
                <a:effectLst/>
              </a:rPr>
              <a:t>(-) Bór</a:t>
            </a:r>
          </a:p>
        </p:txBody>
      </p:sp>
      <p:pic>
        <p:nvPicPr>
          <p:cNvPr id="5" name="Symbol zastępczy zawartości 4" descr="Obraz zawierający zdjęcie, osoba, stojące, pozujący&#10;&#10;Opis wygenerowany automatycznie">
            <a:extLst>
              <a:ext uri="{FF2B5EF4-FFF2-40B4-BE49-F238E27FC236}">
                <a16:creationId xmlns:a16="http://schemas.microsoft.com/office/drawing/2014/main" id="{14F9A8B9-C56A-4151-A198-B05AA2C4C7B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585" r="37629"/>
          <a:stretch/>
        </p:blipFill>
        <p:spPr>
          <a:xfrm>
            <a:off x="5670752" y="1916832"/>
            <a:ext cx="6040285" cy="4267200"/>
          </a:xfrm>
          <a:noFill/>
        </p:spPr>
      </p:pic>
    </p:spTree>
    <p:extLst>
      <p:ext uri="{BB962C8B-B14F-4D97-AF65-F5344CB8AC3E}">
        <p14:creationId xmlns:p14="http://schemas.microsoft.com/office/powerpoint/2010/main" val="333973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8F0C56-D0B8-45AF-AC14-3CFB6C30D8D1}"/>
              </a:ext>
            </a:extLst>
          </p:cNvPr>
          <p:cNvSpPr>
            <a:spLocks noGrp="1"/>
          </p:cNvSpPr>
          <p:nvPr>
            <p:ph type="title"/>
          </p:nvPr>
        </p:nvSpPr>
        <p:spPr>
          <a:xfrm>
            <a:off x="1522414" y="274638"/>
            <a:ext cx="9143998" cy="634082"/>
          </a:xfrm>
        </p:spPr>
        <p:txBody>
          <a:bodyPr/>
          <a:lstStyle/>
          <a:p>
            <a:r>
              <a:rPr lang="pl-PL" dirty="0"/>
              <a:t>Pierwsze dni powstania</a:t>
            </a:r>
          </a:p>
        </p:txBody>
      </p:sp>
      <p:sp>
        <p:nvSpPr>
          <p:cNvPr id="3" name="Symbol zastępczy zawartości 2">
            <a:extLst>
              <a:ext uri="{FF2B5EF4-FFF2-40B4-BE49-F238E27FC236}">
                <a16:creationId xmlns:a16="http://schemas.microsoft.com/office/drawing/2014/main" id="{DC92A9E2-6C77-4A0C-B1FC-24DC1418E917}"/>
              </a:ext>
            </a:extLst>
          </p:cNvPr>
          <p:cNvSpPr>
            <a:spLocks noGrp="1"/>
          </p:cNvSpPr>
          <p:nvPr>
            <p:ph idx="1"/>
          </p:nvPr>
        </p:nvSpPr>
        <p:spPr>
          <a:xfrm>
            <a:off x="189756" y="1412776"/>
            <a:ext cx="11449272" cy="5328592"/>
          </a:xfrm>
        </p:spPr>
        <p:txBody>
          <a:bodyPr/>
          <a:lstStyle/>
          <a:p>
            <a:pPr marL="0" indent="0">
              <a:lnSpc>
                <a:spcPct val="150000"/>
              </a:lnSpc>
              <a:buNone/>
            </a:pPr>
            <a:r>
              <a:rPr lang="pl-PL" dirty="0"/>
              <a:t>Pierwsze starcie miało miejsce na Żoliborzu już o godzinie 13:50 [przyjmuje się, że człowiekiem, który „rozpoczął Powstanie Warszawskie” był kpr. pchor. „Marek </a:t>
            </a:r>
            <a:r>
              <a:rPr lang="pl-PL" dirty="0" err="1"/>
              <a:t>Świda</a:t>
            </a:r>
            <a:r>
              <a:rPr lang="pl-PL" dirty="0"/>
              <a:t>” – Zdzisław Sierpiński, Również w Śródmieściu i na Woli walkę rozpoczęto przed wyznaczonym czasem – około godz. 16.00</a:t>
            </a:r>
          </a:p>
          <a:p>
            <a:pPr marL="0" indent="0">
              <a:lnSpc>
                <a:spcPct val="150000"/>
              </a:lnSpc>
              <a:buNone/>
            </a:pPr>
            <a:r>
              <a:rPr lang="pl-PL" dirty="0"/>
              <a:t>W pierwszych dniach walki inicjatywa należała do Polaków. Oddziały partyzanckie opanowały znaczną część Warszawy.  Zaczęto wydawać gazety, po raz pierwszy od początku wojny w Warszawie działały legalnie polskie instytucje a także organizowano pokazy powstańczej kroniki filmowej.                                     </a:t>
            </a:r>
          </a:p>
        </p:txBody>
      </p:sp>
    </p:spTree>
    <p:extLst>
      <p:ext uri="{BB962C8B-B14F-4D97-AF65-F5344CB8AC3E}">
        <p14:creationId xmlns:p14="http://schemas.microsoft.com/office/powerpoint/2010/main" val="37460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13">
            <a:extLst>
              <a:ext uri="{FF2B5EF4-FFF2-40B4-BE49-F238E27FC236}">
                <a16:creationId xmlns:a16="http://schemas.microsoft.com/office/drawing/2014/main" id="{6DD1936C-9CF3-432E-A1F6-A8AF70A263E5}"/>
              </a:ext>
            </a:extLst>
          </p:cNvPr>
          <p:cNvSpPr>
            <a:spLocks noGrp="1"/>
          </p:cNvSpPr>
          <p:nvPr>
            <p:ph type="title"/>
          </p:nvPr>
        </p:nvSpPr>
        <p:spPr>
          <a:xfrm>
            <a:off x="1522414" y="274638"/>
            <a:ext cx="9828582" cy="1282154"/>
          </a:xfrm>
        </p:spPr>
        <p:txBody>
          <a:bodyPr/>
          <a:lstStyle/>
          <a:p>
            <a:pPr>
              <a:lnSpc>
                <a:spcPct val="150000"/>
              </a:lnSpc>
            </a:pPr>
            <a:r>
              <a:rPr lang="pl-PL" sz="2800" dirty="0"/>
              <a:t>Warszawiacy entuzjastycznie powitali powstańców a do oddziałów zgłaszali się ochotnicy.</a:t>
            </a:r>
          </a:p>
        </p:txBody>
      </p:sp>
      <p:pic>
        <p:nvPicPr>
          <p:cNvPr id="2050" name="Picture 2" descr="Powstanie Warszawskie w oczach świata. &quot;Dość powszechna sympatia ...">
            <a:extLst>
              <a:ext uri="{FF2B5EF4-FFF2-40B4-BE49-F238E27FC236}">
                <a16:creationId xmlns:a16="http://schemas.microsoft.com/office/drawing/2014/main" id="{C60B1CC2-E8FF-44FB-B49A-3E6F98A2265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792" b="17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tekstu 2">
            <a:extLst>
              <a:ext uri="{FF2B5EF4-FFF2-40B4-BE49-F238E27FC236}">
                <a16:creationId xmlns:a16="http://schemas.microsoft.com/office/drawing/2014/main" id="{581EA918-20F7-4CDF-ABEB-BE945E6ED843}"/>
              </a:ext>
            </a:extLst>
          </p:cNvPr>
          <p:cNvSpPr>
            <a:spLocks noGrp="1"/>
          </p:cNvSpPr>
          <p:nvPr>
            <p:ph type="body" sz="half" idx="2"/>
          </p:nvPr>
        </p:nvSpPr>
        <p:spPr>
          <a:xfrm flipH="1">
            <a:off x="12719148" y="5589240"/>
            <a:ext cx="72008" cy="130026"/>
          </a:xfrm>
        </p:spPr>
        <p:txBody>
          <a:bodyPr>
            <a:normAutofit fontScale="25000" lnSpcReduction="20000"/>
          </a:bodyPr>
          <a:lstStyle/>
          <a:p>
            <a:r>
              <a:rPr lang="pl-PL" dirty="0"/>
              <a:t>                                   </a:t>
            </a:r>
          </a:p>
        </p:txBody>
      </p:sp>
      <p:pic>
        <p:nvPicPr>
          <p:cNvPr id="8" name="Symbol zastępczy zawartości 7" descr="Obraz zawierający osoba, zdjęcie, stojące, stare&#10;&#10;Opis wygenerowany automatycznie">
            <a:extLst>
              <a:ext uri="{FF2B5EF4-FFF2-40B4-BE49-F238E27FC236}">
                <a16:creationId xmlns:a16="http://schemas.microsoft.com/office/drawing/2014/main" id="{0636590B-394B-45F1-802D-1AADE62571F8}"/>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926399" y="2817165"/>
            <a:ext cx="4108426" cy="2052736"/>
          </a:xfrm>
        </p:spPr>
      </p:pic>
      <p:sp>
        <p:nvSpPr>
          <p:cNvPr id="5" name="Symbol zastępczy tekstu 4">
            <a:extLst>
              <a:ext uri="{FF2B5EF4-FFF2-40B4-BE49-F238E27FC236}">
                <a16:creationId xmlns:a16="http://schemas.microsoft.com/office/drawing/2014/main" id="{424735B6-6240-48FB-826C-272C81574E76}"/>
              </a:ext>
            </a:extLst>
          </p:cNvPr>
          <p:cNvSpPr>
            <a:spLocks noGrp="1"/>
          </p:cNvSpPr>
          <p:nvPr>
            <p:ph type="body" sz="quarter" idx="4294967295"/>
          </p:nvPr>
        </p:nvSpPr>
        <p:spPr>
          <a:xfrm>
            <a:off x="7849399" y="5013176"/>
            <a:ext cx="4262425" cy="1117098"/>
          </a:xfrm>
        </p:spPr>
        <p:txBody>
          <a:bodyPr>
            <a:normAutofit fontScale="77500" lnSpcReduction="20000"/>
          </a:bodyPr>
          <a:lstStyle/>
          <a:p>
            <a:pPr marL="0" indent="0">
              <a:lnSpc>
                <a:spcPct val="170000"/>
              </a:lnSpc>
              <a:buNone/>
            </a:pPr>
            <a:r>
              <a:rPr lang="pl-PL" sz="1600" dirty="0"/>
              <a:t>Na zdjęciu odprawa na Woli  od lewej stoją  :                                                                major Wacław </a:t>
            </a:r>
            <a:r>
              <a:rPr lang="pl-PL" sz="1600" dirty="0" err="1"/>
              <a:t>Janaszek</a:t>
            </a:r>
            <a:r>
              <a:rPr lang="pl-PL" sz="1600" dirty="0"/>
              <a:t> „Bolek”, gen. Tadeusz Bór Komorowski,                                  pułkownik Jan Mazurkiewicz  i   kapitan  Ryszard Krzywicki</a:t>
            </a:r>
          </a:p>
        </p:txBody>
      </p:sp>
    </p:spTree>
    <p:extLst>
      <p:ext uri="{BB962C8B-B14F-4D97-AF65-F5344CB8AC3E}">
        <p14:creationId xmlns:p14="http://schemas.microsoft.com/office/powerpoint/2010/main" val="402488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blica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85_TF02804846_TF02804846.potx" id="{BC55DF40-C1B1-4324-9390-76F7A3F99AD7}" vid="{03A57810-FD05-498B-89FB-B0E4345A6C5D}"/>
    </a:ext>
  </a:extLst>
</a:theme>
</file>

<file path=ppt/theme/theme2.xml><?xml version="1.0" encoding="utf-8"?>
<a:theme xmlns:a="http://schemas.openxmlformats.org/drawingml/2006/main" name="Motyw pakietu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1717</Words>
  <Application>Microsoft Office PowerPoint</Application>
  <PresentationFormat>Niestandardowy</PresentationFormat>
  <Paragraphs>74</Paragraphs>
  <Slides>25</Slides>
  <Notes>8</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25</vt:i4>
      </vt:variant>
    </vt:vector>
  </HeadingPairs>
  <TitlesOfParts>
    <vt:vector size="29" baseType="lpstr">
      <vt:lpstr>Arial</vt:lpstr>
      <vt:lpstr>Consolas</vt:lpstr>
      <vt:lpstr>Corbel</vt:lpstr>
      <vt:lpstr>Tablica 16x9</vt:lpstr>
      <vt:lpstr>Plan „Burza”</vt:lpstr>
      <vt:lpstr>Plan „ Burza”</vt:lpstr>
      <vt:lpstr>Główne cele </vt:lpstr>
      <vt:lpstr>27 Wołyńska Dywizja Piechoty AK</vt:lpstr>
      <vt:lpstr>Przyczyny wybuchu powstania warszawskiego</vt:lpstr>
      <vt:lpstr>Wybuch Powstania Warszawskiego </vt:lpstr>
      <vt:lpstr>Rozkaz komendanta głównego AK  do żołnierzy AK w Warszawie</vt:lpstr>
      <vt:lpstr>Pierwsze dni powstania</vt:lpstr>
      <vt:lpstr>Warszawiacy entuzjastycznie powitali powstańców a do oddziałów zgłaszali się ochotnicy.</vt:lpstr>
      <vt:lpstr>Walki powstańcze</vt:lpstr>
      <vt:lpstr>Walki</vt:lpstr>
      <vt:lpstr>Walki </vt:lpstr>
      <vt:lpstr>Miłość w powstaniu </vt:lpstr>
      <vt:lpstr>Życie cywilne w okupowanej Warszawie</vt:lpstr>
      <vt:lpstr>Dzieci Powstania Warszawskiego</vt:lpstr>
      <vt:lpstr>Kobiety w Powstaniu warszawskim</vt:lpstr>
      <vt:lpstr>Pozorna pomoc</vt:lpstr>
      <vt:lpstr>Prezentacja programu PowerPoint</vt:lpstr>
      <vt:lpstr>Upadek powstania</vt:lpstr>
      <vt:lpstr>Po upadku Żoliborza w rękach powstańców znajdowało się już tylko Śródmieście. Już wcześniej generał „Bór” Komorowski uznał jednak, że z militarnego i politycznego punktu widzenia kontynuacja walki nie ma żadnego sensu. Mimo sprzeciwu ze strony pułkownika „Montera”, który jako alternatywę dla kapitulacji przedstawił zwrócenie się do polskich komunistycznych władz wojskowych o pomoc, komendant główny AK zdecydował się rozpocząć rozmowy kapitulacyjne z Niemcami (28 września).  Dwa dni później do kwatery von dem Bacha w                                                                       Ożarowie Mazowieckim przybyli delegaci KG AK w celu                                                                      poinformowania o propozycjach kapitulacyjnych.                                                                                                                           Zawarto wówczas porozumienie o wstrzymaniu ognia,                                                                                                  które obowiązywało od 5.00 rano do 19.00 w dniach                                                                                    1 i 2 października</vt:lpstr>
      <vt:lpstr>Kapitulacja  2 października 1944</vt:lpstr>
      <vt:lpstr>Powstańcy po kapitulacji maszerują do niewoli  </vt:lpstr>
      <vt:lpstr>Skutki powstania </vt:lpstr>
      <vt:lpstr>Skutki </vt:lpstr>
      <vt:lpstr>Opaska noszona przez powstańców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Operacja </dc:title>
  <dc:creator>Aneta Szablak</dc:creator>
  <cp:lastModifiedBy>Aneta Szablak</cp:lastModifiedBy>
  <cp:revision>3</cp:revision>
  <dcterms:created xsi:type="dcterms:W3CDTF">2020-06-07T21:15:13Z</dcterms:created>
  <dcterms:modified xsi:type="dcterms:W3CDTF">2020-06-07T21:26:48Z</dcterms:modified>
</cp:coreProperties>
</file>