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3159" y="685800"/>
            <a:ext cx="600075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3159" y="3843868"/>
            <a:ext cx="48006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B2B27-9EF3-4D53-A388-485F5F612C6D}" type="datetimeFigureOut">
              <a:rPr lang="sk-SK" smtClean="0"/>
              <a:pPr/>
              <a:t>20. 3. 2022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38F05-9B0F-44B8-98A3-25A1643BB20A}" type="slidenum">
              <a:rPr lang="sk-SK" smtClean="0"/>
              <a:pPr/>
              <a:t>‹#›</a:t>
            </a:fld>
            <a:endParaRPr lang="sk-SK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6171009" y="8467"/>
            <a:ext cx="28575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4581128" y="91546"/>
            <a:ext cx="4560491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5426869" y="228600"/>
            <a:ext cx="371475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5501878" y="32279"/>
            <a:ext cx="3639742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5884070" y="609602"/>
            <a:ext cx="325754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14350" y="533400"/>
            <a:ext cx="8114109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843867"/>
            <a:ext cx="6228158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B2B27-9EF3-4D53-A388-485F5F612C6D}" type="datetimeFigureOut">
              <a:rPr lang="sk-SK" smtClean="0"/>
              <a:pPr/>
              <a:t>20. 3. 2022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38F05-9B0F-44B8-98A3-25A1643BB20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60" y="685800"/>
            <a:ext cx="75438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4114800"/>
            <a:ext cx="6401991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B2B27-9EF3-4D53-A388-485F5F612C6D}" type="datetimeFigureOut">
              <a:rPr lang="sk-SK" smtClean="0"/>
              <a:pPr/>
              <a:t>20. 3. 2022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38F05-9B0F-44B8-98A3-25A1643BB20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9" y="685800"/>
            <a:ext cx="6858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84659" y="3429000"/>
            <a:ext cx="64008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60" y="4301068"/>
            <a:ext cx="64008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B2B27-9EF3-4D53-A388-485F5F612C6D}" type="datetimeFigureOut">
              <a:rPr lang="sk-SK" smtClean="0"/>
              <a:pPr/>
              <a:t>20. 3. 2022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38F05-9B0F-44B8-98A3-25A1643BB20A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4" name="TextBox 13"/>
          <p:cNvSpPr txBox="1"/>
          <p:nvPr/>
        </p:nvSpPr>
        <p:spPr>
          <a:xfrm>
            <a:off x="398859" y="81222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14059" y="2768601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59" y="3429000"/>
            <a:ext cx="64008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8" y="5132981"/>
            <a:ext cx="6401993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B2B27-9EF3-4D53-A388-485F5F612C6D}" type="datetimeFigureOut">
              <a:rPr lang="sk-SK" smtClean="0"/>
              <a:pPr/>
              <a:t>20. 3. 2022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38F05-9B0F-44B8-98A3-25A1643BB20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0" y="685800"/>
            <a:ext cx="6858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3159" y="3928534"/>
            <a:ext cx="64008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k-SK" smtClean="0"/>
              <a:t>Kliknite sem a upravte štýly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4978400"/>
            <a:ext cx="64008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B2B27-9EF3-4D53-A388-485F5F612C6D}" type="datetimeFigureOut">
              <a:rPr lang="sk-SK" smtClean="0"/>
              <a:pPr/>
              <a:t>20. 3. 2022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38F05-9B0F-44B8-98A3-25A1643BB20A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TextBox 10"/>
          <p:cNvSpPr txBox="1"/>
          <p:nvPr/>
        </p:nvSpPr>
        <p:spPr>
          <a:xfrm>
            <a:off x="398859" y="81222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714059" y="2768601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60" y="685800"/>
            <a:ext cx="75438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3159" y="3928534"/>
            <a:ext cx="64008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k-SK" smtClean="0"/>
              <a:t>Kliknite sem a upravte štýly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4766733"/>
            <a:ext cx="64008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B2B27-9EF3-4D53-A388-485F5F612C6D}" type="datetimeFigureOut">
              <a:rPr lang="sk-SK" smtClean="0"/>
              <a:pPr/>
              <a:t>20. 3. 2022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38F05-9B0F-44B8-98A3-25A1643BB20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B2B27-9EF3-4D53-A388-485F5F612C6D}" type="datetimeFigureOut">
              <a:rPr lang="sk-SK" smtClean="0"/>
              <a:pPr/>
              <a:t>20. 3. 2022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38F05-9B0F-44B8-98A3-25A1643BB20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3909" y="685800"/>
            <a:ext cx="1543050" cy="4572000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685800"/>
            <a:ext cx="5867400" cy="5308600"/>
          </a:xfrm>
        </p:spPr>
        <p:txBody>
          <a:bodyPr vert="eaVert" anchor="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B2B27-9EF3-4D53-A388-485F5F612C6D}" type="datetimeFigureOut">
              <a:rPr lang="sk-SK" smtClean="0"/>
              <a:pPr/>
              <a:t>20. 3. 2022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38F05-9B0F-44B8-98A3-25A1643BB20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B2B27-9EF3-4D53-A388-485F5F612C6D}" type="datetimeFigureOut">
              <a:rPr lang="sk-SK" smtClean="0"/>
              <a:pPr/>
              <a:t>20. 3. 2022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38F05-9B0F-44B8-98A3-25A1643BB20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59" y="2006600"/>
            <a:ext cx="64008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60" y="4495800"/>
            <a:ext cx="64008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B2B27-9EF3-4D53-A388-485F5F612C6D}" type="datetimeFigureOut">
              <a:rPr lang="sk-SK" smtClean="0"/>
              <a:pPr/>
              <a:t>20. 3. 2022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38F05-9B0F-44B8-98A3-25A1643BB20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3159" y="685801"/>
            <a:ext cx="3703241" cy="361526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56100" y="685801"/>
            <a:ext cx="3700859" cy="3615266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B2B27-9EF3-4D53-A388-485F5F612C6D}" type="datetimeFigureOut">
              <a:rPr lang="sk-SK" smtClean="0"/>
              <a:pPr/>
              <a:t>20. 3. 2022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38F05-9B0F-44B8-98A3-25A1643BB20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061" y="685800"/>
            <a:ext cx="3487340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159" y="1270529"/>
            <a:ext cx="3703241" cy="3030538"/>
          </a:xfrm>
        </p:spPr>
        <p:txBody>
          <a:bodyPr anchor="t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59299" y="685800"/>
            <a:ext cx="349885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54909" y="1262062"/>
            <a:ext cx="3696891" cy="3030538"/>
          </a:xfrm>
        </p:spPr>
        <p:txBody>
          <a:bodyPr anchor="t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B2B27-9EF3-4D53-A388-485F5F612C6D}" type="datetimeFigureOut">
              <a:rPr lang="sk-SK" smtClean="0"/>
              <a:pPr/>
              <a:t>20. 3. 2022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38F05-9B0F-44B8-98A3-25A1643BB20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B2B27-9EF3-4D53-A388-485F5F612C6D}" type="datetimeFigureOut">
              <a:rPr lang="sk-SK" smtClean="0"/>
              <a:pPr/>
              <a:t>20. 3. 2022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38F05-9B0F-44B8-98A3-25A1643BB20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B2B27-9EF3-4D53-A388-485F5F612C6D}" type="datetimeFigureOut">
              <a:rPr lang="sk-SK" smtClean="0"/>
              <a:pPr/>
              <a:t>20. 3. 2022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38F05-9B0F-44B8-98A3-25A1643BB20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3759" y="685800"/>
            <a:ext cx="27432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159" y="685800"/>
            <a:ext cx="4457701" cy="5308600"/>
          </a:xfrm>
        </p:spPr>
        <p:txBody>
          <a:bodyPr anchor="ctr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3759" y="2209800"/>
            <a:ext cx="27432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B2B27-9EF3-4D53-A388-485F5F612C6D}" type="datetimeFigureOut">
              <a:rPr lang="sk-SK" smtClean="0"/>
              <a:pPr/>
              <a:t>20. 3. 2022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38F05-9B0F-44B8-98A3-25A1643BB20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109" y="1447800"/>
            <a:ext cx="451485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1759" y="914400"/>
            <a:ext cx="2460731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109" y="2777067"/>
            <a:ext cx="4516041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B2B27-9EF3-4D53-A388-485F5F612C6D}" type="datetimeFigureOut">
              <a:rPr lang="sk-SK" smtClean="0"/>
              <a:pPr/>
              <a:t>20. 3. 2022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38F05-9B0F-44B8-98A3-25A1643BB20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905227" y="2963334"/>
            <a:ext cx="2236394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3159" y="4487333"/>
            <a:ext cx="64008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685801"/>
            <a:ext cx="64008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8309" y="6172201"/>
            <a:ext cx="120015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10B2B27-9EF3-4D53-A388-485F5F612C6D}" type="datetimeFigureOut">
              <a:rPr lang="sk-SK" smtClean="0"/>
              <a:pPr/>
              <a:t>20. 3. 2022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3159" y="6172201"/>
            <a:ext cx="565785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2400" y="5578476"/>
            <a:ext cx="856684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C238F05-9B0F-44B8-98A3-25A1643BB20A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13158" y="685800"/>
            <a:ext cx="6363097" cy="2971801"/>
          </a:xfrm>
        </p:spPr>
        <p:txBody>
          <a:bodyPr/>
          <a:lstStyle/>
          <a:p>
            <a:pPr algn="ctr"/>
            <a:r>
              <a:rPr lang="sk-SK" dirty="0" smtClean="0"/>
              <a:t>Rozmach </a:t>
            </a:r>
            <a:r>
              <a:rPr lang="sk-SK" dirty="0" smtClean="0"/>
              <a:t>Rímskej ríše – Rímski cisári a rímske légie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Tematický celok: Staroveký </a:t>
            </a:r>
            <a:r>
              <a:rPr lang="sk-SK" dirty="0" smtClean="0"/>
              <a:t>Rím</a:t>
            </a:r>
            <a:endParaRPr lang="sk-SK" dirty="0" smtClean="0"/>
          </a:p>
        </p:txBody>
      </p:sp>
      <p:pic>
        <p:nvPicPr>
          <p:cNvPr id="4" name="Obrázok 3" descr="octaviu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49" y="0"/>
            <a:ext cx="2000251" cy="2143116"/>
          </a:xfrm>
          <a:prstGeom prst="rect">
            <a:avLst/>
          </a:prstGeom>
        </p:spPr>
      </p:pic>
      <p:pic>
        <p:nvPicPr>
          <p:cNvPr id="5" name="Obrázok 4" descr="koloseu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7884" y="4746918"/>
            <a:ext cx="3286116" cy="21110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6400800" cy="1507067"/>
          </a:xfrm>
        </p:spPr>
        <p:txBody>
          <a:bodyPr/>
          <a:lstStyle/>
          <a:p>
            <a:pPr algn="ctr"/>
            <a:r>
              <a:rPr lang="sk-SK" dirty="0" err="1" smtClean="0"/>
              <a:t>Pretoriánska</a:t>
            </a:r>
            <a:r>
              <a:rPr lang="sk-SK" dirty="0" smtClean="0"/>
              <a:t> garda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0375" y="2924944"/>
            <a:ext cx="6400800" cy="2976315"/>
          </a:xfrm>
        </p:spPr>
        <p:txBody>
          <a:bodyPr>
            <a:normAutofit/>
          </a:bodyPr>
          <a:lstStyle/>
          <a:p>
            <a:r>
              <a:rPr lang="sk-SK" sz="2600" dirty="0" smtClean="0">
                <a:latin typeface="Arial" pitchFamily="34" charset="0"/>
                <a:cs typeface="Arial" pitchFamily="34" charset="0"/>
              </a:rPr>
              <a:t>Špeciálnou súčasťou rímskeho vojska = </a:t>
            </a:r>
            <a:r>
              <a:rPr lang="sk-SK" sz="2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pretoriánska</a:t>
            </a:r>
            <a:r>
              <a:rPr lang="sk-SK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garda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, ktorá </a:t>
            </a:r>
            <a:r>
              <a:rPr lang="sk-SK" sz="2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chránila cisára i hlavné mesto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....</a:t>
            </a:r>
            <a:endParaRPr lang="sk-SK" sz="26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" name="Skupina 5"/>
          <p:cNvGrpSpPr/>
          <p:nvPr/>
        </p:nvGrpSpPr>
        <p:grpSpPr>
          <a:xfrm>
            <a:off x="611560" y="0"/>
            <a:ext cx="8532440" cy="2209801"/>
            <a:chOff x="611560" y="0"/>
            <a:chExt cx="8532440" cy="2209801"/>
          </a:xfrm>
        </p:grpSpPr>
        <p:pic>
          <p:nvPicPr>
            <p:cNvPr id="28674" name="Picture 2" descr="https://upload.wikimedia.org/wikipedia/commons/thumb/2/20/Proclaiming_claudius_emperor.png/300px-Proclaiming_claudius_emperor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286500" y="0"/>
              <a:ext cx="2857500" cy="2209801"/>
            </a:xfrm>
            <a:prstGeom prst="rect">
              <a:avLst/>
            </a:prstGeom>
            <a:noFill/>
          </p:spPr>
        </p:pic>
        <p:sp>
          <p:nvSpPr>
            <p:cNvPr id="5" name="BlokTextu 4"/>
            <p:cNvSpPr txBox="1"/>
            <p:nvPr/>
          </p:nvSpPr>
          <p:spPr>
            <a:xfrm>
              <a:off x="611560" y="1285860"/>
              <a:ext cx="5544617" cy="646331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sk-SK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Osobná stráž cisárov</a:t>
              </a:r>
              <a:r>
                <a:rPr lang="sk-SK" dirty="0" smtClean="0"/>
                <a:t>, ktorá si ich nezriedka dosadzovala na trón podľa vlastnej vôle</a:t>
              </a:r>
              <a:endParaRPr lang="sk-SK" dirty="0"/>
            </a:p>
          </p:txBody>
        </p:sp>
      </p:grpSp>
      <p:sp>
        <p:nvSpPr>
          <p:cNvPr id="28676" name="AutoShape 4" descr="Výsledok vyhľadávania obrázkov pre dopyt Pretorian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28678" name="AutoShape 6" descr="Výsledok vyhľadávania obrázkov pre dopyt Pretorian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28680" name="Picture 8" descr="Výsledok vyhľadávania obrázkov pre dopyt Pretorian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8" y="4572008"/>
            <a:ext cx="2285992" cy="22859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6400800" cy="1507067"/>
          </a:xfrm>
        </p:spPr>
        <p:txBody>
          <a:bodyPr/>
          <a:lstStyle/>
          <a:p>
            <a:pPr algn="ctr"/>
            <a:r>
              <a:rPr lang="sk-SK" dirty="0" smtClean="0"/>
              <a:t>Rímske tábory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51520" y="2204864"/>
            <a:ext cx="8424936" cy="4186824"/>
          </a:xfrm>
        </p:spPr>
        <p:txBody>
          <a:bodyPr>
            <a:normAutofit/>
          </a:bodyPr>
          <a:lstStyle/>
          <a:p>
            <a:r>
              <a:rPr lang="sk-SK" sz="2600" dirty="0" smtClean="0">
                <a:latin typeface="Arial" pitchFamily="34" charset="0"/>
                <a:cs typeface="Arial" pitchFamily="34" charset="0"/>
              </a:rPr>
              <a:t>Legionári mali premyslený spôsob táborenia =&gt; na </a:t>
            </a:r>
            <a:r>
              <a:rPr lang="sk-SK" sz="26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vyvýšené miesto </a:t>
            </a:r>
            <a:r>
              <a:rPr lang="sk-SK" sz="2600" dirty="0">
                <a:latin typeface="Arial" pitchFamily="34" charset="0"/>
                <a:cs typeface="Arial" pitchFamily="34" charset="0"/>
              </a:rPr>
              <a:t>-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 vždy rovnaký </a:t>
            </a:r>
            <a:r>
              <a:rPr lang="sk-SK" sz="26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tvar do štvorca</a:t>
            </a:r>
          </a:p>
          <a:p>
            <a:r>
              <a:rPr lang="sk-SK" sz="2600" dirty="0" smtClean="0">
                <a:latin typeface="Arial" pitchFamily="34" charset="0"/>
                <a:cs typeface="Arial" pitchFamily="34" charset="0"/>
              </a:rPr>
              <a:t>do tábora viedli vždy</a:t>
            </a:r>
            <a:r>
              <a:rPr lang="sk-SK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4 brány na </a:t>
            </a:r>
            <a:r>
              <a:rPr lang="sk-SK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všetky svetové strany</a:t>
            </a:r>
          </a:p>
          <a:p>
            <a:r>
              <a:rPr lang="sk-SK" sz="2600" dirty="0" smtClean="0">
                <a:latin typeface="Arial" pitchFamily="34" charset="0"/>
                <a:cs typeface="Arial" pitchFamily="34" charset="0"/>
              </a:rPr>
              <a:t>V strede tábora </a:t>
            </a:r>
            <a:r>
              <a:rPr lang="sk-SK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veliteľstvo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, ale bola tu aj </a:t>
            </a:r>
            <a:r>
              <a:rPr lang="sk-SK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nemocnica, kúpele, svätyňa, obilné sklady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...</a:t>
            </a:r>
          </a:p>
          <a:p>
            <a:r>
              <a:rPr lang="sk-SK" sz="2600" dirty="0" smtClean="0">
                <a:latin typeface="Arial" pitchFamily="34" charset="0"/>
                <a:cs typeface="Arial" pitchFamily="34" charset="0"/>
              </a:rPr>
              <a:t>Pri táboroch vznikali </a:t>
            </a:r>
            <a:r>
              <a:rPr lang="sk-SK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osady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sz="26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v nich žili bežní ľudia (roľníci a remeselníci) s rodinami legionárov </a:t>
            </a:r>
            <a:endParaRPr lang="sk-SK" sz="2600" dirty="0" smtClean="0">
              <a:latin typeface="Arial" pitchFamily="34" charset="0"/>
              <a:cs typeface="Arial" pitchFamily="34" charset="0"/>
            </a:endParaRPr>
          </a:p>
          <a:p>
            <a:endParaRPr lang="sk-SK" sz="2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9698" name="Picture 2" descr="Výsledok vyhľadávania obrázkov pre dopyt rimsky tabo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5" y="0"/>
            <a:ext cx="2928926" cy="1928802"/>
          </a:xfrm>
          <a:prstGeom prst="rect">
            <a:avLst/>
          </a:prstGeom>
          <a:noFill/>
        </p:spPr>
      </p:pic>
      <p:sp>
        <p:nvSpPr>
          <p:cNvPr id="5" name="BlokTextu 4"/>
          <p:cNvSpPr txBox="1"/>
          <p:nvPr/>
        </p:nvSpPr>
        <p:spPr>
          <a:xfrm>
            <a:off x="4643438" y="1571612"/>
            <a:ext cx="1592103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dirty="0" smtClean="0"/>
              <a:t>Rímsky tábor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6400800" cy="1507067"/>
          </a:xfrm>
        </p:spPr>
        <p:txBody>
          <a:bodyPr/>
          <a:lstStyle/>
          <a:p>
            <a:pPr algn="ctr"/>
            <a:r>
              <a:rPr lang="sk-SK" dirty="0" smtClean="0"/>
              <a:t>Významné rímske tábory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49734" y="1892809"/>
            <a:ext cx="7118610" cy="3615267"/>
          </a:xfrm>
        </p:spPr>
        <p:txBody>
          <a:bodyPr>
            <a:normAutofit/>
          </a:bodyPr>
          <a:lstStyle/>
          <a:p>
            <a:r>
              <a:rPr lang="sk-SK" sz="2600" dirty="0" smtClean="0">
                <a:latin typeface="Arial" pitchFamily="34" charset="0"/>
                <a:cs typeface="Arial" pitchFamily="34" charset="0"/>
              </a:rPr>
              <a:t>Významné postavenie mali </a:t>
            </a:r>
            <a:r>
              <a:rPr lang="sk-SK" sz="2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veľké kamenné tábory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, ktoré boli </a:t>
            </a:r>
            <a:r>
              <a:rPr lang="sk-SK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súčasťou ochrany rímskych hraníc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sz="2600" dirty="0" err="1" smtClean="0">
                <a:latin typeface="Arial" pitchFamily="34" charset="0"/>
                <a:cs typeface="Arial" pitchFamily="34" charset="0"/>
              </a:rPr>
              <a:t>Limes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sz="2600" dirty="0" err="1" smtClean="0">
                <a:latin typeface="Arial" pitchFamily="34" charset="0"/>
                <a:cs typeface="Arial" pitchFamily="34" charset="0"/>
              </a:rPr>
              <a:t>Romanus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sk-SK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Severná hranica Rímskej ríše v Európe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bola pri riekach </a:t>
            </a:r>
            <a:r>
              <a:rPr lang="sk-SK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Rýn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sk-SK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Dunaj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a tu sa nachádzali aj </a:t>
            </a:r>
            <a:r>
              <a:rPr lang="sk-SK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vojenské tábory </a:t>
            </a:r>
            <a:endParaRPr lang="sk-SK" sz="2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Rovná spojovacia šípka 4"/>
          <p:cNvCxnSpPr/>
          <p:nvPr/>
        </p:nvCxnSpPr>
        <p:spPr>
          <a:xfrm>
            <a:off x="3275856" y="4929198"/>
            <a:ext cx="30820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6" name="BlokTextu 5"/>
          <p:cNvSpPr txBox="1"/>
          <p:nvPr/>
        </p:nvSpPr>
        <p:spPr>
          <a:xfrm>
            <a:off x="6357950" y="4714884"/>
            <a:ext cx="2526654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dirty="0" err="1" smtClean="0"/>
              <a:t>Vindobona</a:t>
            </a:r>
            <a:r>
              <a:rPr lang="sk-SK" dirty="0" smtClean="0"/>
              <a:t> = Viedeň</a:t>
            </a:r>
            <a:endParaRPr lang="sk-SK" dirty="0"/>
          </a:p>
        </p:txBody>
      </p:sp>
      <p:cxnSp>
        <p:nvCxnSpPr>
          <p:cNvPr id="8" name="Rovná spojovacia šípka 7"/>
          <p:cNvCxnSpPr/>
          <p:nvPr/>
        </p:nvCxnSpPr>
        <p:spPr>
          <a:xfrm>
            <a:off x="3275856" y="4929198"/>
            <a:ext cx="3010656" cy="5000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BlokTextu 8"/>
          <p:cNvSpPr txBox="1"/>
          <p:nvPr/>
        </p:nvSpPr>
        <p:spPr>
          <a:xfrm>
            <a:off x="6286512" y="5286388"/>
            <a:ext cx="2682145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dirty="0" err="1" smtClean="0"/>
              <a:t>Aquincum</a:t>
            </a:r>
            <a:r>
              <a:rPr lang="sk-SK" dirty="0" smtClean="0"/>
              <a:t> = Budapešť</a:t>
            </a:r>
            <a:endParaRPr lang="sk-SK" dirty="0"/>
          </a:p>
        </p:txBody>
      </p:sp>
      <p:cxnSp>
        <p:nvCxnSpPr>
          <p:cNvPr id="11" name="Rovná spojovacia šípka 10"/>
          <p:cNvCxnSpPr/>
          <p:nvPr/>
        </p:nvCxnSpPr>
        <p:spPr>
          <a:xfrm>
            <a:off x="3275856" y="4929198"/>
            <a:ext cx="2796342" cy="121444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2" name="BlokTextu 11"/>
          <p:cNvSpPr txBox="1"/>
          <p:nvPr/>
        </p:nvSpPr>
        <p:spPr>
          <a:xfrm>
            <a:off x="6072198" y="5929330"/>
            <a:ext cx="2694969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dirty="0" err="1" smtClean="0"/>
              <a:t>Carnuntum</a:t>
            </a:r>
            <a:r>
              <a:rPr lang="sk-SK" dirty="0" smtClean="0"/>
              <a:t> = Petronel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6400800" cy="1507067"/>
          </a:xfrm>
        </p:spPr>
        <p:txBody>
          <a:bodyPr/>
          <a:lstStyle/>
          <a:p>
            <a:pPr algn="ctr"/>
            <a:r>
              <a:rPr lang="sk-SK" dirty="0" err="1" smtClean="0"/>
              <a:t>Limes</a:t>
            </a:r>
            <a:r>
              <a:rPr lang="sk-SK" dirty="0" smtClean="0"/>
              <a:t> </a:t>
            </a:r>
            <a:r>
              <a:rPr lang="sk-SK" dirty="0" err="1" smtClean="0"/>
              <a:t>Romanus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0034" y="2000240"/>
            <a:ext cx="7240318" cy="3615267"/>
          </a:xfrm>
        </p:spPr>
        <p:txBody>
          <a:bodyPr>
            <a:normAutofit/>
          </a:bodyPr>
          <a:lstStyle/>
          <a:p>
            <a:r>
              <a:rPr lang="sk-SK" sz="26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Limes</a:t>
            </a:r>
            <a:r>
              <a:rPr lang="sk-SK" sz="2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sk-SK" sz="26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Romanus</a:t>
            </a:r>
            <a:r>
              <a:rPr lang="sk-SK" sz="2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by sme mohli definovať ako </a:t>
            </a:r>
            <a:r>
              <a:rPr lang="sk-SK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opevnenú hranicu Rímskej ríše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, ktorú budovali cisári, </a:t>
            </a:r>
            <a:r>
              <a:rPr lang="sk-SK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tvorenú pevnosťami a strážnymi vežami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=&gt;</a:t>
            </a:r>
          </a:p>
          <a:p>
            <a:r>
              <a:rPr lang="sk-SK" sz="2600" dirty="0" smtClean="0">
                <a:latin typeface="Arial" pitchFamily="34" charset="0"/>
                <a:cs typeface="Arial" pitchFamily="34" charset="0"/>
              </a:rPr>
              <a:t>Oddeľovala </a:t>
            </a:r>
            <a:r>
              <a:rPr lang="sk-SK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antický svet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od </a:t>
            </a:r>
            <a:r>
              <a:rPr lang="sk-SK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sveta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barbarov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...</a:t>
            </a:r>
            <a:endParaRPr lang="sk-SK" sz="2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22" name="Picture 2" descr="https://upload.wikimedia.org/wikipedia/commons/thumb/4/4e/Limes4.png/220px-Limes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0"/>
            <a:ext cx="3500430" cy="2214554"/>
          </a:xfrm>
          <a:prstGeom prst="rect">
            <a:avLst/>
          </a:prstGeom>
          <a:noFill/>
        </p:spPr>
      </p:pic>
      <p:sp>
        <p:nvSpPr>
          <p:cNvPr id="5" name="BlokTextu 4"/>
          <p:cNvSpPr txBox="1"/>
          <p:nvPr/>
        </p:nvSpPr>
        <p:spPr>
          <a:xfrm>
            <a:off x="4127508" y="4030128"/>
            <a:ext cx="2093843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sk-SK" dirty="0" smtClean="0"/>
              <a:t>Obranná funkcia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6400800" cy="1507067"/>
          </a:xfrm>
        </p:spPr>
        <p:txBody>
          <a:bodyPr/>
          <a:lstStyle/>
          <a:p>
            <a:pPr algn="ctr"/>
            <a:r>
              <a:rPr lang="sk-SK" dirty="0" err="1" smtClean="0"/>
              <a:t>Principát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0034" y="2357430"/>
            <a:ext cx="7528350" cy="4298422"/>
          </a:xfrm>
        </p:spPr>
        <p:txBody>
          <a:bodyPr>
            <a:normAutofit/>
          </a:bodyPr>
          <a:lstStyle/>
          <a:p>
            <a:r>
              <a:rPr lang="sk-SK" sz="2600" dirty="0" smtClean="0">
                <a:latin typeface="Arial" pitchFamily="34" charset="0"/>
                <a:cs typeface="Arial" pitchFamily="34" charset="0"/>
              </a:rPr>
              <a:t>Nástup </a:t>
            </a:r>
            <a:r>
              <a:rPr lang="sk-SK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Octavia Augusta (r. 27 </a:t>
            </a:r>
            <a:r>
              <a:rPr lang="sk-SK" sz="2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pnl</a:t>
            </a:r>
            <a:r>
              <a:rPr lang="sk-SK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–  r. 14 </a:t>
            </a:r>
            <a:r>
              <a:rPr lang="sk-SK" sz="2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n.l</a:t>
            </a:r>
            <a:r>
              <a:rPr lang="sk-SK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k moci, zároveň znamenal aj </a:t>
            </a:r>
            <a:r>
              <a:rPr lang="sk-SK" sz="2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koniec Rímskej republiky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...</a:t>
            </a:r>
          </a:p>
          <a:p>
            <a:r>
              <a:rPr lang="sk-SK" sz="2600" dirty="0" err="1" smtClean="0">
                <a:latin typeface="Arial" pitchFamily="34" charset="0"/>
                <a:cs typeface="Arial" pitchFamily="34" charset="0"/>
              </a:rPr>
              <a:t>Octavius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 odmietol titul </a:t>
            </a:r>
            <a:r>
              <a:rPr lang="sk-SK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diktátora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 a len formálne zachoval </a:t>
            </a:r>
            <a:r>
              <a:rPr lang="sk-SK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republikánsku formu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...</a:t>
            </a:r>
          </a:p>
          <a:p>
            <a:r>
              <a:rPr lang="sk-SK" sz="2600" dirty="0" smtClean="0">
                <a:latin typeface="Arial" pitchFamily="34" charset="0"/>
                <a:cs typeface="Arial" pitchFamily="34" charset="0"/>
              </a:rPr>
              <a:t>V skutočnosti bol na čele štátu a označoval sa ako </a:t>
            </a:r>
            <a:r>
              <a:rPr lang="sk-SK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PRINCEPS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sk-SK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„</a:t>
            </a:r>
            <a:r>
              <a:rPr lang="sk-SK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prvý občan</a:t>
            </a:r>
            <a:r>
              <a:rPr lang="sk-SK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“...</a:t>
            </a:r>
          </a:p>
          <a:p>
            <a:endParaRPr lang="sk-SK" sz="2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ok 3" descr="octaviu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49" y="0"/>
            <a:ext cx="2000251" cy="2143116"/>
          </a:xfrm>
          <a:prstGeom prst="rect">
            <a:avLst/>
          </a:prstGeom>
        </p:spPr>
      </p:pic>
      <p:grpSp>
        <p:nvGrpSpPr>
          <p:cNvPr id="7" name="Skupina 6"/>
          <p:cNvGrpSpPr/>
          <p:nvPr/>
        </p:nvGrpSpPr>
        <p:grpSpPr>
          <a:xfrm>
            <a:off x="4000496" y="1357298"/>
            <a:ext cx="3161443" cy="726522"/>
            <a:chOff x="4000496" y="2285992"/>
            <a:chExt cx="3161443" cy="726522"/>
          </a:xfrm>
        </p:grpSpPr>
        <p:sp>
          <p:nvSpPr>
            <p:cNvPr id="5" name="BlokTextu 4"/>
            <p:cNvSpPr txBox="1"/>
            <p:nvPr/>
          </p:nvSpPr>
          <p:spPr>
            <a:xfrm>
              <a:off x="4714876" y="2285992"/>
              <a:ext cx="1875835" cy="369332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sk-SK" dirty="0" err="1" smtClean="0"/>
                <a:t>Gaius</a:t>
              </a:r>
              <a:r>
                <a:rPr lang="sk-SK" dirty="0" smtClean="0"/>
                <a:t> </a:t>
              </a:r>
              <a:r>
                <a:rPr lang="sk-SK" dirty="0" err="1" smtClean="0"/>
                <a:t>Octavius</a:t>
              </a:r>
              <a:endParaRPr lang="sk-SK" dirty="0"/>
            </a:p>
          </p:txBody>
        </p:sp>
        <p:sp>
          <p:nvSpPr>
            <p:cNvPr id="6" name="BlokTextu 5"/>
            <p:cNvSpPr txBox="1"/>
            <p:nvPr/>
          </p:nvSpPr>
          <p:spPr>
            <a:xfrm>
              <a:off x="4000496" y="2643182"/>
              <a:ext cx="3161443" cy="369332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sk-SK" dirty="0" smtClean="0"/>
                <a:t>Titul = </a:t>
              </a:r>
              <a:r>
                <a:rPr lang="sk-SK" b="1" dirty="0" err="1" smtClean="0"/>
                <a:t>Augustus</a:t>
              </a:r>
              <a:r>
                <a:rPr lang="sk-SK" dirty="0" smtClean="0"/>
                <a:t> = vznešený</a:t>
              </a:r>
              <a:endParaRPr lang="sk-SK" dirty="0"/>
            </a:p>
          </p:txBody>
        </p:sp>
      </p:grpSp>
      <p:sp>
        <p:nvSpPr>
          <p:cNvPr id="8" name="BlokTextu 7"/>
          <p:cNvSpPr txBox="1"/>
          <p:nvPr/>
        </p:nvSpPr>
        <p:spPr>
          <a:xfrm>
            <a:off x="642910" y="6286520"/>
            <a:ext cx="7237879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dirty="0" smtClean="0"/>
              <a:t>Obdobie vlády </a:t>
            </a:r>
            <a:r>
              <a:rPr lang="sk-SK" b="1" dirty="0" err="1" smtClean="0"/>
              <a:t>Octavia</a:t>
            </a:r>
            <a:r>
              <a:rPr lang="sk-SK" b="1" dirty="0" smtClean="0"/>
              <a:t> Augusta </a:t>
            </a:r>
            <a:r>
              <a:rPr lang="sk-SK" dirty="0" smtClean="0"/>
              <a:t>sa označuje aj ako </a:t>
            </a:r>
            <a:r>
              <a:rPr lang="sk-SK" b="1" dirty="0" smtClean="0"/>
              <a:t>PRINCIPÁT</a:t>
            </a:r>
            <a:endParaRPr lang="sk-SK" b="1" dirty="0"/>
          </a:p>
        </p:txBody>
      </p:sp>
      <p:sp>
        <p:nvSpPr>
          <p:cNvPr id="9" name="BlokTextu 8"/>
          <p:cNvSpPr txBox="1"/>
          <p:nvPr/>
        </p:nvSpPr>
        <p:spPr>
          <a:xfrm>
            <a:off x="5580112" y="5929330"/>
            <a:ext cx="2736304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k-SK" dirty="0" smtClean="0"/>
              <a:t>27 pred Kr. až 14 </a:t>
            </a:r>
            <a:r>
              <a:rPr lang="sk-SK" dirty="0" err="1" smtClean="0"/>
              <a:t>n.l</a:t>
            </a:r>
            <a:r>
              <a:rPr lang="sk-SK" dirty="0" smtClean="0"/>
              <a:t>.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6400800" cy="1507067"/>
          </a:xfrm>
        </p:spPr>
        <p:txBody>
          <a:bodyPr/>
          <a:lstStyle/>
          <a:p>
            <a:pPr algn="ctr"/>
            <a:r>
              <a:rPr lang="sk-SK" dirty="0" smtClean="0"/>
              <a:t>Cisárstvo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0034" y="1928802"/>
            <a:ext cx="6400800" cy="3615267"/>
          </a:xfrm>
        </p:spPr>
        <p:txBody>
          <a:bodyPr>
            <a:normAutofit/>
          </a:bodyPr>
          <a:lstStyle/>
          <a:p>
            <a:r>
              <a:rPr lang="sk-SK" sz="2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Augustus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tvrdil, že obnovil Rímsku republiku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, ale v skutočnosti sa nikomu nezodpovedal a </a:t>
            </a:r>
            <a:r>
              <a:rPr lang="sk-SK" sz="2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ríšu riadil sám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=&gt; </a:t>
            </a:r>
            <a:r>
              <a:rPr lang="sk-SK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senát, snem, konzuli rozhodovali podľa jeho vôle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...tak </a:t>
            </a:r>
            <a:r>
              <a:rPr lang="sk-SK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vzniklo cisárstvo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na čele s neobmedzeným vládcom - </a:t>
            </a:r>
            <a:r>
              <a:rPr lang="sk-SK" sz="2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CISÁROM</a:t>
            </a:r>
            <a:endParaRPr lang="sk-SK" sz="2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ok 3" descr="augustu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5206" y="0"/>
            <a:ext cx="1928794" cy="2500306"/>
          </a:xfrm>
          <a:prstGeom prst="rect">
            <a:avLst/>
          </a:prstGeom>
        </p:spPr>
      </p:pic>
      <p:sp>
        <p:nvSpPr>
          <p:cNvPr id="11" name="BlokTextu 10"/>
          <p:cNvSpPr txBox="1"/>
          <p:nvPr/>
        </p:nvSpPr>
        <p:spPr>
          <a:xfrm>
            <a:off x="1000100" y="5357826"/>
            <a:ext cx="5647700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sk-SK" b="1" dirty="0" smtClean="0">
                <a:solidFill>
                  <a:schemeClr val="bg1"/>
                </a:solidFill>
              </a:rPr>
              <a:t>Cisár</a:t>
            </a:r>
            <a:r>
              <a:rPr lang="sk-SK" dirty="0" smtClean="0"/>
              <a:t> je hlavnou štátu a nikomu sa nezodpovedá</a:t>
            </a:r>
            <a:endParaRPr lang="sk-SK" dirty="0"/>
          </a:p>
        </p:txBody>
      </p:sp>
      <p:sp>
        <p:nvSpPr>
          <p:cNvPr id="9" name="BlokTextu 8"/>
          <p:cNvSpPr txBox="1"/>
          <p:nvPr/>
        </p:nvSpPr>
        <p:spPr>
          <a:xfrm>
            <a:off x="857224" y="0"/>
            <a:ext cx="5493812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dirty="0" smtClean="0"/>
              <a:t>Od mena </a:t>
            </a:r>
            <a:r>
              <a:rPr lang="sk-SK" b="1" dirty="0" smtClean="0"/>
              <a:t>Caesar</a:t>
            </a:r>
            <a:r>
              <a:rPr lang="sk-SK" dirty="0" smtClean="0"/>
              <a:t> vznikol panovnícky titul </a:t>
            </a:r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CISÁR</a:t>
            </a:r>
            <a:endParaRPr lang="sk-S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6400800" cy="1507067"/>
          </a:xfrm>
        </p:spPr>
        <p:txBody>
          <a:bodyPr/>
          <a:lstStyle/>
          <a:p>
            <a:pPr algn="ctr"/>
            <a:r>
              <a:rPr lang="sk-SK" dirty="0" smtClean="0"/>
              <a:t>Vzostup Rímskej ríše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97355" y="1349036"/>
            <a:ext cx="6400800" cy="3615267"/>
          </a:xfrm>
        </p:spPr>
        <p:txBody>
          <a:bodyPr>
            <a:normAutofit/>
          </a:bodyPr>
          <a:lstStyle/>
          <a:p>
            <a:r>
              <a:rPr lang="sk-SK" sz="2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Octiavius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sz="2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rozšíril územie Rímskej ríše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a jej hranica v Európe siahala až po rieky </a:t>
            </a:r>
            <a:r>
              <a:rPr lang="sk-SK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Rýn a Dunaj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...</a:t>
            </a:r>
            <a:endParaRPr lang="sk-SK" sz="2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ok 3" descr="rimska risa za Octavi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9124" y="4208132"/>
            <a:ext cx="4714876" cy="2649868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665071" y="6324311"/>
            <a:ext cx="3690434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dirty="0" smtClean="0"/>
              <a:t>Rímska ríša za Augustovej vlády</a:t>
            </a:r>
            <a:endParaRPr lang="sk-SK" dirty="0"/>
          </a:p>
        </p:txBody>
      </p:sp>
      <p:sp>
        <p:nvSpPr>
          <p:cNvPr id="6" name="Šípka dolu 5"/>
          <p:cNvSpPr/>
          <p:nvPr/>
        </p:nvSpPr>
        <p:spPr>
          <a:xfrm>
            <a:off x="1500166" y="4643446"/>
            <a:ext cx="642942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BlokTextu 6"/>
          <p:cNvSpPr txBox="1"/>
          <p:nvPr/>
        </p:nvSpPr>
        <p:spPr>
          <a:xfrm>
            <a:off x="142844" y="5357826"/>
            <a:ext cx="3831498" cy="3693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sk-SK" dirty="0">
                <a:solidFill>
                  <a:schemeClr val="bg1"/>
                </a:solidFill>
              </a:rPr>
              <a:t>b</a:t>
            </a:r>
            <a:r>
              <a:rPr lang="sk-SK" dirty="0" smtClean="0">
                <a:solidFill>
                  <a:schemeClr val="bg1"/>
                </a:solidFill>
              </a:rPr>
              <a:t>oje proti Germánskym kmeňom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8" name="BlokTextu 7"/>
          <p:cNvSpPr txBox="1"/>
          <p:nvPr/>
        </p:nvSpPr>
        <p:spPr>
          <a:xfrm>
            <a:off x="2488380" y="1578531"/>
            <a:ext cx="2558714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sk-SK" dirty="0" smtClean="0"/>
              <a:t>Rímske výbojné vojny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6400800" cy="1507067"/>
          </a:xfrm>
        </p:spPr>
        <p:txBody>
          <a:bodyPr/>
          <a:lstStyle/>
          <a:p>
            <a:pPr algn="ctr"/>
            <a:r>
              <a:rPr lang="sk-SK" dirty="0" smtClean="0"/>
              <a:t>Cisár, ktorý podpálil Rím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71472" y="1785926"/>
            <a:ext cx="6400800" cy="361526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sz="2600" dirty="0" smtClean="0">
                <a:latin typeface="Arial" pitchFamily="34" charset="0"/>
                <a:cs typeface="Arial" pitchFamily="34" charset="0"/>
              </a:rPr>
              <a:t>	Vo výbojnej politike pokračovali aj ďalší cisári...nie všetci sa do histórie uviedli práve najlepšie, napr. </a:t>
            </a:r>
            <a:r>
              <a:rPr lang="sk-SK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Nero (54 – 68)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podpálil Rím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, keď hľadal inšpiráciu k svojmu dielu...</a:t>
            </a:r>
            <a:r>
              <a:rPr lang="sk-SK" sz="2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spáchal samovraždu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a jeho posledné slová vraj boli: </a:t>
            </a:r>
            <a:r>
              <a:rPr lang="sk-SK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„Ó, aký to vo mne zomiera umelec“!</a:t>
            </a:r>
            <a:endParaRPr lang="sk-SK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ok 3" descr="Ner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9484" y="0"/>
            <a:ext cx="1814516" cy="2471949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6572264" y="0"/>
            <a:ext cx="790601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dirty="0" smtClean="0"/>
              <a:t>Nero 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6400800" cy="1507067"/>
          </a:xfrm>
        </p:spPr>
        <p:txBody>
          <a:bodyPr/>
          <a:lstStyle/>
          <a:p>
            <a:pPr algn="ctr"/>
            <a:r>
              <a:rPr lang="sk-SK" dirty="0" smtClean="0"/>
              <a:t>Dynastia </a:t>
            </a:r>
            <a:r>
              <a:rPr lang="sk-SK" dirty="0" err="1" smtClean="0"/>
              <a:t>Vespasianovcov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28596" y="2000240"/>
            <a:ext cx="7023724" cy="3615267"/>
          </a:xfrm>
        </p:spPr>
        <p:txBody>
          <a:bodyPr>
            <a:normAutofit/>
          </a:bodyPr>
          <a:lstStyle/>
          <a:p>
            <a:r>
              <a:rPr lang="sk-SK" sz="2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Titus</a:t>
            </a:r>
            <a:r>
              <a:rPr lang="sk-SK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sk-SK" sz="2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Flavius</a:t>
            </a:r>
            <a:r>
              <a:rPr lang="sk-SK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sk-SK" sz="2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Vespasianus</a:t>
            </a:r>
            <a:r>
              <a:rPr lang="sk-SK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zastavil úpadok Rímskej ríše...a jeho légie dobyli Jeruzalem (Židia) =&gt; provincia </a:t>
            </a:r>
            <a:r>
              <a:rPr lang="sk-SK" sz="2600" dirty="0" err="1" smtClean="0">
                <a:latin typeface="Arial" pitchFamily="34" charset="0"/>
                <a:cs typeface="Arial" pitchFamily="34" charset="0"/>
              </a:rPr>
              <a:t>Judea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 ...</a:t>
            </a:r>
          </a:p>
          <a:p>
            <a:r>
              <a:rPr lang="sk-SK" sz="2600" dirty="0" smtClean="0">
                <a:latin typeface="Arial" pitchFamily="34" charset="0"/>
                <a:cs typeface="Arial" pitchFamily="34" charset="0"/>
              </a:rPr>
              <a:t>Za vlády jeho syna </a:t>
            </a:r>
            <a:r>
              <a:rPr lang="sk-SK" sz="2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Tita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 sopka Vezuv zničila mesto </a:t>
            </a:r>
            <a:r>
              <a:rPr lang="sk-SK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Pompeje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...</a:t>
            </a:r>
            <a:endParaRPr lang="sk-SK" sz="2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ok 3" descr="vespasianu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68" y="0"/>
            <a:ext cx="2000232" cy="2214554"/>
          </a:xfrm>
          <a:prstGeom prst="rect">
            <a:avLst/>
          </a:prstGeom>
        </p:spPr>
      </p:pic>
      <p:pic>
        <p:nvPicPr>
          <p:cNvPr id="5" name="Obrázok 4" descr="koloseu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7884" y="4746918"/>
            <a:ext cx="3286116" cy="2111081"/>
          </a:xfrm>
          <a:prstGeom prst="rect">
            <a:avLst/>
          </a:prstGeom>
        </p:spPr>
      </p:pic>
      <p:sp>
        <p:nvSpPr>
          <p:cNvPr id="6" name="BlokTextu 5"/>
          <p:cNvSpPr txBox="1"/>
          <p:nvPr/>
        </p:nvSpPr>
        <p:spPr>
          <a:xfrm>
            <a:off x="1357290" y="6211669"/>
            <a:ext cx="4483920" cy="646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b="1" dirty="0" smtClean="0"/>
              <a:t>Koloseum</a:t>
            </a:r>
            <a:r>
              <a:rPr lang="sk-SK" dirty="0" smtClean="0"/>
              <a:t> = aréna, kde sa odohrávali</a:t>
            </a:r>
          </a:p>
          <a:p>
            <a:r>
              <a:rPr lang="sk-SK" dirty="0"/>
              <a:t>z</a:t>
            </a:r>
            <a:r>
              <a:rPr lang="sk-SK" dirty="0" smtClean="0"/>
              <a:t>ápasy gladiátorov na život a na smrť</a:t>
            </a:r>
            <a:endParaRPr lang="sk-SK" dirty="0"/>
          </a:p>
        </p:txBody>
      </p:sp>
      <p:sp>
        <p:nvSpPr>
          <p:cNvPr id="7" name="BlokTextu 6"/>
          <p:cNvSpPr txBox="1"/>
          <p:nvPr/>
        </p:nvSpPr>
        <p:spPr>
          <a:xfrm>
            <a:off x="5500694" y="0"/>
            <a:ext cx="1630575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dirty="0" err="1" smtClean="0"/>
              <a:t>Vespasianus</a:t>
            </a:r>
            <a:r>
              <a:rPr lang="sk-SK" dirty="0" smtClean="0"/>
              <a:t> 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6400800" cy="1507067"/>
          </a:xfrm>
        </p:spPr>
        <p:txBody>
          <a:bodyPr/>
          <a:lstStyle/>
          <a:p>
            <a:pPr algn="ctr"/>
            <a:r>
              <a:rPr lang="sk-SK" dirty="0" smtClean="0"/>
              <a:t>Adoptívni cisári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158" y="2143116"/>
            <a:ext cx="7023154" cy="3615267"/>
          </a:xfrm>
        </p:spPr>
        <p:txBody>
          <a:bodyPr>
            <a:normAutofit/>
          </a:bodyPr>
          <a:lstStyle/>
          <a:p>
            <a:r>
              <a:rPr lang="sk-SK" sz="2600" dirty="0" smtClean="0">
                <a:latin typeface="Arial" pitchFamily="34" charset="0"/>
                <a:cs typeface="Arial" pitchFamily="34" charset="0"/>
              </a:rPr>
              <a:t>Od roku 98 </a:t>
            </a:r>
            <a:r>
              <a:rPr lang="sk-SK" sz="2600" dirty="0" err="1" smtClean="0">
                <a:latin typeface="Arial" pitchFamily="34" charset="0"/>
                <a:cs typeface="Arial" pitchFamily="34" charset="0"/>
              </a:rPr>
              <a:t>n.l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. začínajú v Rímskej ríši vládnuť tzv. </a:t>
            </a:r>
            <a:r>
              <a:rPr lang="sk-SK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adoptívni cisári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...=&gt; </a:t>
            </a:r>
            <a:r>
              <a:rPr lang="sk-SK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každý si adoptoval svojho nástupcu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...</a:t>
            </a:r>
          </a:p>
          <a:p>
            <a:r>
              <a:rPr lang="sk-SK" sz="2600" dirty="0" smtClean="0">
                <a:latin typeface="Arial" pitchFamily="34" charset="0"/>
                <a:cs typeface="Arial" pitchFamily="34" charset="0"/>
              </a:rPr>
              <a:t>Počas vlády </a:t>
            </a:r>
            <a:r>
              <a:rPr lang="sk-SK" sz="2600" b="1" dirty="0" smtClean="0">
                <a:latin typeface="Arial" pitchFamily="34" charset="0"/>
                <a:cs typeface="Arial" pitchFamily="34" charset="0"/>
              </a:rPr>
              <a:t>adoptívnych cisárov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dosiahla </a:t>
            </a:r>
            <a:r>
              <a:rPr lang="sk-SK" sz="2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Rímska ríša najväčší rozmach</a:t>
            </a:r>
            <a:endParaRPr lang="sk-SK" sz="26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3000364" y="1214422"/>
            <a:ext cx="1031051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dirty="0" smtClean="0"/>
              <a:t>98 - 180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28596" y="2214554"/>
            <a:ext cx="6400800" cy="4143404"/>
          </a:xfrm>
        </p:spPr>
        <p:txBody>
          <a:bodyPr>
            <a:normAutofit/>
          </a:bodyPr>
          <a:lstStyle/>
          <a:p>
            <a:r>
              <a:rPr lang="sk-SK" sz="2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Traján</a:t>
            </a:r>
            <a:r>
              <a:rPr lang="sk-SK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(98 – 117)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za jeho vlády = </a:t>
            </a:r>
            <a:r>
              <a:rPr lang="sk-SK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Rímska ríša = najväčší rozsah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... </a:t>
            </a:r>
          </a:p>
          <a:p>
            <a:r>
              <a:rPr lang="sk-SK" sz="2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Hadrián</a:t>
            </a:r>
            <a:r>
              <a:rPr lang="sk-SK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(117 – 138)</a:t>
            </a:r>
            <a:r>
              <a:rPr lang="sk-SK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počas jeho vlády sa začala </a:t>
            </a:r>
            <a:r>
              <a:rPr lang="sk-SK" sz="2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budovať opevnená hranica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známa aj pod názvom </a:t>
            </a:r>
            <a:r>
              <a:rPr lang="sk-SK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LIMES ROMANUS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 alebo </a:t>
            </a:r>
            <a:r>
              <a:rPr lang="sk-SK" sz="2600" dirty="0" err="1" smtClean="0">
                <a:latin typeface="Arial" pitchFamily="34" charset="0"/>
                <a:cs typeface="Arial" pitchFamily="34" charset="0"/>
              </a:rPr>
              <a:t>Hadrianov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 val...</a:t>
            </a:r>
          </a:p>
          <a:p>
            <a:r>
              <a:rPr lang="sk-SK" sz="2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Antoninus</a:t>
            </a:r>
            <a:r>
              <a:rPr lang="sk-SK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sk-SK" sz="2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Pius</a:t>
            </a:r>
            <a:r>
              <a:rPr lang="sk-SK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(138 - 161)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– za jeho vlády neviedla Rímska ríša žiadne vojny</a:t>
            </a:r>
            <a:endParaRPr lang="sk-SK" sz="2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ok 3" descr="traja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0440" y="1"/>
            <a:ext cx="1833560" cy="2214554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7858148" y="2214554"/>
            <a:ext cx="917239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dirty="0" err="1" smtClean="0"/>
              <a:t>Traján</a:t>
            </a:r>
            <a:r>
              <a:rPr lang="sk-SK" dirty="0" smtClean="0"/>
              <a:t> </a:t>
            </a:r>
            <a:endParaRPr lang="sk-SK" dirty="0"/>
          </a:p>
        </p:txBody>
      </p:sp>
      <p:pic>
        <p:nvPicPr>
          <p:cNvPr id="6" name="Obrázok 5" descr="hadria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752600" cy="2057400"/>
          </a:xfrm>
          <a:prstGeom prst="rect">
            <a:avLst/>
          </a:prstGeom>
        </p:spPr>
      </p:pic>
      <p:sp>
        <p:nvSpPr>
          <p:cNvPr id="7" name="BlokTextu 6"/>
          <p:cNvSpPr txBox="1"/>
          <p:nvPr/>
        </p:nvSpPr>
        <p:spPr>
          <a:xfrm>
            <a:off x="357158" y="2071678"/>
            <a:ext cx="1135247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dirty="0" err="1" smtClean="0"/>
              <a:t>Hadrián</a:t>
            </a:r>
            <a:r>
              <a:rPr lang="sk-SK" dirty="0" smtClean="0"/>
              <a:t> </a:t>
            </a:r>
            <a:endParaRPr lang="sk-SK" dirty="0"/>
          </a:p>
        </p:txBody>
      </p:sp>
      <p:pic>
        <p:nvPicPr>
          <p:cNvPr id="8" name="Obrázok 7" descr="limes romanu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86050" y="0"/>
            <a:ext cx="2952756" cy="1977452"/>
          </a:xfrm>
          <a:prstGeom prst="rect">
            <a:avLst/>
          </a:prstGeom>
        </p:spPr>
      </p:pic>
      <p:sp>
        <p:nvSpPr>
          <p:cNvPr id="9" name="BlokTextu 8"/>
          <p:cNvSpPr txBox="1"/>
          <p:nvPr/>
        </p:nvSpPr>
        <p:spPr>
          <a:xfrm>
            <a:off x="3357554" y="2000240"/>
            <a:ext cx="1824538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dirty="0" err="1" smtClean="0"/>
              <a:t>Limes</a:t>
            </a:r>
            <a:r>
              <a:rPr lang="sk-SK" dirty="0" smtClean="0"/>
              <a:t> </a:t>
            </a:r>
            <a:r>
              <a:rPr lang="sk-SK" dirty="0" err="1" smtClean="0"/>
              <a:t>romanus</a:t>
            </a:r>
            <a:endParaRPr lang="sk-SK" dirty="0"/>
          </a:p>
        </p:txBody>
      </p:sp>
      <p:pic>
        <p:nvPicPr>
          <p:cNvPr id="10" name="Obrázok 9" descr="pius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87361" y="4648199"/>
            <a:ext cx="1756639" cy="2209801"/>
          </a:xfrm>
          <a:prstGeom prst="rect">
            <a:avLst/>
          </a:prstGeom>
        </p:spPr>
      </p:pic>
      <p:sp>
        <p:nvSpPr>
          <p:cNvPr id="11" name="BlokTextu 10"/>
          <p:cNvSpPr txBox="1"/>
          <p:nvPr/>
        </p:nvSpPr>
        <p:spPr>
          <a:xfrm>
            <a:off x="6715140" y="6488668"/>
            <a:ext cx="683200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dirty="0" err="1" smtClean="0"/>
              <a:t>Pius</a:t>
            </a:r>
            <a:r>
              <a:rPr lang="sk-SK" dirty="0" smtClean="0"/>
              <a:t> 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6400800" cy="1507067"/>
          </a:xfrm>
        </p:spPr>
        <p:txBody>
          <a:bodyPr/>
          <a:lstStyle/>
          <a:p>
            <a:pPr algn="ctr"/>
            <a:r>
              <a:rPr lang="sk-SK" dirty="0" smtClean="0"/>
              <a:t>Rímske légie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51520" y="2073077"/>
            <a:ext cx="8175853" cy="3615267"/>
          </a:xfrm>
        </p:spPr>
        <p:txBody>
          <a:bodyPr>
            <a:normAutofit/>
          </a:bodyPr>
          <a:lstStyle/>
          <a:p>
            <a:r>
              <a:rPr lang="sk-SK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Rímske légie </a:t>
            </a:r>
            <a:r>
              <a:rPr lang="sk-SK" sz="2600" dirty="0">
                <a:latin typeface="Arial" pitchFamily="34" charset="0"/>
                <a:cs typeface="Arial" pitchFamily="34" charset="0"/>
              </a:rPr>
              <a:t>-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sz="2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žoldnierske vojsko</a:t>
            </a:r>
            <a:r>
              <a:rPr lang="sk-SK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- vynikajúci výcvik, výstroj, výzbroj a bojová stratégia</a:t>
            </a:r>
          </a:p>
          <a:p>
            <a:r>
              <a:rPr lang="sk-SK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Legionárom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 mohol byť iba Riman, ale aj cudzinec, ktorý </a:t>
            </a:r>
            <a:r>
              <a:rPr lang="sk-SK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 25 rokoch vojenskej služby</a:t>
            </a:r>
            <a:r>
              <a:rPr lang="sk-SK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získal </a:t>
            </a:r>
            <a:r>
              <a:rPr lang="sk-SK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rímske občianstvo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.</a:t>
            </a:r>
            <a:endParaRPr lang="sk-SK" sz="2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ttps://upload.wikimedia.org/wikipedia/commons/thumb/8/81/Roman_army_in_nashville.jpg/220px-Roman_army_in_nashvil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0"/>
            <a:ext cx="2571736" cy="2000240"/>
          </a:xfrm>
          <a:prstGeom prst="rect">
            <a:avLst/>
          </a:prstGeom>
          <a:noFill/>
        </p:spPr>
      </p:pic>
      <p:pic>
        <p:nvPicPr>
          <p:cNvPr id="1028" name="Picture 4" descr="https://upload.wikimedia.org/wikipedia/commons/thumb/4/4f/Gladius_2.jpg/220px-Gladius_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8176" y="4941168"/>
            <a:ext cx="1665824" cy="1916832"/>
          </a:xfrm>
          <a:prstGeom prst="rect">
            <a:avLst/>
          </a:prstGeom>
          <a:noFill/>
        </p:spPr>
      </p:pic>
      <p:sp>
        <p:nvSpPr>
          <p:cNvPr id="6" name="BlokTextu 5"/>
          <p:cNvSpPr txBox="1"/>
          <p:nvPr/>
        </p:nvSpPr>
        <p:spPr>
          <a:xfrm>
            <a:off x="1142976" y="1500174"/>
            <a:ext cx="4591321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dirty="0" smtClean="0"/>
              <a:t>Vieš vysvetliť pojem </a:t>
            </a:r>
            <a:r>
              <a:rPr lang="sk-SK" b="1" dirty="0" smtClean="0"/>
              <a:t>žoldnierske vojsko?</a:t>
            </a:r>
            <a:endParaRPr lang="sk-SK" b="1" dirty="0"/>
          </a:p>
        </p:txBody>
      </p:sp>
      <p:pic>
        <p:nvPicPr>
          <p:cNvPr id="7" name="Obrázok 6" descr="obaznik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2910" y="1142984"/>
            <a:ext cx="460056" cy="738169"/>
          </a:xfrm>
          <a:prstGeom prst="rect">
            <a:avLst/>
          </a:prstGeom>
        </p:spPr>
      </p:pic>
      <p:sp>
        <p:nvSpPr>
          <p:cNvPr id="10" name="BlokTextu 9"/>
          <p:cNvSpPr txBox="1"/>
          <p:nvPr/>
        </p:nvSpPr>
        <p:spPr>
          <a:xfrm>
            <a:off x="1907704" y="5042013"/>
            <a:ext cx="5474576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dirty="0" smtClean="0"/>
              <a:t>Legionárov označovali aj ako </a:t>
            </a:r>
            <a:r>
              <a:rPr lang="sk-SK" b="1" dirty="0" smtClean="0"/>
              <a:t>MULOV</a:t>
            </a:r>
          </a:p>
          <a:p>
            <a:r>
              <a:rPr lang="sk-SK" dirty="0" smtClean="0"/>
              <a:t>=&gt; </a:t>
            </a:r>
            <a:r>
              <a:rPr lang="sk-SK" b="1" dirty="0" smtClean="0"/>
              <a:t>potraviny, výstroj a výzbroj si nosili so sebou.</a:t>
            </a:r>
            <a:endParaRPr lang="sk-SK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1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Motív1</Template>
  <TotalTime>569</TotalTime>
  <Words>618</Words>
  <Application>Microsoft Office PowerPoint</Application>
  <PresentationFormat>Prezentácia na obrazovke (4:3)</PresentationFormat>
  <Paragraphs>64</Paragraphs>
  <Slides>13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13</vt:i4>
      </vt:variant>
    </vt:vector>
  </HeadingPairs>
  <TitlesOfParts>
    <vt:vector size="18" baseType="lpstr">
      <vt:lpstr>Arial</vt:lpstr>
      <vt:lpstr>Century Gothic</vt:lpstr>
      <vt:lpstr>Wingdings</vt:lpstr>
      <vt:lpstr>Wingdings 3</vt:lpstr>
      <vt:lpstr>Motív1</vt:lpstr>
      <vt:lpstr>Rozmach Rímskej ríše – Rímski cisári a rímske légie</vt:lpstr>
      <vt:lpstr>Principát</vt:lpstr>
      <vt:lpstr>Cisárstvo </vt:lpstr>
      <vt:lpstr>Vzostup Rímskej ríše</vt:lpstr>
      <vt:lpstr>Cisár, ktorý podpálil Rím</vt:lpstr>
      <vt:lpstr>Dynastia Vespasianovcov</vt:lpstr>
      <vt:lpstr>Adoptívni cisári</vt:lpstr>
      <vt:lpstr>Prezentácia programu PowerPoint</vt:lpstr>
      <vt:lpstr>Rímske légie</vt:lpstr>
      <vt:lpstr>Pretoriánska garda</vt:lpstr>
      <vt:lpstr>Rímske tábory</vt:lpstr>
      <vt:lpstr>Významné rímske tábory</vt:lpstr>
      <vt:lpstr>Limes Romanus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Rozmach a pád Rímskej ríše</dc:title>
  <dc:creator>Branislav Benčič</dc:creator>
  <cp:lastModifiedBy>Ucitel</cp:lastModifiedBy>
  <cp:revision>75</cp:revision>
  <dcterms:created xsi:type="dcterms:W3CDTF">2020-02-09T12:07:34Z</dcterms:created>
  <dcterms:modified xsi:type="dcterms:W3CDTF">2022-03-20T18:25:16Z</dcterms:modified>
</cp:coreProperties>
</file>