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23caa451e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23caa451e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23f05833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23f05833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7279d425b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279d425b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23caa451e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23caa451e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23f05833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23f05833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23f05833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23f05833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23f058337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23f058337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23fc916e2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23fc916e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23f05833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23f05833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23fc916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23fc916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23f05833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23f05833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Układ niestandardowy 1">
  <p:cSld name="AUTOLAYOUT_1">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0" y="0"/>
            <a:ext cx="3048000" cy="5143500"/>
          </a:xfrm>
          <a:prstGeom prst="rect">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3341300" y="314875"/>
            <a:ext cx="5486400" cy="113400"/>
          </a:xfrm>
          <a:prstGeom prst="rect">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348300" y="428200"/>
            <a:ext cx="2351400" cy="43998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2800"/>
              <a:buNone/>
              <a:defRPr b="1" sz="2800">
                <a:solidFill>
                  <a:srgbClr val="FFFFFF"/>
                </a:solidFill>
              </a:defRPr>
            </a:lvl1pPr>
            <a:lvl2pPr lvl="1" rtl="0" algn="l">
              <a:lnSpc>
                <a:spcPct val="100000"/>
              </a:lnSpc>
              <a:spcBef>
                <a:spcPts val="0"/>
              </a:spcBef>
              <a:spcAft>
                <a:spcPts val="0"/>
              </a:spcAft>
              <a:buClr>
                <a:srgbClr val="FFFFFF"/>
              </a:buClr>
              <a:buSzPts val="2800"/>
              <a:buNone/>
              <a:defRPr b="1" sz="2800">
                <a:solidFill>
                  <a:srgbClr val="FFFFFF"/>
                </a:solidFill>
              </a:defRPr>
            </a:lvl2pPr>
            <a:lvl3pPr lvl="2" rtl="0" algn="l">
              <a:lnSpc>
                <a:spcPct val="100000"/>
              </a:lnSpc>
              <a:spcBef>
                <a:spcPts val="0"/>
              </a:spcBef>
              <a:spcAft>
                <a:spcPts val="0"/>
              </a:spcAft>
              <a:buClr>
                <a:srgbClr val="FFFFFF"/>
              </a:buClr>
              <a:buSzPts val="2800"/>
              <a:buNone/>
              <a:defRPr b="1" sz="2800">
                <a:solidFill>
                  <a:srgbClr val="FFFFFF"/>
                </a:solidFill>
              </a:defRPr>
            </a:lvl3pPr>
            <a:lvl4pPr lvl="3" rtl="0" algn="l">
              <a:lnSpc>
                <a:spcPct val="100000"/>
              </a:lnSpc>
              <a:spcBef>
                <a:spcPts val="0"/>
              </a:spcBef>
              <a:spcAft>
                <a:spcPts val="0"/>
              </a:spcAft>
              <a:buClr>
                <a:srgbClr val="FFFFFF"/>
              </a:buClr>
              <a:buSzPts val="2800"/>
              <a:buNone/>
              <a:defRPr b="1" sz="2800">
                <a:solidFill>
                  <a:srgbClr val="FFFFFF"/>
                </a:solidFill>
              </a:defRPr>
            </a:lvl4pPr>
            <a:lvl5pPr lvl="4" rtl="0" algn="l">
              <a:lnSpc>
                <a:spcPct val="100000"/>
              </a:lnSpc>
              <a:spcBef>
                <a:spcPts val="0"/>
              </a:spcBef>
              <a:spcAft>
                <a:spcPts val="0"/>
              </a:spcAft>
              <a:buClr>
                <a:srgbClr val="FFFFFF"/>
              </a:buClr>
              <a:buSzPts val="2800"/>
              <a:buNone/>
              <a:defRPr b="1" sz="2800">
                <a:solidFill>
                  <a:srgbClr val="FFFFFF"/>
                </a:solidFill>
              </a:defRPr>
            </a:lvl5pPr>
            <a:lvl6pPr lvl="5" rtl="0" algn="l">
              <a:lnSpc>
                <a:spcPct val="100000"/>
              </a:lnSpc>
              <a:spcBef>
                <a:spcPts val="0"/>
              </a:spcBef>
              <a:spcAft>
                <a:spcPts val="0"/>
              </a:spcAft>
              <a:buClr>
                <a:srgbClr val="FFFFFF"/>
              </a:buClr>
              <a:buSzPts val="2800"/>
              <a:buNone/>
              <a:defRPr b="1" sz="2800">
                <a:solidFill>
                  <a:srgbClr val="FFFFFF"/>
                </a:solidFill>
              </a:defRPr>
            </a:lvl6pPr>
            <a:lvl7pPr lvl="6" rtl="0" algn="l">
              <a:lnSpc>
                <a:spcPct val="100000"/>
              </a:lnSpc>
              <a:spcBef>
                <a:spcPts val="0"/>
              </a:spcBef>
              <a:spcAft>
                <a:spcPts val="0"/>
              </a:spcAft>
              <a:buClr>
                <a:srgbClr val="FFFFFF"/>
              </a:buClr>
              <a:buSzPts val="2800"/>
              <a:buNone/>
              <a:defRPr b="1" sz="2800">
                <a:solidFill>
                  <a:srgbClr val="FFFFFF"/>
                </a:solidFill>
              </a:defRPr>
            </a:lvl7pPr>
            <a:lvl8pPr lvl="7" rtl="0" algn="l">
              <a:lnSpc>
                <a:spcPct val="100000"/>
              </a:lnSpc>
              <a:spcBef>
                <a:spcPts val="0"/>
              </a:spcBef>
              <a:spcAft>
                <a:spcPts val="0"/>
              </a:spcAft>
              <a:buClr>
                <a:srgbClr val="FFFFFF"/>
              </a:buClr>
              <a:buSzPts val="2800"/>
              <a:buNone/>
              <a:defRPr b="1" sz="2800">
                <a:solidFill>
                  <a:srgbClr val="FFFFFF"/>
                </a:solidFill>
              </a:defRPr>
            </a:lvl8pPr>
            <a:lvl9pPr lvl="8" rtl="0" algn="l">
              <a:lnSpc>
                <a:spcPct val="100000"/>
              </a:lnSpc>
              <a:spcBef>
                <a:spcPts val="0"/>
              </a:spcBef>
              <a:spcAft>
                <a:spcPts val="0"/>
              </a:spcAft>
              <a:buClr>
                <a:srgbClr val="FFFFFF"/>
              </a:buClr>
              <a:buSzPts val="2800"/>
              <a:buNone/>
              <a:defRPr b="1" sz="2800">
                <a:solidFill>
                  <a:srgbClr val="FFFFFF"/>
                </a:solidFill>
              </a:defRPr>
            </a:lvl9pPr>
          </a:lstStyle>
          <a:p/>
        </p:txBody>
      </p:sp>
      <p:sp>
        <p:nvSpPr>
          <p:cNvPr id="56" name="Google Shape;56;p13"/>
          <p:cNvSpPr txBox="1"/>
          <p:nvPr>
            <p:ph idx="1" type="body"/>
          </p:nvPr>
        </p:nvSpPr>
        <p:spPr>
          <a:xfrm>
            <a:off x="3539325" y="593900"/>
            <a:ext cx="5090400" cy="40116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666666"/>
              </a:buClr>
              <a:buSzPts val="1400"/>
              <a:buChar char="●"/>
              <a:defRPr sz="1400">
                <a:solidFill>
                  <a:srgbClr val="666666"/>
                </a:solidFill>
              </a:defRPr>
            </a:lvl1pPr>
            <a:lvl2pPr indent="-304800" lvl="1" marL="914400" rtl="0" algn="l">
              <a:lnSpc>
                <a:spcPct val="115000"/>
              </a:lnSpc>
              <a:spcBef>
                <a:spcPts val="1600"/>
              </a:spcBef>
              <a:spcAft>
                <a:spcPts val="0"/>
              </a:spcAft>
              <a:buClr>
                <a:srgbClr val="666666"/>
              </a:buClr>
              <a:buSzPts val="1200"/>
              <a:buChar char="○"/>
              <a:defRPr sz="1200">
                <a:solidFill>
                  <a:srgbClr val="666666"/>
                </a:solidFill>
              </a:defRPr>
            </a:lvl2pPr>
            <a:lvl3pPr indent="-304800" lvl="2" marL="1371600" rtl="0" algn="l">
              <a:lnSpc>
                <a:spcPct val="115000"/>
              </a:lnSpc>
              <a:spcBef>
                <a:spcPts val="1600"/>
              </a:spcBef>
              <a:spcAft>
                <a:spcPts val="0"/>
              </a:spcAft>
              <a:buClr>
                <a:srgbClr val="666666"/>
              </a:buClr>
              <a:buSzPts val="1200"/>
              <a:buChar char="■"/>
              <a:defRPr sz="1200">
                <a:solidFill>
                  <a:srgbClr val="666666"/>
                </a:solidFill>
              </a:defRPr>
            </a:lvl3pPr>
            <a:lvl4pPr indent="-304800" lvl="3" marL="1828800" rtl="0" algn="l">
              <a:lnSpc>
                <a:spcPct val="115000"/>
              </a:lnSpc>
              <a:spcBef>
                <a:spcPts val="1600"/>
              </a:spcBef>
              <a:spcAft>
                <a:spcPts val="0"/>
              </a:spcAft>
              <a:buClr>
                <a:srgbClr val="666666"/>
              </a:buClr>
              <a:buSzPts val="1200"/>
              <a:buChar char="●"/>
              <a:defRPr sz="1200">
                <a:solidFill>
                  <a:srgbClr val="666666"/>
                </a:solidFill>
              </a:defRPr>
            </a:lvl4pPr>
            <a:lvl5pPr indent="-304800" lvl="4" marL="2286000" rtl="0" algn="l">
              <a:lnSpc>
                <a:spcPct val="115000"/>
              </a:lnSpc>
              <a:spcBef>
                <a:spcPts val="1600"/>
              </a:spcBef>
              <a:spcAft>
                <a:spcPts val="0"/>
              </a:spcAft>
              <a:buClr>
                <a:srgbClr val="666666"/>
              </a:buClr>
              <a:buSzPts val="1200"/>
              <a:buChar char="○"/>
              <a:defRPr sz="1200">
                <a:solidFill>
                  <a:srgbClr val="666666"/>
                </a:solidFill>
              </a:defRPr>
            </a:lvl5pPr>
            <a:lvl6pPr indent="-304800" lvl="5" marL="2743200" rtl="0" algn="l">
              <a:lnSpc>
                <a:spcPct val="115000"/>
              </a:lnSpc>
              <a:spcBef>
                <a:spcPts val="1600"/>
              </a:spcBef>
              <a:spcAft>
                <a:spcPts val="0"/>
              </a:spcAft>
              <a:buClr>
                <a:srgbClr val="666666"/>
              </a:buClr>
              <a:buSzPts val="1200"/>
              <a:buChar char="■"/>
              <a:defRPr sz="1200">
                <a:solidFill>
                  <a:srgbClr val="666666"/>
                </a:solidFill>
              </a:defRPr>
            </a:lvl6pPr>
            <a:lvl7pPr indent="-304800" lvl="6" marL="3200400" rtl="0" algn="l">
              <a:lnSpc>
                <a:spcPct val="115000"/>
              </a:lnSpc>
              <a:spcBef>
                <a:spcPts val="1600"/>
              </a:spcBef>
              <a:spcAft>
                <a:spcPts val="0"/>
              </a:spcAft>
              <a:buClr>
                <a:srgbClr val="666666"/>
              </a:buClr>
              <a:buSzPts val="1200"/>
              <a:buChar char="●"/>
              <a:defRPr sz="1200">
                <a:solidFill>
                  <a:srgbClr val="666666"/>
                </a:solidFill>
              </a:defRPr>
            </a:lvl7pPr>
            <a:lvl8pPr indent="-304800" lvl="7" marL="3657600" rtl="0" algn="l">
              <a:lnSpc>
                <a:spcPct val="115000"/>
              </a:lnSpc>
              <a:spcBef>
                <a:spcPts val="1600"/>
              </a:spcBef>
              <a:spcAft>
                <a:spcPts val="0"/>
              </a:spcAft>
              <a:buClr>
                <a:srgbClr val="666666"/>
              </a:buClr>
              <a:buSzPts val="1200"/>
              <a:buChar char="○"/>
              <a:defRPr sz="1200">
                <a:solidFill>
                  <a:srgbClr val="666666"/>
                </a:solidFill>
              </a:defRPr>
            </a:lvl8pPr>
            <a:lvl9pPr indent="-304800" lvl="8" marL="4114800" rtl="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57" name="Google Shape;5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66666"/>
                </a:solidFill>
              </a:defRPr>
            </a:lvl1pPr>
            <a:lvl2pPr lvl="1" rtl="0" algn="r">
              <a:lnSpc>
                <a:spcPct val="100000"/>
              </a:lnSpc>
              <a:spcAft>
                <a:spcPts val="0"/>
              </a:spcAft>
              <a:buNone/>
              <a:defRPr sz="1000">
                <a:solidFill>
                  <a:srgbClr val="666666"/>
                </a:solidFill>
              </a:defRPr>
            </a:lvl2pPr>
            <a:lvl3pPr lvl="2" rtl="0" algn="r">
              <a:lnSpc>
                <a:spcPct val="100000"/>
              </a:lnSpc>
              <a:spcAft>
                <a:spcPts val="0"/>
              </a:spcAft>
              <a:buNone/>
              <a:defRPr sz="1000">
                <a:solidFill>
                  <a:srgbClr val="666666"/>
                </a:solidFill>
              </a:defRPr>
            </a:lvl3pPr>
            <a:lvl4pPr lvl="3" rtl="0" algn="r">
              <a:lnSpc>
                <a:spcPct val="100000"/>
              </a:lnSpc>
              <a:spcAft>
                <a:spcPts val="0"/>
              </a:spcAft>
              <a:buNone/>
              <a:defRPr sz="1000">
                <a:solidFill>
                  <a:srgbClr val="666666"/>
                </a:solidFill>
              </a:defRPr>
            </a:lvl4pPr>
            <a:lvl5pPr lvl="4" rtl="0" algn="r">
              <a:lnSpc>
                <a:spcPct val="100000"/>
              </a:lnSpc>
              <a:spcAft>
                <a:spcPts val="0"/>
              </a:spcAft>
              <a:buNone/>
              <a:defRPr sz="1000">
                <a:solidFill>
                  <a:srgbClr val="666666"/>
                </a:solidFill>
              </a:defRPr>
            </a:lvl5pPr>
            <a:lvl6pPr lvl="5" rtl="0" algn="r">
              <a:lnSpc>
                <a:spcPct val="100000"/>
              </a:lnSpc>
              <a:spcAft>
                <a:spcPts val="0"/>
              </a:spcAft>
              <a:buNone/>
              <a:defRPr sz="1000">
                <a:solidFill>
                  <a:srgbClr val="666666"/>
                </a:solidFill>
              </a:defRPr>
            </a:lvl6pPr>
            <a:lvl7pPr lvl="6" rtl="0" algn="r">
              <a:lnSpc>
                <a:spcPct val="100000"/>
              </a:lnSpc>
              <a:spcAft>
                <a:spcPts val="0"/>
              </a:spcAft>
              <a:buNone/>
              <a:defRPr sz="1000">
                <a:solidFill>
                  <a:srgbClr val="666666"/>
                </a:solidFill>
              </a:defRPr>
            </a:lvl7pPr>
            <a:lvl8pPr lvl="7" rtl="0" algn="r">
              <a:lnSpc>
                <a:spcPct val="100000"/>
              </a:lnSpc>
              <a:spcAft>
                <a:spcPts val="0"/>
              </a:spcAft>
              <a:buNone/>
              <a:defRPr sz="1000">
                <a:solidFill>
                  <a:srgbClr val="666666"/>
                </a:solidFill>
              </a:defRPr>
            </a:lvl8pPr>
            <a:lvl9pPr lvl="8" rtl="0"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Układ niestandardowy 2">
  <p:cSld name="AUTOLAYOUT_3">
    <p:bg>
      <p:bgPr>
        <a:solidFill>
          <a:srgbClr val="FFFFFF"/>
        </a:solidFill>
      </p:bgPr>
    </p:bg>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 name="Google Shape;60;p14"/>
          <p:cNvCxnSpPr/>
          <p:nvPr/>
        </p:nvCxnSpPr>
        <p:spPr>
          <a:xfrm>
            <a:off x="356325" y="4823300"/>
            <a:ext cx="2942400" cy="0"/>
          </a:xfrm>
          <a:prstGeom prst="straightConnector1">
            <a:avLst/>
          </a:prstGeom>
          <a:noFill/>
          <a:ln cap="flat" cmpd="sng" w="9525">
            <a:solidFill>
              <a:srgbClr val="E0E0E0"/>
            </a:solidFill>
            <a:prstDash val="solid"/>
            <a:round/>
            <a:headEnd len="sm" w="sm" type="none"/>
            <a:tailEnd len="sm" w="sm" type="none"/>
          </a:ln>
        </p:spPr>
      </p:cxnSp>
      <p:cxnSp>
        <p:nvCxnSpPr>
          <p:cNvPr id="61" name="Google Shape;61;p14"/>
          <p:cNvCxnSpPr/>
          <p:nvPr/>
        </p:nvCxnSpPr>
        <p:spPr>
          <a:xfrm>
            <a:off x="4614775" y="373547"/>
            <a:ext cx="4206600" cy="0"/>
          </a:xfrm>
          <a:prstGeom prst="straightConnector1">
            <a:avLst/>
          </a:prstGeom>
          <a:noFill/>
          <a:ln cap="flat" cmpd="sng" w="9525">
            <a:solidFill>
              <a:srgbClr val="E0E0E0"/>
            </a:solidFill>
            <a:prstDash val="solid"/>
            <a:round/>
            <a:headEnd len="sm" w="sm" type="none"/>
            <a:tailEnd len="sm" w="sm" type="none"/>
          </a:ln>
        </p:spPr>
      </p:cxnSp>
      <p:sp>
        <p:nvSpPr>
          <p:cNvPr id="62" name="Google Shape;62;p14"/>
          <p:cNvSpPr/>
          <p:nvPr/>
        </p:nvSpPr>
        <p:spPr>
          <a:xfrm>
            <a:off x="4428475" y="316847"/>
            <a:ext cx="110100" cy="113400"/>
          </a:xfrm>
          <a:prstGeom prst="rect">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356325" y="316850"/>
            <a:ext cx="2942400" cy="113400"/>
          </a:xfrm>
          <a:prstGeom prst="rect">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ph type="title"/>
          </p:nvPr>
        </p:nvSpPr>
        <p:spPr>
          <a:xfrm>
            <a:off x="305450" y="525950"/>
            <a:ext cx="3142800" cy="15870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434343"/>
              </a:buClr>
              <a:buSzPts val="2400"/>
              <a:buNone/>
              <a:defRPr b="1" sz="2400">
                <a:solidFill>
                  <a:srgbClr val="434343"/>
                </a:solidFill>
              </a:defRPr>
            </a:lvl1pPr>
            <a:lvl2pPr lvl="1" rtl="0" algn="l">
              <a:lnSpc>
                <a:spcPct val="100000"/>
              </a:lnSpc>
              <a:spcBef>
                <a:spcPts val="0"/>
              </a:spcBef>
              <a:spcAft>
                <a:spcPts val="0"/>
              </a:spcAft>
              <a:buClr>
                <a:srgbClr val="434343"/>
              </a:buClr>
              <a:buSzPts val="2400"/>
              <a:buNone/>
              <a:defRPr b="1" sz="2400">
                <a:solidFill>
                  <a:srgbClr val="434343"/>
                </a:solidFill>
              </a:defRPr>
            </a:lvl2pPr>
            <a:lvl3pPr lvl="2" rtl="0" algn="l">
              <a:lnSpc>
                <a:spcPct val="100000"/>
              </a:lnSpc>
              <a:spcBef>
                <a:spcPts val="0"/>
              </a:spcBef>
              <a:spcAft>
                <a:spcPts val="0"/>
              </a:spcAft>
              <a:buClr>
                <a:srgbClr val="434343"/>
              </a:buClr>
              <a:buSzPts val="2400"/>
              <a:buNone/>
              <a:defRPr b="1" sz="2400">
                <a:solidFill>
                  <a:srgbClr val="434343"/>
                </a:solidFill>
              </a:defRPr>
            </a:lvl3pPr>
            <a:lvl4pPr lvl="3" rtl="0" algn="l">
              <a:lnSpc>
                <a:spcPct val="100000"/>
              </a:lnSpc>
              <a:spcBef>
                <a:spcPts val="0"/>
              </a:spcBef>
              <a:spcAft>
                <a:spcPts val="0"/>
              </a:spcAft>
              <a:buClr>
                <a:srgbClr val="434343"/>
              </a:buClr>
              <a:buSzPts val="2400"/>
              <a:buNone/>
              <a:defRPr b="1" sz="2400">
                <a:solidFill>
                  <a:srgbClr val="434343"/>
                </a:solidFill>
              </a:defRPr>
            </a:lvl4pPr>
            <a:lvl5pPr lvl="4" rtl="0" algn="l">
              <a:lnSpc>
                <a:spcPct val="100000"/>
              </a:lnSpc>
              <a:spcBef>
                <a:spcPts val="0"/>
              </a:spcBef>
              <a:spcAft>
                <a:spcPts val="0"/>
              </a:spcAft>
              <a:buClr>
                <a:srgbClr val="434343"/>
              </a:buClr>
              <a:buSzPts val="2400"/>
              <a:buNone/>
              <a:defRPr b="1" sz="2400">
                <a:solidFill>
                  <a:srgbClr val="434343"/>
                </a:solidFill>
              </a:defRPr>
            </a:lvl5pPr>
            <a:lvl6pPr lvl="5" rtl="0" algn="l">
              <a:lnSpc>
                <a:spcPct val="100000"/>
              </a:lnSpc>
              <a:spcBef>
                <a:spcPts val="0"/>
              </a:spcBef>
              <a:spcAft>
                <a:spcPts val="0"/>
              </a:spcAft>
              <a:buClr>
                <a:srgbClr val="434343"/>
              </a:buClr>
              <a:buSzPts val="2400"/>
              <a:buNone/>
              <a:defRPr b="1" sz="2400">
                <a:solidFill>
                  <a:srgbClr val="434343"/>
                </a:solidFill>
              </a:defRPr>
            </a:lvl6pPr>
            <a:lvl7pPr lvl="6" rtl="0" algn="l">
              <a:lnSpc>
                <a:spcPct val="100000"/>
              </a:lnSpc>
              <a:spcBef>
                <a:spcPts val="0"/>
              </a:spcBef>
              <a:spcAft>
                <a:spcPts val="0"/>
              </a:spcAft>
              <a:buClr>
                <a:srgbClr val="434343"/>
              </a:buClr>
              <a:buSzPts val="2400"/>
              <a:buNone/>
              <a:defRPr b="1" sz="2400">
                <a:solidFill>
                  <a:srgbClr val="434343"/>
                </a:solidFill>
              </a:defRPr>
            </a:lvl7pPr>
            <a:lvl8pPr lvl="7" rtl="0" algn="l">
              <a:lnSpc>
                <a:spcPct val="100000"/>
              </a:lnSpc>
              <a:spcBef>
                <a:spcPts val="0"/>
              </a:spcBef>
              <a:spcAft>
                <a:spcPts val="0"/>
              </a:spcAft>
              <a:buClr>
                <a:srgbClr val="434343"/>
              </a:buClr>
              <a:buSzPts val="2400"/>
              <a:buNone/>
              <a:defRPr b="1" sz="2400">
                <a:solidFill>
                  <a:srgbClr val="434343"/>
                </a:solidFill>
              </a:defRPr>
            </a:lvl8pPr>
            <a:lvl9pPr lvl="8" rtl="0" algn="l">
              <a:lnSpc>
                <a:spcPct val="100000"/>
              </a:lnSpc>
              <a:spcBef>
                <a:spcPts val="0"/>
              </a:spcBef>
              <a:spcAft>
                <a:spcPts val="0"/>
              </a:spcAft>
              <a:buClr>
                <a:srgbClr val="434343"/>
              </a:buClr>
              <a:buSzPts val="2400"/>
              <a:buNone/>
              <a:defRPr b="1" sz="2400">
                <a:solidFill>
                  <a:srgbClr val="434343"/>
                </a:solidFill>
              </a:defRPr>
            </a:lvl9pPr>
          </a:lstStyle>
          <a:p/>
        </p:txBody>
      </p:sp>
      <p:sp>
        <p:nvSpPr>
          <p:cNvPr id="65" name="Google Shape;65;p14"/>
          <p:cNvSpPr txBox="1"/>
          <p:nvPr>
            <p:ph idx="1" type="body"/>
          </p:nvPr>
        </p:nvSpPr>
        <p:spPr>
          <a:xfrm>
            <a:off x="4610700" y="525950"/>
            <a:ext cx="4206600" cy="40182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666666"/>
              </a:buClr>
              <a:buSzPts val="1400"/>
              <a:buChar char="●"/>
              <a:defRPr sz="1400">
                <a:solidFill>
                  <a:srgbClr val="666666"/>
                </a:solidFill>
              </a:defRPr>
            </a:lvl1pPr>
            <a:lvl2pPr indent="-304800" lvl="1" marL="914400" rtl="0" algn="l">
              <a:lnSpc>
                <a:spcPct val="115000"/>
              </a:lnSpc>
              <a:spcBef>
                <a:spcPts val="1600"/>
              </a:spcBef>
              <a:spcAft>
                <a:spcPts val="0"/>
              </a:spcAft>
              <a:buClr>
                <a:srgbClr val="666666"/>
              </a:buClr>
              <a:buSzPts val="1200"/>
              <a:buChar char="○"/>
              <a:defRPr sz="1200">
                <a:solidFill>
                  <a:srgbClr val="666666"/>
                </a:solidFill>
              </a:defRPr>
            </a:lvl2pPr>
            <a:lvl3pPr indent="-304800" lvl="2" marL="1371600" rtl="0" algn="l">
              <a:lnSpc>
                <a:spcPct val="115000"/>
              </a:lnSpc>
              <a:spcBef>
                <a:spcPts val="1600"/>
              </a:spcBef>
              <a:spcAft>
                <a:spcPts val="0"/>
              </a:spcAft>
              <a:buClr>
                <a:srgbClr val="666666"/>
              </a:buClr>
              <a:buSzPts val="1200"/>
              <a:buChar char="■"/>
              <a:defRPr sz="1200">
                <a:solidFill>
                  <a:srgbClr val="666666"/>
                </a:solidFill>
              </a:defRPr>
            </a:lvl3pPr>
            <a:lvl4pPr indent="-304800" lvl="3" marL="1828800" rtl="0" algn="l">
              <a:lnSpc>
                <a:spcPct val="115000"/>
              </a:lnSpc>
              <a:spcBef>
                <a:spcPts val="1600"/>
              </a:spcBef>
              <a:spcAft>
                <a:spcPts val="0"/>
              </a:spcAft>
              <a:buClr>
                <a:srgbClr val="666666"/>
              </a:buClr>
              <a:buSzPts val="1200"/>
              <a:buChar char="●"/>
              <a:defRPr sz="1200">
                <a:solidFill>
                  <a:srgbClr val="666666"/>
                </a:solidFill>
              </a:defRPr>
            </a:lvl4pPr>
            <a:lvl5pPr indent="-304800" lvl="4" marL="2286000" rtl="0" algn="l">
              <a:lnSpc>
                <a:spcPct val="115000"/>
              </a:lnSpc>
              <a:spcBef>
                <a:spcPts val="1600"/>
              </a:spcBef>
              <a:spcAft>
                <a:spcPts val="0"/>
              </a:spcAft>
              <a:buClr>
                <a:srgbClr val="666666"/>
              </a:buClr>
              <a:buSzPts val="1200"/>
              <a:buChar char="○"/>
              <a:defRPr sz="1200">
                <a:solidFill>
                  <a:srgbClr val="666666"/>
                </a:solidFill>
              </a:defRPr>
            </a:lvl5pPr>
            <a:lvl6pPr indent="-304800" lvl="5" marL="2743200" rtl="0" algn="l">
              <a:lnSpc>
                <a:spcPct val="115000"/>
              </a:lnSpc>
              <a:spcBef>
                <a:spcPts val="1600"/>
              </a:spcBef>
              <a:spcAft>
                <a:spcPts val="0"/>
              </a:spcAft>
              <a:buClr>
                <a:srgbClr val="666666"/>
              </a:buClr>
              <a:buSzPts val="1200"/>
              <a:buChar char="■"/>
              <a:defRPr sz="1200">
                <a:solidFill>
                  <a:srgbClr val="666666"/>
                </a:solidFill>
              </a:defRPr>
            </a:lvl6pPr>
            <a:lvl7pPr indent="-304800" lvl="6" marL="3200400" rtl="0" algn="l">
              <a:lnSpc>
                <a:spcPct val="115000"/>
              </a:lnSpc>
              <a:spcBef>
                <a:spcPts val="1600"/>
              </a:spcBef>
              <a:spcAft>
                <a:spcPts val="0"/>
              </a:spcAft>
              <a:buClr>
                <a:srgbClr val="666666"/>
              </a:buClr>
              <a:buSzPts val="1200"/>
              <a:buChar char="●"/>
              <a:defRPr sz="1200">
                <a:solidFill>
                  <a:srgbClr val="666666"/>
                </a:solidFill>
              </a:defRPr>
            </a:lvl7pPr>
            <a:lvl8pPr indent="-304800" lvl="7" marL="3657600" rtl="0" algn="l">
              <a:lnSpc>
                <a:spcPct val="115000"/>
              </a:lnSpc>
              <a:spcBef>
                <a:spcPts val="1600"/>
              </a:spcBef>
              <a:spcAft>
                <a:spcPts val="0"/>
              </a:spcAft>
              <a:buClr>
                <a:srgbClr val="666666"/>
              </a:buClr>
              <a:buSzPts val="1200"/>
              <a:buChar char="○"/>
              <a:defRPr sz="1200">
                <a:solidFill>
                  <a:srgbClr val="666666"/>
                </a:solidFill>
              </a:defRPr>
            </a:lvl8pPr>
            <a:lvl9pPr indent="-304800" lvl="8" marL="4114800" rtl="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66" name="Google Shape;66;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66666"/>
                </a:solidFill>
              </a:defRPr>
            </a:lvl1pPr>
            <a:lvl2pPr lvl="1" rtl="0" algn="r">
              <a:lnSpc>
                <a:spcPct val="100000"/>
              </a:lnSpc>
              <a:spcAft>
                <a:spcPts val="0"/>
              </a:spcAft>
              <a:buNone/>
              <a:defRPr sz="1000">
                <a:solidFill>
                  <a:srgbClr val="666666"/>
                </a:solidFill>
              </a:defRPr>
            </a:lvl2pPr>
            <a:lvl3pPr lvl="2" rtl="0" algn="r">
              <a:lnSpc>
                <a:spcPct val="100000"/>
              </a:lnSpc>
              <a:spcAft>
                <a:spcPts val="0"/>
              </a:spcAft>
              <a:buNone/>
              <a:defRPr sz="1000">
                <a:solidFill>
                  <a:srgbClr val="666666"/>
                </a:solidFill>
              </a:defRPr>
            </a:lvl3pPr>
            <a:lvl4pPr lvl="3" rtl="0" algn="r">
              <a:lnSpc>
                <a:spcPct val="100000"/>
              </a:lnSpc>
              <a:spcAft>
                <a:spcPts val="0"/>
              </a:spcAft>
              <a:buNone/>
              <a:defRPr sz="1000">
                <a:solidFill>
                  <a:srgbClr val="666666"/>
                </a:solidFill>
              </a:defRPr>
            </a:lvl4pPr>
            <a:lvl5pPr lvl="4" rtl="0" algn="r">
              <a:lnSpc>
                <a:spcPct val="100000"/>
              </a:lnSpc>
              <a:spcAft>
                <a:spcPts val="0"/>
              </a:spcAft>
              <a:buNone/>
              <a:defRPr sz="1000">
                <a:solidFill>
                  <a:srgbClr val="666666"/>
                </a:solidFill>
              </a:defRPr>
            </a:lvl5pPr>
            <a:lvl6pPr lvl="5" rtl="0" algn="r">
              <a:lnSpc>
                <a:spcPct val="100000"/>
              </a:lnSpc>
              <a:spcAft>
                <a:spcPts val="0"/>
              </a:spcAft>
              <a:buNone/>
              <a:defRPr sz="1000">
                <a:solidFill>
                  <a:srgbClr val="666666"/>
                </a:solidFill>
              </a:defRPr>
            </a:lvl6pPr>
            <a:lvl7pPr lvl="6" rtl="0" algn="r">
              <a:lnSpc>
                <a:spcPct val="100000"/>
              </a:lnSpc>
              <a:spcAft>
                <a:spcPts val="0"/>
              </a:spcAft>
              <a:buNone/>
              <a:defRPr sz="1000">
                <a:solidFill>
                  <a:srgbClr val="666666"/>
                </a:solidFill>
              </a:defRPr>
            </a:lvl7pPr>
            <a:lvl8pPr lvl="7" rtl="0" algn="r">
              <a:lnSpc>
                <a:spcPct val="100000"/>
              </a:lnSpc>
              <a:spcAft>
                <a:spcPts val="0"/>
              </a:spcAft>
              <a:buNone/>
              <a:defRPr sz="1000">
                <a:solidFill>
                  <a:srgbClr val="666666"/>
                </a:solidFill>
              </a:defRPr>
            </a:lvl8pPr>
            <a:lvl9pPr lvl="8" rtl="0"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4A86E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youtube.com/watch?v=vBxGaAj9ke4&amp;feature=youtu.be" TargetMode="External"/><Relationship Id="rId4" Type="http://schemas.openxmlformats.org/officeDocument/2006/relationships/hyperlink" Target="https://www.youtube.com/watch?v=UHKKXG0ivRE" TargetMode="External"/><Relationship Id="rId9" Type="http://schemas.openxmlformats.org/officeDocument/2006/relationships/hyperlink" Target="http://www.spoa.org.pl/" TargetMode="External"/><Relationship Id="rId5" Type="http://schemas.openxmlformats.org/officeDocument/2006/relationships/hyperlink" Target="https://www.youtube.com/watch?v=iY10l7pbe2o" TargetMode="External"/><Relationship Id="rId6" Type="http://schemas.openxmlformats.org/officeDocument/2006/relationships/hyperlink" Target="https://synapsis.org.pl/autyzm/informacje-praktyczne/" TargetMode="External"/><Relationship Id="rId7" Type="http://schemas.openxmlformats.org/officeDocument/2006/relationships/hyperlink" Target="https://jim.org/autyzm/czym-jest/" TargetMode="External"/><Relationship Id="rId8" Type="http://schemas.openxmlformats.org/officeDocument/2006/relationships/hyperlink" Target="https://www.pomocautyzm.org/uczen-z-as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jim.org/autyzm/czym-jest/" TargetMode="External"/><Relationship Id="rId4" Type="http://schemas.openxmlformats.org/officeDocument/2006/relationships/hyperlink" Target="http://www.spoa.org.pl/" TargetMode="External"/></Relationships>
</file>

<file path=ppt/slides/_rels/slide3.xml.rels><?xml version="1.0" encoding="UTF-8" standalone="yes"?><Relationships xmlns="http://schemas.openxmlformats.org/package/2006/relationships"><Relationship Id="rId20" Type="http://schemas.openxmlformats.org/officeDocument/2006/relationships/image" Target="../media/image11.jpg"/><Relationship Id="rId11" Type="http://schemas.openxmlformats.org/officeDocument/2006/relationships/image" Target="../media/image4.jpg"/><Relationship Id="rId10" Type="http://schemas.openxmlformats.org/officeDocument/2006/relationships/image" Target="../media/image6.jpg"/><Relationship Id="rId13" Type="http://schemas.openxmlformats.org/officeDocument/2006/relationships/image" Target="../media/image1.jpg"/><Relationship Id="rId12"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20.jpg"/><Relationship Id="rId9" Type="http://schemas.openxmlformats.org/officeDocument/2006/relationships/image" Target="../media/image3.jpg"/><Relationship Id="rId15" Type="http://schemas.openxmlformats.org/officeDocument/2006/relationships/image" Target="../media/image16.jpg"/><Relationship Id="rId14" Type="http://schemas.openxmlformats.org/officeDocument/2006/relationships/image" Target="../media/image14.jpg"/><Relationship Id="rId17" Type="http://schemas.openxmlformats.org/officeDocument/2006/relationships/image" Target="../media/image13.jpg"/><Relationship Id="rId16" Type="http://schemas.openxmlformats.org/officeDocument/2006/relationships/image" Target="../media/image15.jpg"/><Relationship Id="rId5" Type="http://schemas.openxmlformats.org/officeDocument/2006/relationships/image" Target="../media/image8.jpg"/><Relationship Id="rId19" Type="http://schemas.openxmlformats.org/officeDocument/2006/relationships/image" Target="../media/image17.jpg"/><Relationship Id="rId6" Type="http://schemas.openxmlformats.org/officeDocument/2006/relationships/image" Target="../media/image10.jpg"/><Relationship Id="rId18" Type="http://schemas.openxmlformats.org/officeDocument/2006/relationships/image" Target="../media/image12.jpg"/><Relationship Id="rId7" Type="http://schemas.openxmlformats.org/officeDocument/2006/relationships/image" Target="../media/image19.jpg"/><Relationship Id="rId8"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www.youtube.com/watch?v=QLv-dvLCgAg"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www.youtube.com/watch?v=ycCN3qTYVyo" TargetMode="Externa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p32.lublin.eu/_pliki/artykuly_pliki/Autyzm/Twoj%20kolega%20ma%20autyzm.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p32.lublin.eu/_pliki/artykuly_pliki/Autyzm/Twoj%20kolega%20ma%20autyzm.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learningapps.org/watch?v=pvdy4xk632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pl">
                <a:solidFill>
                  <a:srgbClr val="FFFFFF"/>
                </a:solidFill>
              </a:rPr>
              <a:t># Nie bądź zielony w temacie autyzmu!</a:t>
            </a:r>
            <a:endParaRPr>
              <a:solidFill>
                <a:srgbClr val="FFFFFF"/>
              </a:solidFill>
            </a:endParaRPr>
          </a:p>
        </p:txBody>
      </p:sp>
      <p:sp>
        <p:nvSpPr>
          <p:cNvPr id="72" name="Google Shape;72;p15"/>
          <p:cNvSpPr txBox="1"/>
          <p:nvPr>
            <p:ph idx="1" type="subTitle"/>
          </p:nvPr>
        </p:nvSpPr>
        <p:spPr>
          <a:xfrm>
            <a:off x="311700" y="3505100"/>
            <a:ext cx="8520600" cy="102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FFFF"/>
                </a:solidFill>
              </a:rPr>
              <a:t>Światowy Dzień Świadomości Autyzmu </a:t>
            </a:r>
            <a:endParaRPr>
              <a:solidFill>
                <a:srgbClr val="FFFFFF"/>
              </a:solidFill>
            </a:endParaRPr>
          </a:p>
          <a:p>
            <a:pPr indent="0" lvl="0" marL="0" rtl="0" algn="ctr">
              <a:spcBef>
                <a:spcPts val="0"/>
              </a:spcBef>
              <a:spcAft>
                <a:spcPts val="0"/>
              </a:spcAft>
              <a:buNone/>
            </a:pPr>
            <a:r>
              <a:rPr lang="pl">
                <a:solidFill>
                  <a:srgbClr val="FFFFFF"/>
                </a:solidFill>
              </a:rPr>
              <a:t>2 kwietnia 2020 r.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82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FFFF"/>
                </a:solidFill>
              </a:rPr>
              <a:t>Pomocne filmy i linki: </a:t>
            </a:r>
            <a:endParaRPr>
              <a:solidFill>
                <a:srgbClr val="FFFFFF"/>
              </a:solidFill>
            </a:endParaRPr>
          </a:p>
        </p:txBody>
      </p:sp>
      <p:sp>
        <p:nvSpPr>
          <p:cNvPr id="147" name="Google Shape;147;p24"/>
          <p:cNvSpPr txBox="1"/>
          <p:nvPr>
            <p:ph idx="1" type="body"/>
          </p:nvPr>
        </p:nvSpPr>
        <p:spPr>
          <a:xfrm>
            <a:off x="82900" y="6551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a:solidFill>
                  <a:srgbClr val="FFFFFF"/>
                </a:solidFill>
              </a:rPr>
              <a:t>Filmy:</a:t>
            </a:r>
            <a:endParaRPr>
              <a:solidFill>
                <a:srgbClr val="FFFFFF"/>
              </a:solidFill>
            </a:endParaRPr>
          </a:p>
          <a:p>
            <a:pPr indent="-330200" lvl="0" marL="457200" rtl="0" algn="l">
              <a:spcBef>
                <a:spcPts val="1600"/>
              </a:spcBef>
              <a:spcAft>
                <a:spcPts val="0"/>
              </a:spcAft>
              <a:buClr>
                <a:srgbClr val="FFFFFF"/>
              </a:buClr>
              <a:buSzPts val="1600"/>
              <a:buChar char="●"/>
            </a:pPr>
            <a:r>
              <a:rPr lang="pl" sz="1600" u="sng">
                <a:solidFill>
                  <a:srgbClr val="FFFFFF"/>
                </a:solidFill>
                <a:hlinkClick r:id="rId3"/>
              </a:rPr>
              <a:t>Tacy Jak Wy - Autyzm</a:t>
            </a:r>
            <a:endParaRPr sz="1600">
              <a:solidFill>
                <a:srgbClr val="FFFFFF"/>
              </a:solidFill>
            </a:endParaRPr>
          </a:p>
          <a:p>
            <a:pPr indent="-330200" lvl="0" marL="457200" rtl="0" algn="l">
              <a:spcBef>
                <a:spcPts val="0"/>
              </a:spcBef>
              <a:spcAft>
                <a:spcPts val="0"/>
              </a:spcAft>
              <a:buClr>
                <a:srgbClr val="FFFFFF"/>
              </a:buClr>
              <a:buSzPts val="1600"/>
              <a:buChar char="●"/>
            </a:pPr>
            <a:r>
              <a:rPr lang="pl" sz="1600" u="sng">
                <a:solidFill>
                  <a:srgbClr val="FFFFFF"/>
                </a:solidFill>
                <a:hlinkClick r:id="rId4"/>
              </a:rPr>
              <a:t>Autyzm. Chcemy być sobą. </a:t>
            </a:r>
            <a:endParaRPr sz="1600">
              <a:solidFill>
                <a:srgbClr val="FFFFFF"/>
              </a:solidFill>
            </a:endParaRPr>
          </a:p>
          <a:p>
            <a:pPr indent="-330200" lvl="0" marL="457200" rtl="0" algn="l">
              <a:spcBef>
                <a:spcPts val="0"/>
              </a:spcBef>
              <a:spcAft>
                <a:spcPts val="0"/>
              </a:spcAft>
              <a:buClr>
                <a:srgbClr val="FFFFFF"/>
              </a:buClr>
              <a:buSzPts val="1600"/>
              <a:buChar char="●"/>
            </a:pPr>
            <a:r>
              <a:rPr lang="pl" sz="1600" u="sng">
                <a:solidFill>
                  <a:srgbClr val="FFFFFF"/>
                </a:solidFill>
                <a:hlinkClick r:id="rId5"/>
              </a:rPr>
              <a:t>Podróż Marii</a:t>
            </a:r>
            <a:endParaRPr sz="1600">
              <a:solidFill>
                <a:srgbClr val="FFFFFF"/>
              </a:solidFill>
            </a:endParaRPr>
          </a:p>
          <a:p>
            <a:pPr indent="0" lvl="0" marL="0" rtl="0" algn="l">
              <a:spcBef>
                <a:spcPts val="1600"/>
              </a:spcBef>
              <a:spcAft>
                <a:spcPts val="0"/>
              </a:spcAft>
              <a:buNone/>
            </a:pPr>
            <a:r>
              <a:rPr lang="pl">
                <a:solidFill>
                  <a:srgbClr val="FFFFFF"/>
                </a:solidFill>
              </a:rPr>
              <a:t>Linki:</a:t>
            </a:r>
            <a:endParaRPr u="sng">
              <a:solidFill>
                <a:schemeClr val="hlink"/>
              </a:solidFill>
            </a:endParaRPr>
          </a:p>
          <a:p>
            <a:pPr indent="-330200" lvl="0" marL="457200" rtl="0" algn="l">
              <a:spcBef>
                <a:spcPts val="1600"/>
              </a:spcBef>
              <a:spcAft>
                <a:spcPts val="0"/>
              </a:spcAft>
              <a:buClr>
                <a:srgbClr val="FFFFFF"/>
              </a:buClr>
              <a:buSzPts val="1600"/>
              <a:buChar char="●"/>
            </a:pPr>
            <a:r>
              <a:rPr lang="pl" sz="1600" u="sng">
                <a:solidFill>
                  <a:srgbClr val="FFFFFF"/>
                </a:solidFill>
                <a:hlinkClick r:id="rId6"/>
              </a:rPr>
              <a:t>https://synapsis.org.pl/autyzm/informacje-praktyczne/</a:t>
            </a:r>
            <a:endParaRPr sz="1600" u="sng">
              <a:solidFill>
                <a:srgbClr val="FFFFFF"/>
              </a:solidFill>
            </a:endParaRPr>
          </a:p>
          <a:p>
            <a:pPr indent="-330200" lvl="0" marL="457200" rtl="0" algn="l">
              <a:spcBef>
                <a:spcPts val="0"/>
              </a:spcBef>
              <a:spcAft>
                <a:spcPts val="0"/>
              </a:spcAft>
              <a:buClr>
                <a:srgbClr val="FFFFFF"/>
              </a:buClr>
              <a:buSzPts val="1600"/>
              <a:buChar char="●"/>
            </a:pPr>
            <a:r>
              <a:rPr lang="pl" sz="1600" u="sng">
                <a:solidFill>
                  <a:srgbClr val="FFFFFF"/>
                </a:solidFill>
                <a:hlinkClick r:id="rId7"/>
              </a:rPr>
              <a:t>https://jim.org/autyzm/czym-jest/</a:t>
            </a:r>
            <a:endParaRPr sz="1600" u="sng">
              <a:solidFill>
                <a:srgbClr val="FFFFFF"/>
              </a:solidFill>
            </a:endParaRPr>
          </a:p>
          <a:p>
            <a:pPr indent="-330200" lvl="0" marL="457200" rtl="0" algn="l">
              <a:spcBef>
                <a:spcPts val="0"/>
              </a:spcBef>
              <a:spcAft>
                <a:spcPts val="0"/>
              </a:spcAft>
              <a:buClr>
                <a:srgbClr val="FFFFFF"/>
              </a:buClr>
              <a:buSzPts val="1600"/>
              <a:buChar char="●"/>
            </a:pPr>
            <a:r>
              <a:rPr lang="pl" sz="1600" u="sng">
                <a:solidFill>
                  <a:srgbClr val="FFFFFF"/>
                </a:solidFill>
                <a:hlinkClick r:id="rId8"/>
              </a:rPr>
              <a:t>https://www.pomocautyzm.org/uczen-z-asd</a:t>
            </a:r>
            <a:endParaRPr sz="1600" u="sng">
              <a:solidFill>
                <a:srgbClr val="FFFFFF"/>
              </a:solidFill>
            </a:endParaRPr>
          </a:p>
          <a:p>
            <a:pPr indent="-330200" lvl="0" marL="457200" rtl="0" algn="l">
              <a:spcBef>
                <a:spcPts val="0"/>
              </a:spcBef>
              <a:spcAft>
                <a:spcPts val="0"/>
              </a:spcAft>
              <a:buClr>
                <a:srgbClr val="FFFFFF"/>
              </a:buClr>
              <a:buSzPts val="1600"/>
              <a:buChar char="●"/>
            </a:pPr>
            <a:r>
              <a:rPr lang="pl" sz="1600" u="sng">
                <a:solidFill>
                  <a:srgbClr val="FFFFFF"/>
                </a:solidFill>
                <a:hlinkClick r:id="rId9"/>
              </a:rPr>
              <a:t>http://www.spoa.org.pl/</a:t>
            </a:r>
            <a:endParaRPr sz="1600" u="sng">
              <a:solidFill>
                <a:srgbClr val="FFFFFF"/>
              </a:solidFill>
            </a:endParaRPr>
          </a:p>
          <a:p>
            <a:pPr indent="0" lvl="0" marL="0" rtl="0" algn="ctr">
              <a:spcBef>
                <a:spcPts val="0"/>
              </a:spcBef>
              <a:spcAft>
                <a:spcPts val="0"/>
              </a:spcAft>
              <a:buNone/>
            </a:pPr>
            <a:r>
              <a:rPr lang="pl" sz="2000">
                <a:solidFill>
                  <a:srgbClr val="FFFFFF"/>
                </a:solidFill>
              </a:rPr>
              <a:t>        </a:t>
            </a:r>
            <a:r>
              <a:rPr lang="pl" sz="2000">
                <a:solidFill>
                  <a:srgbClr val="FFFFFF"/>
                </a:solidFill>
              </a:rPr>
              <a:t>  </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1293450"/>
            <a:ext cx="8520600" cy="24555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600">
              <a:solidFill>
                <a:schemeClr val="lt1"/>
              </a:solidFill>
            </a:endParaRPr>
          </a:p>
          <a:p>
            <a:pPr indent="0" lvl="0" marL="0" rtl="0" algn="ctr">
              <a:lnSpc>
                <a:spcPct val="115000"/>
              </a:lnSpc>
              <a:spcBef>
                <a:spcPts val="1600"/>
              </a:spcBef>
              <a:spcAft>
                <a:spcPts val="0"/>
              </a:spcAft>
              <a:buNone/>
            </a:pPr>
            <a:r>
              <a:rPr lang="pl" sz="2600">
                <a:solidFill>
                  <a:schemeClr val="lt1"/>
                </a:solidFill>
              </a:rPr>
              <a:t>Dziękujemy za uwagę i poświęcony czas!</a:t>
            </a:r>
            <a:endParaRPr sz="2600">
              <a:solidFill>
                <a:schemeClr val="lt1"/>
              </a:solidFill>
            </a:endParaRPr>
          </a:p>
          <a:p>
            <a:pPr indent="0" lvl="0" marL="0" rtl="0" algn="ctr">
              <a:lnSpc>
                <a:spcPct val="115000"/>
              </a:lnSpc>
              <a:spcBef>
                <a:spcPts val="1600"/>
              </a:spcBef>
              <a:spcAft>
                <a:spcPts val="0"/>
              </a:spcAft>
              <a:buClr>
                <a:schemeClr val="dk1"/>
              </a:buClr>
              <a:buSzPts val="1100"/>
              <a:buFont typeface="Arial"/>
              <a:buNone/>
            </a:pPr>
            <a:r>
              <a:t/>
            </a:r>
            <a:endParaRPr sz="2000">
              <a:solidFill>
                <a:schemeClr val="lt1"/>
              </a:solidFill>
            </a:endParaRPr>
          </a:p>
          <a:p>
            <a:pPr indent="0" lvl="0" marL="0" rtl="0" algn="ctr">
              <a:lnSpc>
                <a:spcPct val="115000"/>
              </a:lnSpc>
              <a:spcBef>
                <a:spcPts val="1600"/>
              </a:spcBef>
              <a:spcAft>
                <a:spcPts val="0"/>
              </a:spcAft>
              <a:buClr>
                <a:schemeClr val="dk1"/>
              </a:buClr>
              <a:buSzPts val="1100"/>
              <a:buFont typeface="Arial"/>
              <a:buNone/>
            </a:pPr>
            <a:r>
              <a:rPr lang="pl" sz="1400">
                <a:solidFill>
                  <a:schemeClr val="lt1"/>
                </a:solidFill>
              </a:rPr>
              <a:t>Agnieszka Kornacka, Katarzyna Jakubiak</a:t>
            </a:r>
            <a:endParaRPr sz="1400">
              <a:solidFill>
                <a:schemeClr val="lt1"/>
              </a:solidFill>
            </a:endParaRPr>
          </a:p>
          <a:p>
            <a:pPr indent="0" lvl="0" marL="0" rtl="0" algn="ctr">
              <a:lnSpc>
                <a:spcPct val="115000"/>
              </a:lnSpc>
              <a:spcBef>
                <a:spcPts val="1600"/>
              </a:spcBef>
              <a:spcAft>
                <a:spcPts val="0"/>
              </a:spcAft>
              <a:buClr>
                <a:schemeClr val="dk1"/>
              </a:buClr>
              <a:buSzPts val="1100"/>
              <a:buFont typeface="Arial"/>
              <a:buNone/>
            </a:pPr>
            <a:r>
              <a:rPr lang="pl" sz="1400">
                <a:solidFill>
                  <a:schemeClr val="lt1"/>
                </a:solidFill>
              </a:rPr>
              <a:t>Zespół pomocy psychologiczno-pedagogiczny</a:t>
            </a:r>
            <a:endParaRPr sz="1400">
              <a:solidFill>
                <a:schemeClr val="lt1"/>
              </a:solidFill>
            </a:endParaRPr>
          </a:p>
          <a:p>
            <a:pPr indent="0" lvl="0" marL="0" rtl="0" algn="ctr">
              <a:spcBef>
                <a:spcPts val="1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48300" y="428200"/>
            <a:ext cx="2351400" cy="439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a:t>Czym jest a</a:t>
            </a:r>
            <a:r>
              <a:rPr lang="pl"/>
              <a:t>utyzm? </a:t>
            </a:r>
            <a:endParaRPr/>
          </a:p>
        </p:txBody>
      </p:sp>
      <p:sp>
        <p:nvSpPr>
          <p:cNvPr id="78" name="Google Shape;78;p16"/>
          <p:cNvSpPr txBox="1"/>
          <p:nvPr>
            <p:ph idx="1" type="body"/>
          </p:nvPr>
        </p:nvSpPr>
        <p:spPr>
          <a:xfrm>
            <a:off x="3539325" y="593900"/>
            <a:ext cx="5090400" cy="4011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pl">
                <a:solidFill>
                  <a:srgbClr val="000000"/>
                </a:solidFill>
              </a:rPr>
              <a:t>to całościowe zaburzenie rozwojowe - oznacza to, że symptomy występują w większości obszarów rozwoju człowieka i towarzyszą od wczesnego okresu życia, aż do końca. Cechą dominującą jest trudność w sposobie nawiązywania kontaktu z innymi, wyrażania emocji, uczenia się oraz innym sposobem zachowywania się </a:t>
            </a:r>
            <a:br>
              <a:rPr lang="pl">
                <a:solidFill>
                  <a:srgbClr val="000000"/>
                </a:solidFill>
              </a:rPr>
            </a:br>
            <a:r>
              <a:rPr lang="pl">
                <a:solidFill>
                  <a:srgbClr val="000000"/>
                </a:solidFill>
              </a:rPr>
              <a:t>w codziennych sytuacjach</a:t>
            </a:r>
            <a:endParaRPr>
              <a:solidFill>
                <a:srgbClr val="000000"/>
              </a:solidFill>
            </a:endParaRPr>
          </a:p>
          <a:p>
            <a:pPr indent="-317500" lvl="0" marL="457200" rtl="0" algn="l">
              <a:spcBef>
                <a:spcPts val="0"/>
              </a:spcBef>
              <a:spcAft>
                <a:spcPts val="0"/>
              </a:spcAft>
              <a:buClr>
                <a:srgbClr val="000000"/>
              </a:buClr>
              <a:buSzPts val="1400"/>
              <a:buChar char="●"/>
            </a:pPr>
            <a:r>
              <a:rPr lang="pl">
                <a:solidFill>
                  <a:srgbClr val="000000"/>
                </a:solidFill>
              </a:rPr>
              <a:t>termin: “zaburzenia ze spektrum autyzmu” jest używany dla zaznaczenia jego złożoności. Zdiagnozowane objawy mogą występować z różnych nasileniem i przyjmować postać od łagodnych po skrajnie utrudniające </a:t>
            </a:r>
            <a:r>
              <a:rPr lang="pl">
                <a:solidFill>
                  <a:srgbClr val="000000"/>
                </a:solidFill>
              </a:rPr>
              <a:t>funkcjonowanie</a:t>
            </a:r>
            <a:r>
              <a:rPr lang="pl">
                <a:solidFill>
                  <a:srgbClr val="000000"/>
                </a:solidFill>
              </a:rPr>
              <a:t> w każdej sferze życia</a:t>
            </a:r>
            <a:endParaRPr>
              <a:solidFill>
                <a:srgbClr val="000000"/>
              </a:solidFill>
            </a:endParaRPr>
          </a:p>
          <a:p>
            <a:pPr indent="-317500" lvl="0" marL="457200" rtl="0" algn="l">
              <a:spcBef>
                <a:spcPts val="0"/>
              </a:spcBef>
              <a:spcAft>
                <a:spcPts val="0"/>
              </a:spcAft>
              <a:buClr>
                <a:srgbClr val="000000"/>
              </a:buClr>
              <a:buSzPts val="1400"/>
              <a:buChar char="●"/>
            </a:pPr>
            <a:r>
              <a:rPr lang="pl">
                <a:solidFill>
                  <a:srgbClr val="000000"/>
                </a:solidFill>
              </a:rPr>
              <a:t>obecnie przyjmuje się, że autyzm diagnozowany </a:t>
            </a:r>
            <a:br>
              <a:rPr lang="pl">
                <a:solidFill>
                  <a:srgbClr val="000000"/>
                </a:solidFill>
              </a:rPr>
            </a:br>
            <a:r>
              <a:rPr lang="pl">
                <a:solidFill>
                  <a:srgbClr val="000000"/>
                </a:solidFill>
              </a:rPr>
              <a:t>w Polsce jest u jednego dziecka na 100 przypadków</a:t>
            </a:r>
            <a:endParaRPr>
              <a:solidFill>
                <a:srgbClr val="000000"/>
              </a:solidFill>
            </a:endParaRPr>
          </a:p>
          <a:p>
            <a:pPr indent="0" lvl="0" marL="457200" rtl="0" algn="l">
              <a:spcBef>
                <a:spcPts val="1600"/>
              </a:spcBef>
              <a:spcAft>
                <a:spcPts val="0"/>
              </a:spcAft>
              <a:buNone/>
            </a:pPr>
            <a:r>
              <a:rPr lang="pl" sz="900">
                <a:solidFill>
                  <a:srgbClr val="000000"/>
                </a:solidFill>
              </a:rPr>
              <a:t>źródło: </a:t>
            </a:r>
            <a:r>
              <a:rPr lang="pl" sz="1100" u="sng">
                <a:solidFill>
                  <a:schemeClr val="hlink"/>
                </a:solidFill>
                <a:hlinkClick r:id="rId3"/>
              </a:rPr>
              <a:t>https://jim.org/autyzm/czym-jest/</a:t>
            </a:r>
            <a:r>
              <a:rPr lang="pl" sz="900">
                <a:solidFill>
                  <a:srgbClr val="000000"/>
                </a:solidFill>
              </a:rPr>
              <a:t>, </a:t>
            </a:r>
            <a:r>
              <a:rPr lang="pl" sz="1100" u="sng">
                <a:solidFill>
                  <a:schemeClr val="hlink"/>
                </a:solidFill>
                <a:hlinkClick r:id="rId4"/>
              </a:rPr>
              <a:t>http://www.spoa.org.pl/</a:t>
            </a:r>
            <a:endParaRPr sz="900">
              <a:solidFill>
                <a:srgbClr val="000000"/>
              </a:solidFill>
            </a:endParaRPr>
          </a:p>
          <a:p>
            <a:pPr indent="0" lvl="0" marL="457200" rtl="0" algn="l">
              <a:spcBef>
                <a:spcPts val="1600"/>
              </a:spcBef>
              <a:spcAft>
                <a:spcPts val="1600"/>
              </a:spcAft>
              <a:buNone/>
            </a:pPr>
            <a:r>
              <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idx="1" type="body"/>
          </p:nvPr>
        </p:nvSpPr>
        <p:spPr>
          <a:xfrm>
            <a:off x="311700" y="115000"/>
            <a:ext cx="8520600" cy="4875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rPr lang="pl" sz="900">
                <a:solidFill>
                  <a:srgbClr val="FFFFFF"/>
                </a:solidFill>
              </a:rPr>
              <a:t>źródło piktogramów: http://www.poradnikautystyczny.pl/post/swiatowy-dzien-swiadomosci-autyzmu-2016-na-niebiesko/plakat_akcji</a:t>
            </a:r>
            <a:endParaRPr sz="900">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0"/>
              </a:spcAft>
              <a:buNone/>
            </a:pPr>
            <a:r>
              <a:t/>
            </a:r>
            <a:endParaRPr>
              <a:solidFill>
                <a:srgbClr val="FFFFFF"/>
              </a:solidFill>
            </a:endParaRPr>
          </a:p>
          <a:p>
            <a:pPr indent="0" lvl="0" marL="0" rtl="0" algn="just">
              <a:spcBef>
                <a:spcPts val="1600"/>
              </a:spcBef>
              <a:spcAft>
                <a:spcPts val="1600"/>
              </a:spcAft>
              <a:buNone/>
            </a:pPr>
            <a:r>
              <a:t/>
            </a:r>
            <a:endParaRPr>
              <a:solidFill>
                <a:srgbClr val="FFFFFF"/>
              </a:solidFill>
            </a:endParaRPr>
          </a:p>
        </p:txBody>
      </p:sp>
      <p:sp>
        <p:nvSpPr>
          <p:cNvPr id="84" name="Google Shape;84;p17"/>
          <p:cNvSpPr/>
          <p:nvPr/>
        </p:nvSpPr>
        <p:spPr>
          <a:xfrm>
            <a:off x="3286575" y="1589950"/>
            <a:ext cx="2687700" cy="1770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2600">
                <a:solidFill>
                  <a:srgbClr val="4A86E8"/>
                </a:solidFill>
              </a:rPr>
              <a:t>Symptomy</a:t>
            </a:r>
            <a:endParaRPr b="1" sz="2600">
              <a:solidFill>
                <a:srgbClr val="4A86E8"/>
              </a:solidFill>
            </a:endParaRPr>
          </a:p>
        </p:txBody>
      </p:sp>
      <p:pic>
        <p:nvPicPr>
          <p:cNvPr id="85" name="Google Shape;85;p17"/>
          <p:cNvPicPr preferRelativeResize="0"/>
          <p:nvPr/>
        </p:nvPicPr>
        <p:blipFill>
          <a:blip r:embed="rId3">
            <a:alphaModFix/>
          </a:blip>
          <a:stretch>
            <a:fillRect/>
          </a:stretch>
        </p:blipFill>
        <p:spPr>
          <a:xfrm>
            <a:off x="584449" y="779663"/>
            <a:ext cx="1026825" cy="905525"/>
          </a:xfrm>
          <a:prstGeom prst="rect">
            <a:avLst/>
          </a:prstGeom>
          <a:noFill/>
          <a:ln>
            <a:noFill/>
          </a:ln>
        </p:spPr>
      </p:pic>
      <p:pic>
        <p:nvPicPr>
          <p:cNvPr id="86" name="Google Shape;86;p17"/>
          <p:cNvPicPr preferRelativeResize="0"/>
          <p:nvPr/>
        </p:nvPicPr>
        <p:blipFill>
          <a:blip r:embed="rId4">
            <a:alphaModFix/>
          </a:blip>
          <a:stretch>
            <a:fillRect/>
          </a:stretch>
        </p:blipFill>
        <p:spPr>
          <a:xfrm>
            <a:off x="1817075" y="164400"/>
            <a:ext cx="1085001" cy="905525"/>
          </a:xfrm>
          <a:prstGeom prst="rect">
            <a:avLst/>
          </a:prstGeom>
          <a:noFill/>
          <a:ln>
            <a:noFill/>
          </a:ln>
        </p:spPr>
      </p:pic>
      <p:pic>
        <p:nvPicPr>
          <p:cNvPr id="87" name="Google Shape;87;p17"/>
          <p:cNvPicPr preferRelativeResize="0"/>
          <p:nvPr/>
        </p:nvPicPr>
        <p:blipFill>
          <a:blip r:embed="rId5">
            <a:alphaModFix/>
          </a:blip>
          <a:stretch>
            <a:fillRect/>
          </a:stretch>
        </p:blipFill>
        <p:spPr>
          <a:xfrm>
            <a:off x="3286577" y="138538"/>
            <a:ext cx="1085001" cy="957248"/>
          </a:xfrm>
          <a:prstGeom prst="rect">
            <a:avLst/>
          </a:prstGeom>
          <a:noFill/>
          <a:ln>
            <a:noFill/>
          </a:ln>
        </p:spPr>
      </p:pic>
      <p:pic>
        <p:nvPicPr>
          <p:cNvPr id="88" name="Google Shape;88;p17"/>
          <p:cNvPicPr preferRelativeResize="0"/>
          <p:nvPr/>
        </p:nvPicPr>
        <p:blipFill>
          <a:blip r:embed="rId6">
            <a:alphaModFix/>
          </a:blip>
          <a:stretch>
            <a:fillRect/>
          </a:stretch>
        </p:blipFill>
        <p:spPr>
          <a:xfrm>
            <a:off x="4756075" y="138562"/>
            <a:ext cx="1085001" cy="957205"/>
          </a:xfrm>
          <a:prstGeom prst="rect">
            <a:avLst/>
          </a:prstGeom>
          <a:noFill/>
          <a:ln>
            <a:noFill/>
          </a:ln>
        </p:spPr>
      </p:pic>
      <p:pic>
        <p:nvPicPr>
          <p:cNvPr id="89" name="Google Shape;89;p17"/>
          <p:cNvPicPr preferRelativeResize="0"/>
          <p:nvPr/>
        </p:nvPicPr>
        <p:blipFill>
          <a:blip r:embed="rId7">
            <a:alphaModFix/>
          </a:blip>
          <a:stretch>
            <a:fillRect/>
          </a:stretch>
        </p:blipFill>
        <p:spPr>
          <a:xfrm>
            <a:off x="6225565" y="159088"/>
            <a:ext cx="1026825" cy="916139"/>
          </a:xfrm>
          <a:prstGeom prst="rect">
            <a:avLst/>
          </a:prstGeom>
          <a:noFill/>
          <a:ln>
            <a:noFill/>
          </a:ln>
        </p:spPr>
      </p:pic>
      <p:pic>
        <p:nvPicPr>
          <p:cNvPr id="90" name="Google Shape;90;p17"/>
          <p:cNvPicPr preferRelativeResize="0"/>
          <p:nvPr/>
        </p:nvPicPr>
        <p:blipFill>
          <a:blip r:embed="rId8">
            <a:alphaModFix/>
          </a:blip>
          <a:stretch>
            <a:fillRect/>
          </a:stretch>
        </p:blipFill>
        <p:spPr>
          <a:xfrm>
            <a:off x="7438599" y="625113"/>
            <a:ext cx="1084999" cy="964834"/>
          </a:xfrm>
          <a:prstGeom prst="rect">
            <a:avLst/>
          </a:prstGeom>
          <a:noFill/>
          <a:ln>
            <a:noFill/>
          </a:ln>
        </p:spPr>
      </p:pic>
      <p:pic>
        <p:nvPicPr>
          <p:cNvPr id="91" name="Google Shape;91;p17"/>
          <p:cNvPicPr preferRelativeResize="0"/>
          <p:nvPr/>
        </p:nvPicPr>
        <p:blipFill>
          <a:blip r:embed="rId9">
            <a:alphaModFix/>
          </a:blip>
          <a:stretch>
            <a:fillRect/>
          </a:stretch>
        </p:blipFill>
        <p:spPr>
          <a:xfrm>
            <a:off x="6196487" y="3728075"/>
            <a:ext cx="1085001" cy="963251"/>
          </a:xfrm>
          <a:prstGeom prst="rect">
            <a:avLst/>
          </a:prstGeom>
          <a:noFill/>
          <a:ln>
            <a:noFill/>
          </a:ln>
        </p:spPr>
      </p:pic>
      <p:pic>
        <p:nvPicPr>
          <p:cNvPr id="92" name="Google Shape;92;p17"/>
          <p:cNvPicPr preferRelativeResize="0"/>
          <p:nvPr/>
        </p:nvPicPr>
        <p:blipFill>
          <a:blip r:embed="rId10">
            <a:alphaModFix/>
          </a:blip>
          <a:stretch>
            <a:fillRect/>
          </a:stretch>
        </p:blipFill>
        <p:spPr>
          <a:xfrm>
            <a:off x="7503613" y="3136750"/>
            <a:ext cx="1026825" cy="911603"/>
          </a:xfrm>
          <a:prstGeom prst="rect">
            <a:avLst/>
          </a:prstGeom>
          <a:noFill/>
          <a:ln>
            <a:noFill/>
          </a:ln>
        </p:spPr>
      </p:pic>
      <p:pic>
        <p:nvPicPr>
          <p:cNvPr id="93" name="Google Shape;93;p17"/>
          <p:cNvPicPr preferRelativeResize="0"/>
          <p:nvPr/>
        </p:nvPicPr>
        <p:blipFill>
          <a:blip r:embed="rId11">
            <a:alphaModFix/>
          </a:blip>
          <a:stretch>
            <a:fillRect/>
          </a:stretch>
        </p:blipFill>
        <p:spPr>
          <a:xfrm>
            <a:off x="613550" y="1965213"/>
            <a:ext cx="1026825" cy="911609"/>
          </a:xfrm>
          <a:prstGeom prst="rect">
            <a:avLst/>
          </a:prstGeom>
          <a:noFill/>
          <a:ln>
            <a:noFill/>
          </a:ln>
        </p:spPr>
      </p:pic>
      <p:pic>
        <p:nvPicPr>
          <p:cNvPr id="94" name="Google Shape;94;p17"/>
          <p:cNvPicPr preferRelativeResize="0"/>
          <p:nvPr/>
        </p:nvPicPr>
        <p:blipFill>
          <a:blip r:embed="rId12">
            <a:alphaModFix/>
          </a:blip>
          <a:stretch>
            <a:fillRect/>
          </a:stretch>
        </p:blipFill>
        <p:spPr>
          <a:xfrm>
            <a:off x="6229000" y="1290613"/>
            <a:ext cx="1019975" cy="905523"/>
          </a:xfrm>
          <a:prstGeom prst="rect">
            <a:avLst/>
          </a:prstGeom>
          <a:noFill/>
          <a:ln>
            <a:noFill/>
          </a:ln>
        </p:spPr>
      </p:pic>
      <p:pic>
        <p:nvPicPr>
          <p:cNvPr id="95" name="Google Shape;95;p17"/>
          <p:cNvPicPr preferRelativeResize="0"/>
          <p:nvPr/>
        </p:nvPicPr>
        <p:blipFill>
          <a:blip r:embed="rId13">
            <a:alphaModFix/>
          </a:blip>
          <a:stretch>
            <a:fillRect/>
          </a:stretch>
        </p:blipFill>
        <p:spPr>
          <a:xfrm>
            <a:off x="699575" y="3110925"/>
            <a:ext cx="911700" cy="963250"/>
          </a:xfrm>
          <a:prstGeom prst="rect">
            <a:avLst/>
          </a:prstGeom>
          <a:noFill/>
          <a:ln>
            <a:noFill/>
          </a:ln>
        </p:spPr>
      </p:pic>
      <p:pic>
        <p:nvPicPr>
          <p:cNvPr id="96" name="Google Shape;96;p17"/>
          <p:cNvPicPr preferRelativeResize="0"/>
          <p:nvPr/>
        </p:nvPicPr>
        <p:blipFill>
          <a:blip r:embed="rId14">
            <a:alphaModFix/>
          </a:blip>
          <a:stretch>
            <a:fillRect/>
          </a:stretch>
        </p:blipFill>
        <p:spPr>
          <a:xfrm>
            <a:off x="1817075" y="2571750"/>
            <a:ext cx="1171050" cy="963250"/>
          </a:xfrm>
          <a:prstGeom prst="rect">
            <a:avLst/>
          </a:prstGeom>
          <a:noFill/>
          <a:ln>
            <a:noFill/>
          </a:ln>
        </p:spPr>
      </p:pic>
      <p:pic>
        <p:nvPicPr>
          <p:cNvPr id="97" name="Google Shape;97;p17"/>
          <p:cNvPicPr preferRelativeResize="0"/>
          <p:nvPr/>
        </p:nvPicPr>
        <p:blipFill>
          <a:blip r:embed="rId15">
            <a:alphaModFix/>
          </a:blip>
          <a:stretch>
            <a:fillRect/>
          </a:stretch>
        </p:blipFill>
        <p:spPr>
          <a:xfrm>
            <a:off x="4756075" y="3764975"/>
            <a:ext cx="1085001" cy="963251"/>
          </a:xfrm>
          <a:prstGeom prst="rect">
            <a:avLst/>
          </a:prstGeom>
          <a:noFill/>
          <a:ln>
            <a:noFill/>
          </a:ln>
        </p:spPr>
      </p:pic>
      <p:pic>
        <p:nvPicPr>
          <p:cNvPr id="98" name="Google Shape;98;p17"/>
          <p:cNvPicPr preferRelativeResize="0"/>
          <p:nvPr/>
        </p:nvPicPr>
        <p:blipFill>
          <a:blip r:embed="rId16">
            <a:alphaModFix/>
          </a:blip>
          <a:stretch>
            <a:fillRect/>
          </a:stretch>
        </p:blipFill>
        <p:spPr>
          <a:xfrm>
            <a:off x="7503625" y="1968250"/>
            <a:ext cx="1019975" cy="905523"/>
          </a:xfrm>
          <a:prstGeom prst="rect">
            <a:avLst/>
          </a:prstGeom>
          <a:noFill/>
          <a:ln>
            <a:noFill/>
          </a:ln>
        </p:spPr>
      </p:pic>
      <p:pic>
        <p:nvPicPr>
          <p:cNvPr id="99" name="Google Shape;99;p17"/>
          <p:cNvPicPr preferRelativeResize="0"/>
          <p:nvPr/>
        </p:nvPicPr>
        <p:blipFill>
          <a:blip r:embed="rId17">
            <a:alphaModFix/>
          </a:blip>
          <a:stretch>
            <a:fillRect/>
          </a:stretch>
        </p:blipFill>
        <p:spPr>
          <a:xfrm>
            <a:off x="1817076" y="1261750"/>
            <a:ext cx="1171050" cy="963250"/>
          </a:xfrm>
          <a:prstGeom prst="rect">
            <a:avLst/>
          </a:prstGeom>
          <a:noFill/>
          <a:ln>
            <a:noFill/>
          </a:ln>
        </p:spPr>
      </p:pic>
      <p:pic>
        <p:nvPicPr>
          <p:cNvPr id="100" name="Google Shape;100;p17"/>
          <p:cNvPicPr preferRelativeResize="0"/>
          <p:nvPr/>
        </p:nvPicPr>
        <p:blipFill>
          <a:blip r:embed="rId18">
            <a:alphaModFix/>
          </a:blip>
          <a:stretch>
            <a:fillRect/>
          </a:stretch>
        </p:blipFill>
        <p:spPr>
          <a:xfrm>
            <a:off x="3347875" y="3836925"/>
            <a:ext cx="1085001" cy="854400"/>
          </a:xfrm>
          <a:prstGeom prst="rect">
            <a:avLst/>
          </a:prstGeom>
          <a:noFill/>
          <a:ln>
            <a:noFill/>
          </a:ln>
        </p:spPr>
      </p:pic>
      <p:pic>
        <p:nvPicPr>
          <p:cNvPr id="101" name="Google Shape;101;p17"/>
          <p:cNvPicPr preferRelativeResize="0"/>
          <p:nvPr/>
        </p:nvPicPr>
        <p:blipFill>
          <a:blip r:embed="rId19">
            <a:alphaModFix/>
          </a:blip>
          <a:stretch>
            <a:fillRect/>
          </a:stretch>
        </p:blipFill>
        <p:spPr>
          <a:xfrm>
            <a:off x="1784577" y="3811350"/>
            <a:ext cx="1171050" cy="905525"/>
          </a:xfrm>
          <a:prstGeom prst="rect">
            <a:avLst/>
          </a:prstGeom>
          <a:noFill/>
          <a:ln>
            <a:noFill/>
          </a:ln>
        </p:spPr>
      </p:pic>
      <p:pic>
        <p:nvPicPr>
          <p:cNvPr id="102" name="Google Shape;102;p17"/>
          <p:cNvPicPr preferRelativeResize="0"/>
          <p:nvPr/>
        </p:nvPicPr>
        <p:blipFill>
          <a:blip r:embed="rId20">
            <a:alphaModFix/>
          </a:blip>
          <a:stretch>
            <a:fillRect/>
          </a:stretch>
        </p:blipFill>
        <p:spPr>
          <a:xfrm>
            <a:off x="6228997" y="2600613"/>
            <a:ext cx="1019978" cy="905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descr="Film ten, będący wprowadzeniem do tematyki autyzmu, ma na celu podnoszenie świadomości dzieci i młodzieży, budowanie zrozumienia i akceptacji w przyszłych pokoleniach. &#10;http://bit.ly/AKhappen&#10; &#10;Szczególne podziękowania dla Kayah, Asi Sobesto i całego zespołu Kayax za zaangażowanie, wielkie serca i bezinteresowną pomoc w realizacji polskiej wersji. Jesteście wielcy!&#10; &#10;http://amazingthingshappen.tv/" id="107" name="Google Shape;107;p18" title="Amazing things Happen - Polish (Narrated by Kayah)">
            <a:hlinkClick r:id="rId3"/>
          </p:cNvPr>
          <p:cNvPicPr preferRelativeResize="0"/>
          <p:nvPr/>
        </p:nvPicPr>
        <p:blipFill>
          <a:blip r:embed="rId4">
            <a:alphaModFix/>
          </a:blip>
          <a:stretch>
            <a:fillRect/>
          </a:stretch>
        </p:blipFill>
        <p:spPr>
          <a:xfrm>
            <a:off x="1875408" y="1382225"/>
            <a:ext cx="5015034" cy="3761276"/>
          </a:xfrm>
          <a:prstGeom prst="rect">
            <a:avLst/>
          </a:prstGeom>
          <a:noFill/>
          <a:ln>
            <a:noFill/>
          </a:ln>
        </p:spPr>
      </p:pic>
      <p:sp>
        <p:nvSpPr>
          <p:cNvPr id="108" name="Google Shape;10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FFFF"/>
                </a:solidFill>
              </a:rPr>
              <a:t>W jaki sposób osoby ze spektrum autyzmu odbierają świat?</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112" name="Shape 112"/>
        <p:cNvGrpSpPr/>
        <p:nvPr/>
      </p:nvGrpSpPr>
      <p:grpSpPr>
        <a:xfrm>
          <a:off x="0" y="0"/>
          <a:ext cx="0" cy="0"/>
          <a:chOff x="0" y="0"/>
          <a:chExt cx="0" cy="0"/>
        </a:xfrm>
      </p:grpSpPr>
      <p:sp>
        <p:nvSpPr>
          <p:cNvPr id="113" name="Google Shape;113;p19"/>
          <p:cNvSpPr txBox="1"/>
          <p:nvPr>
            <p:ph type="title"/>
          </p:nvPr>
        </p:nvSpPr>
        <p:spPr>
          <a:xfrm>
            <a:off x="348300" y="428200"/>
            <a:ext cx="2351400" cy="43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sz="2400">
                <a:solidFill>
                  <a:srgbClr val="FFFFFF"/>
                </a:solidFill>
              </a:rPr>
              <a:t>Zaburzenia w odbieraniu bodźców</a:t>
            </a:r>
            <a:endParaRPr sz="2400">
              <a:solidFill>
                <a:srgbClr val="FFFFFF"/>
              </a:solidFill>
            </a:endParaRPr>
          </a:p>
        </p:txBody>
      </p:sp>
      <p:sp>
        <p:nvSpPr>
          <p:cNvPr id="114" name="Google Shape;114;p19"/>
          <p:cNvSpPr txBox="1"/>
          <p:nvPr>
            <p:ph idx="1" type="body"/>
          </p:nvPr>
        </p:nvSpPr>
        <p:spPr>
          <a:xfrm>
            <a:off x="3539325" y="593900"/>
            <a:ext cx="5090400" cy="40116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pl">
                <a:solidFill>
                  <a:srgbClr val="000000"/>
                </a:solidFill>
              </a:rPr>
              <a:t>Osoby ze spektrum autyzmu odbierają wszystkie bodźce jednocześnie. Oznacza to, że w jednym momencie słyszą wszystkie dźwięki tak samo głośno, czują każdy dotyk (np. powiew wiatru, bicie własnego serca, dotyk różnych przedmiotów), skupiają się na wszystkim tym, co zobaczą. Jest to dla nich bardzo trudne, bo nie mogą się skupić na jednej rzeczy.</a:t>
            </a:r>
            <a:endParaRPr>
              <a:solidFill>
                <a:srgbClr val="000000"/>
              </a:solidFill>
            </a:endParaRPr>
          </a:p>
        </p:txBody>
      </p:sp>
      <p:pic>
        <p:nvPicPr>
          <p:cNvPr descr="The National Autistic Society's amazing film on sensory sensitivity.&#10;&#10;*Please note: this film is intended to simulate sensory overload and so features loud, repetitive noises.*&#10;&#10;If you would like to support the work of the National Autistic Society please visit our website www.autism.org.uk&#10;&#10;CREDITS&#10;&#10;Production Company&#10;Rattling Stick &#10;&#10;Creative Direction&#10;Kit Dayaram&#10;&#10;Writers &#10;Kit Dayaram&#10;Stine Hole Mankovsky&#10;Oli Kellet&#10;&#10;Art Director&#10;Kit Dayaram&#10;&#10;Director&#10;Steve Cope&#10;&#10;Producer&#10;Kate Taylor&#10;&#10;Sound&#10;Munzie at Grand Central Sound&#10;&#10;Visual Effects&#10;Electric Theatre Collective" id="115" name="Google Shape;115;p19" title="Autism and sensory sensitivity">
            <a:hlinkClick r:id="rId3"/>
          </p:cNvPr>
          <p:cNvPicPr preferRelativeResize="0"/>
          <p:nvPr/>
        </p:nvPicPr>
        <p:blipFill>
          <a:blip r:embed="rId4">
            <a:alphaModFix/>
          </a:blip>
          <a:stretch>
            <a:fillRect/>
          </a:stretch>
        </p:blipFill>
        <p:spPr>
          <a:xfrm>
            <a:off x="4061925" y="2330875"/>
            <a:ext cx="4045200" cy="27157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48300" y="428200"/>
            <a:ext cx="2351400" cy="43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sz="2200">
                <a:solidFill>
                  <a:srgbClr val="FFFFFF"/>
                </a:solidFill>
              </a:rPr>
              <a:t>Z jakimi trudnościami spotykają się uczniowie ze spektrum autyzmu w szkole?</a:t>
            </a:r>
            <a:endParaRPr sz="2200">
              <a:solidFill>
                <a:srgbClr val="FFFFFF"/>
              </a:solidFill>
            </a:endParaRPr>
          </a:p>
        </p:txBody>
      </p:sp>
      <p:sp>
        <p:nvSpPr>
          <p:cNvPr id="121" name="Google Shape;121;p20"/>
          <p:cNvSpPr txBox="1"/>
          <p:nvPr>
            <p:ph idx="1" type="body"/>
          </p:nvPr>
        </p:nvSpPr>
        <p:spPr>
          <a:xfrm>
            <a:off x="3539325" y="593900"/>
            <a:ext cx="5090400" cy="4011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pl" sz="1600"/>
              <a:t>z nadmiarem bodźców (głośny dzwonek, tłok na korytarzu, zmiana planu lekcji itp.), </a:t>
            </a:r>
            <a:r>
              <a:rPr lang="pl" sz="1600"/>
              <a:t>które</a:t>
            </a:r>
            <a:r>
              <a:rPr lang="pl" sz="1600"/>
              <a:t> </a:t>
            </a:r>
            <a:r>
              <a:rPr lang="pl" sz="1600"/>
              <a:t>rozstrajają</a:t>
            </a:r>
            <a:r>
              <a:rPr lang="pl" sz="1600"/>
              <a:t> i wywołują dyskomfort</a:t>
            </a:r>
            <a:endParaRPr sz="1600"/>
          </a:p>
          <a:p>
            <a:pPr indent="-330200" lvl="0" marL="457200" rtl="0" algn="l">
              <a:spcBef>
                <a:spcPts val="0"/>
              </a:spcBef>
              <a:spcAft>
                <a:spcPts val="0"/>
              </a:spcAft>
              <a:buSzPts val="1600"/>
              <a:buChar char="●"/>
            </a:pPr>
            <a:r>
              <a:rPr lang="pl" sz="1600"/>
              <a:t>brak akceptacji i zrozumienia ze strony rówieśników prowadzący do wykluczenia z grupy</a:t>
            </a:r>
            <a:endParaRPr sz="1600"/>
          </a:p>
          <a:p>
            <a:pPr indent="-330200" lvl="0" marL="457200" rtl="0" algn="l">
              <a:spcBef>
                <a:spcPts val="0"/>
              </a:spcBef>
              <a:spcAft>
                <a:spcPts val="0"/>
              </a:spcAft>
              <a:buSzPts val="1600"/>
              <a:buChar char="●"/>
            </a:pPr>
            <a:r>
              <a:rPr lang="pl" sz="1600"/>
              <a:t>dokuczanie i wyśmiewanie</a:t>
            </a:r>
            <a:endParaRPr sz="1600"/>
          </a:p>
          <a:p>
            <a:pPr indent="-330200" lvl="0" marL="457200" rtl="0" algn="l">
              <a:spcBef>
                <a:spcPts val="0"/>
              </a:spcBef>
              <a:spcAft>
                <a:spcPts val="0"/>
              </a:spcAft>
              <a:buSzPts val="1600"/>
              <a:buChar char="●"/>
            </a:pPr>
            <a:r>
              <a:rPr lang="pl" sz="1600"/>
              <a:t>trudności z nauką wynikające m.in z szybkiego dekoncetrowania się, zrozumienia wypowiedzi zawierających metaforę, przenośnię itp.</a:t>
            </a:r>
            <a:endParaRPr sz="1600"/>
          </a:p>
          <a:p>
            <a:pPr indent="0" lvl="0" marL="0" rtl="0" algn="l">
              <a:spcBef>
                <a:spcPts val="1600"/>
              </a:spcBef>
              <a:spcAft>
                <a:spcPts val="1600"/>
              </a:spcAft>
              <a:buNone/>
            </a:pPr>
            <a:r>
              <a:t/>
            </a:r>
            <a:endParaRPr sz="1400"/>
          </a:p>
        </p:txBody>
      </p:sp>
      <p:pic>
        <p:nvPicPr>
          <p:cNvPr id="122" name="Google Shape;122;p20"/>
          <p:cNvPicPr preferRelativeResize="0"/>
          <p:nvPr/>
        </p:nvPicPr>
        <p:blipFill>
          <a:blip r:embed="rId3">
            <a:alphaModFix/>
          </a:blip>
          <a:stretch>
            <a:fillRect/>
          </a:stretch>
        </p:blipFill>
        <p:spPr>
          <a:xfrm>
            <a:off x="4706300" y="3266350"/>
            <a:ext cx="2550800" cy="1816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231125" y="3779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sz="2400">
                <a:solidFill>
                  <a:srgbClr val="FFFFFF"/>
                </a:solidFill>
              </a:rPr>
              <a:t>Co mogę zrobić dla mojego kolegi/koleżanki z autyzmem?</a:t>
            </a:r>
            <a:endParaRPr sz="2400">
              <a:solidFill>
                <a:srgbClr val="FFFFFF"/>
              </a:solidFill>
            </a:endParaRPr>
          </a:p>
        </p:txBody>
      </p:sp>
      <p:sp>
        <p:nvSpPr>
          <p:cNvPr id="128" name="Google Shape;128;p21"/>
          <p:cNvSpPr txBox="1"/>
          <p:nvPr>
            <p:ph idx="1" type="body"/>
          </p:nvPr>
        </p:nvSpPr>
        <p:spPr>
          <a:xfrm>
            <a:off x="311700" y="1152500"/>
            <a:ext cx="8520600" cy="34164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Clr>
                <a:srgbClr val="FFFFFF"/>
              </a:buClr>
              <a:buSzPts val="1600"/>
              <a:buChar char="●"/>
            </a:pPr>
            <a:r>
              <a:rPr lang="pl" sz="1600">
                <a:solidFill>
                  <a:srgbClr val="FFFFFF"/>
                </a:solidFill>
              </a:rPr>
              <a:t>WIEDZA - zapoznaj się z rzetelną wiedzą na temat  zaburzeń ze spektrum autyzmu. Możesz porozmawiać z nauczycielami, psychologiem i pedagogiem szkolnym. Zadawaj pytania, szukaj odpowiedzi! Wiedza obala mity i fałszywe przekonania.</a:t>
            </a:r>
            <a:endParaRPr sz="1600">
              <a:solidFill>
                <a:srgbClr val="FFFFFF"/>
              </a:solidFill>
            </a:endParaRPr>
          </a:p>
          <a:p>
            <a:pPr indent="-330200" lvl="0" marL="457200" rtl="0" algn="just">
              <a:spcBef>
                <a:spcPts val="0"/>
              </a:spcBef>
              <a:spcAft>
                <a:spcPts val="0"/>
              </a:spcAft>
              <a:buClr>
                <a:srgbClr val="FFFFFF"/>
              </a:buClr>
              <a:buSzPts val="1600"/>
              <a:buChar char="●"/>
            </a:pPr>
            <a:r>
              <a:rPr lang="pl" sz="1600">
                <a:solidFill>
                  <a:srgbClr val="FFFFFF"/>
                </a:solidFill>
              </a:rPr>
              <a:t>OKAZUJ ZROZUMIENIE - “dziwne”, nietypowe zachowania, teksty nie zwalniają Cię z okazywania szacunku. Jest to wynik zaburzenia, a nie chwilowy kaprys. Postaraj się zrozumieć i zaakceptować swoją koleżankę/swojego kolegę i traktuj tak, jak chciałbyś być traktowany w takiej sytuacji. </a:t>
            </a:r>
            <a:endParaRPr sz="1600">
              <a:solidFill>
                <a:srgbClr val="FFFFFF"/>
              </a:solidFill>
            </a:endParaRPr>
          </a:p>
          <a:p>
            <a:pPr indent="-330200" lvl="0" marL="457200" rtl="0" algn="just">
              <a:spcBef>
                <a:spcPts val="0"/>
              </a:spcBef>
              <a:spcAft>
                <a:spcPts val="0"/>
              </a:spcAft>
              <a:buClr>
                <a:srgbClr val="FFFFFF"/>
              </a:buClr>
              <a:buSzPts val="1600"/>
              <a:buChar char="●"/>
            </a:pPr>
            <a:r>
              <a:rPr lang="pl" sz="1600">
                <a:solidFill>
                  <a:srgbClr val="FFFFFF"/>
                </a:solidFill>
              </a:rPr>
              <a:t>WYPOWIADAJ SIĘ Z UWAGĄ - używaj prostych i jasnych komunikatów, łatwego języka. Osoby z autyzmem nie rozumieją żartów, metafor, aluzji. Twoje wypowiedzi często biorą wprost i dosłownie.</a:t>
            </a:r>
            <a:endParaRPr sz="1600">
              <a:solidFill>
                <a:srgbClr val="FFFFFF"/>
              </a:solidFill>
            </a:endParaRPr>
          </a:p>
          <a:p>
            <a:pPr indent="0" lvl="0" marL="0" rtl="0" algn="just">
              <a:spcBef>
                <a:spcPts val="1600"/>
              </a:spcBef>
              <a:spcAft>
                <a:spcPts val="0"/>
              </a:spcAft>
              <a:buNone/>
            </a:pPr>
            <a:r>
              <a:t/>
            </a:r>
            <a:endParaRPr sz="1600">
              <a:solidFill>
                <a:srgbClr val="FFFFFF"/>
              </a:solidFill>
            </a:endParaRPr>
          </a:p>
          <a:p>
            <a:pPr indent="0" lvl="0" marL="0" rtl="0" algn="just">
              <a:spcBef>
                <a:spcPts val="1600"/>
              </a:spcBef>
              <a:spcAft>
                <a:spcPts val="0"/>
              </a:spcAft>
              <a:buNone/>
            </a:pPr>
            <a:r>
              <a:rPr lang="pl" sz="1100">
                <a:solidFill>
                  <a:srgbClr val="FFFFFF"/>
                </a:solidFill>
              </a:rPr>
              <a:t>źródło: </a:t>
            </a:r>
            <a:r>
              <a:rPr lang="pl" sz="1100" u="sng">
                <a:solidFill>
                  <a:srgbClr val="FFFFFF"/>
                </a:solidFill>
                <a:hlinkClick r:id="rId3"/>
              </a:rPr>
              <a:t>http://sp32.lublin.eu/_pliki/artykuly_pliki/Autyzm/Twoj%20kolega%20ma%20autyzm.pdf</a:t>
            </a:r>
            <a:endParaRPr sz="1100" u="sng">
              <a:solidFill>
                <a:srgbClr val="FFFFFF"/>
              </a:solidFill>
            </a:endParaRPr>
          </a:p>
          <a:p>
            <a:pPr indent="0" lvl="0" marL="0" rtl="0" algn="just">
              <a:spcBef>
                <a:spcPts val="1600"/>
              </a:spcBef>
              <a:spcAft>
                <a:spcPts val="1600"/>
              </a:spcAft>
              <a:buNone/>
            </a:pPr>
            <a:r>
              <a:t/>
            </a:r>
            <a:endParaRPr sz="1600">
              <a:solidFill>
                <a:srgbClr val="FFFFFF"/>
              </a:solidFill>
            </a:endParaRPr>
          </a:p>
        </p:txBody>
      </p:sp>
      <p:sp>
        <p:nvSpPr>
          <p:cNvPr id="129" name="Google Shape;129;p21"/>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t/>
            </a:r>
            <a:endParaRPr sz="1100" u="sng">
              <a:solidFill>
                <a:schemeClr val="hlink"/>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311700" y="3778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sz="2400">
                <a:solidFill>
                  <a:srgbClr val="FFFFFF"/>
                </a:solidFill>
              </a:rPr>
              <a:t>Co mogę zrobić dla mojego kolegi/koleżanki z autyzmem?</a:t>
            </a:r>
            <a:endParaRPr sz="2400">
              <a:solidFill>
                <a:srgbClr val="FFFFFF"/>
              </a:solidFill>
            </a:endParaRPr>
          </a:p>
        </p:txBody>
      </p:sp>
      <p:sp>
        <p:nvSpPr>
          <p:cNvPr id="135" name="Google Shape;135;p22"/>
          <p:cNvSpPr txBox="1"/>
          <p:nvPr>
            <p:ph idx="1" type="body"/>
          </p:nvPr>
        </p:nvSpPr>
        <p:spPr>
          <a:xfrm>
            <a:off x="311700" y="1083425"/>
            <a:ext cx="8520600" cy="36690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Clr>
                <a:srgbClr val="FFFFFF"/>
              </a:buClr>
              <a:buSzPts val="1600"/>
              <a:buChar char="●"/>
            </a:pPr>
            <a:r>
              <a:rPr lang="pl" sz="1600">
                <a:solidFill>
                  <a:srgbClr val="FFFFFF"/>
                </a:solidFill>
              </a:rPr>
              <a:t>OBDARZ SWOJĄ ŻYCZLIWOŚCIĄ - jeśli masz okazję - pomóż! Nawet prosta czynność może być bardzo ważna. Zaproponuj wspólną zabawę lub działanie. Wesprzyj - jeśli widzisz, że potrzebuje pomocy np. w odnalezieniu drogi do sali, przypomnij o następnej lekcji itp.</a:t>
            </a:r>
            <a:endParaRPr sz="1600">
              <a:solidFill>
                <a:srgbClr val="FFFFFF"/>
              </a:solidFill>
            </a:endParaRPr>
          </a:p>
          <a:p>
            <a:pPr indent="-330200" lvl="0" marL="457200" rtl="0" algn="just">
              <a:spcBef>
                <a:spcPts val="0"/>
              </a:spcBef>
              <a:spcAft>
                <a:spcPts val="0"/>
              </a:spcAft>
              <a:buClr>
                <a:srgbClr val="FFFFFF"/>
              </a:buClr>
              <a:buSzPts val="1600"/>
              <a:buChar char="●"/>
            </a:pPr>
            <a:r>
              <a:rPr lang="pl" sz="1600">
                <a:solidFill>
                  <a:srgbClr val="FFFFFF"/>
                </a:solidFill>
              </a:rPr>
              <a:t>BĄDŹ UWAŻNY - nie pozwalaj innym kolegom/koleżankom na wygłupy i żarty! Jeśli Twoja reakcja jest niewystarczająca - poinformuj wychowawcę klasy, psychologa czy pedagoga szkolnego. Osoby z autyzmem trudno zawierają znajomości i przyjaźnie, ale to nie znaczy, że ich nie potrzebują. Ty możesz zrobić pierwszy krok i porozmawiać np. o zainteresowaniach!</a:t>
            </a:r>
            <a:endParaRPr sz="1600">
              <a:solidFill>
                <a:srgbClr val="FFFFFF"/>
              </a:solidFill>
            </a:endParaRPr>
          </a:p>
          <a:p>
            <a:pPr indent="-330200" lvl="0" marL="457200" rtl="0" algn="just">
              <a:spcBef>
                <a:spcPts val="0"/>
              </a:spcBef>
              <a:spcAft>
                <a:spcPts val="0"/>
              </a:spcAft>
              <a:buClr>
                <a:srgbClr val="FFFFFF"/>
              </a:buClr>
              <a:buSzPts val="1600"/>
              <a:buChar char="●"/>
            </a:pPr>
            <a:r>
              <a:rPr lang="pl" sz="1600">
                <a:solidFill>
                  <a:srgbClr val="FFFFFF"/>
                </a:solidFill>
              </a:rPr>
              <a:t>BĄDŹ STANOWCZY - jeżeli koleżanka/kolega z autyzmem Ci dokucza, masz prawo reagować - odmówić, sprzeciwić się, możesz zwrócić się o pomoc do wychowawcy, psychologa/pedagoga szkolnego.</a:t>
            </a:r>
            <a:endParaRPr sz="1600">
              <a:solidFill>
                <a:srgbClr val="FFFFFF"/>
              </a:solidFill>
            </a:endParaRPr>
          </a:p>
          <a:p>
            <a:pPr indent="0" lvl="0" marL="0" rtl="0" algn="just">
              <a:spcBef>
                <a:spcPts val="1600"/>
              </a:spcBef>
              <a:spcAft>
                <a:spcPts val="1600"/>
              </a:spcAft>
              <a:buNone/>
            </a:pPr>
            <a:r>
              <a:rPr lang="pl" sz="1100">
                <a:solidFill>
                  <a:srgbClr val="FFFFFF"/>
                </a:solidFill>
              </a:rPr>
              <a:t>źródło: </a:t>
            </a:r>
            <a:r>
              <a:rPr lang="pl" sz="1100" u="sng">
                <a:solidFill>
                  <a:srgbClr val="FFFFFF"/>
                </a:solidFill>
                <a:hlinkClick r:id="rId3"/>
              </a:rPr>
              <a:t>http://sp32.lublin.eu/_pliki/artykuly_pliki/Autyzm/Twoj%20kolega%20ma%20autyzm.pdf</a:t>
            </a:r>
            <a:endParaRPr sz="16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05450" y="525950"/>
            <a:ext cx="3142800" cy="158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a:t>Komunikacja wspomagająca </a:t>
            </a:r>
            <a:endParaRPr/>
          </a:p>
        </p:txBody>
      </p:sp>
      <p:sp>
        <p:nvSpPr>
          <p:cNvPr id="141" name="Google Shape;141;p23"/>
          <p:cNvSpPr txBox="1"/>
          <p:nvPr>
            <p:ph idx="1" type="body"/>
          </p:nvPr>
        </p:nvSpPr>
        <p:spPr>
          <a:xfrm>
            <a:off x="4610700" y="525950"/>
            <a:ext cx="4206600" cy="401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a:solidFill>
                  <a:srgbClr val="000000"/>
                </a:solidFill>
              </a:rPr>
              <a:t>Niektóre osoby z autyzmem mają duży problem w komunikacji i potrzebują do niej wsparcia. W tym celu wykorzystują różne dodatkowe techniki m.in komunikację wspomagającą.</a:t>
            </a:r>
            <a:endParaRPr>
              <a:solidFill>
                <a:srgbClr val="000000"/>
              </a:solidFill>
            </a:endParaRPr>
          </a:p>
          <a:p>
            <a:pPr indent="0" lvl="0" marL="0" rtl="0" algn="l">
              <a:spcBef>
                <a:spcPts val="1600"/>
              </a:spcBef>
              <a:spcAft>
                <a:spcPts val="0"/>
              </a:spcAft>
              <a:buNone/>
            </a:pPr>
            <a:r>
              <a:rPr lang="pl">
                <a:solidFill>
                  <a:srgbClr val="000000"/>
                </a:solidFill>
              </a:rPr>
              <a:t>To taki rodzaj komunikacji, którego zadaniem jest pomoc wyrażaniu </a:t>
            </a:r>
            <a:r>
              <a:rPr lang="pl">
                <a:solidFill>
                  <a:srgbClr val="000000"/>
                </a:solidFill>
              </a:rPr>
              <a:t>myśli</a:t>
            </a:r>
            <a:r>
              <a:rPr lang="pl">
                <a:solidFill>
                  <a:srgbClr val="000000"/>
                </a:solidFill>
              </a:rPr>
              <a:t> i słów w sytuacji, gdy mowa jest niezrozumiała dla innych. Polega ona na pokazywaniu gestów bądź obrazków (piktogramów) w celu przekazania informacji.</a:t>
            </a:r>
            <a:endParaRPr>
              <a:solidFill>
                <a:srgbClr val="000000"/>
              </a:solidFill>
            </a:endParaRPr>
          </a:p>
          <a:p>
            <a:pPr indent="0" lvl="0" marL="0" rtl="0" algn="l">
              <a:spcBef>
                <a:spcPts val="1600"/>
              </a:spcBef>
              <a:spcAft>
                <a:spcPts val="0"/>
              </a:spcAft>
              <a:buNone/>
            </a:pPr>
            <a:r>
              <a:rPr lang="pl">
                <a:solidFill>
                  <a:srgbClr val="000000"/>
                </a:solidFill>
              </a:rPr>
              <a:t>Pobawmy się znakami! Zapraszamy do zabawy!</a:t>
            </a:r>
            <a:endParaRPr>
              <a:solidFill>
                <a:srgbClr val="000000"/>
              </a:solidFill>
            </a:endParaRPr>
          </a:p>
          <a:p>
            <a:pPr indent="0" lvl="0" marL="0" rtl="0" algn="l">
              <a:spcBef>
                <a:spcPts val="1600"/>
              </a:spcBef>
              <a:spcAft>
                <a:spcPts val="0"/>
              </a:spcAft>
              <a:buNone/>
            </a:pPr>
            <a:r>
              <a:rPr lang="pl">
                <a:solidFill>
                  <a:srgbClr val="000000"/>
                </a:solidFill>
              </a:rPr>
              <a:t>klikając w link poniżej możesz sprawdzić zastosowanie komunikacji wspomagającej:</a:t>
            </a:r>
            <a:endParaRPr>
              <a:solidFill>
                <a:srgbClr val="000000"/>
              </a:solidFill>
            </a:endParaRPr>
          </a:p>
          <a:p>
            <a:pPr indent="0" lvl="0" marL="0" rtl="0" algn="l">
              <a:spcBef>
                <a:spcPts val="1600"/>
              </a:spcBef>
              <a:spcAft>
                <a:spcPts val="0"/>
              </a:spcAft>
              <a:buNone/>
            </a:pPr>
            <a:r>
              <a:rPr lang="pl" u="sng">
                <a:solidFill>
                  <a:srgbClr val="4A86E8"/>
                </a:solidFill>
                <a:hlinkClick r:id="rId3"/>
              </a:rPr>
              <a:t>https://learningapps.org/watch?v=pvdy4xk6320</a:t>
            </a:r>
            <a:r>
              <a:rPr lang="pl">
                <a:solidFill>
                  <a:srgbClr val="4A86E8"/>
                </a:solidFill>
              </a:rPr>
              <a:t> </a:t>
            </a:r>
            <a:endParaRPr>
              <a:solidFill>
                <a:srgbClr val="4A86E8"/>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