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76" r:id="rId5"/>
    <p:sldId id="267" r:id="rId6"/>
    <p:sldId id="268" r:id="rId7"/>
    <p:sldId id="270" r:id="rId8"/>
    <p:sldId id="269" r:id="rId9"/>
    <p:sldId id="271" r:id="rId10"/>
    <p:sldId id="272" r:id="rId11"/>
    <p:sldId id="273" r:id="rId12"/>
    <p:sldId id="274" r:id="rId13"/>
    <p:sldId id="275" r:id="rId14"/>
    <p:sldId id="264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Štýl s motívom 2 - zvýrazneni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1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B5DA3F-8523-4CAA-A5DD-D567B32EFE55}" type="datetimeFigureOut">
              <a:rPr lang="sk-SK" smtClean="0"/>
              <a:pPr/>
              <a:t>28.3.2020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38D4DE-6F34-4438-B3FE-B313A261F5A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7200800" cy="1894362"/>
          </a:xfrm>
        </p:spPr>
        <p:txBody>
          <a:bodyPr>
            <a:normAutofit/>
          </a:bodyPr>
          <a:lstStyle/>
          <a:p>
            <a:pPr algn="ctr"/>
            <a:r>
              <a:rPr lang="sk-SK" sz="4400" dirty="0" smtClean="0"/>
              <a:t>Správanie sa telies v kvapalinách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 smtClean="0"/>
              <a:t>Hustota </a:t>
            </a:r>
            <a:r>
              <a:rPr lang="sk-SK" sz="3200" smtClean="0"/>
              <a:t>tuhých látok</a:t>
            </a:r>
            <a:endParaRPr lang="sk-SK" sz="32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9950" y="2881313"/>
            <a:ext cx="3662380" cy="172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Fyzikálna úloha a jej riešenie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829576" cy="5402406"/>
          </a:xfrm>
        </p:spPr>
        <p:txBody>
          <a:bodyPr/>
          <a:lstStyle/>
          <a:p>
            <a:r>
              <a:rPr lang="sk-SK" i="1" dirty="0" smtClean="0"/>
              <a:t>Prečítame si pozorne zadanie úlohy.</a:t>
            </a:r>
          </a:p>
          <a:p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Zapíšeme známe fyzikálne veličiny a ich hodnoty.</a:t>
            </a:r>
          </a:p>
          <a:p>
            <a:r>
              <a:rPr lang="sk-SK" i="1" dirty="0" smtClean="0">
                <a:solidFill>
                  <a:schemeClr val="bg2">
                    <a:lumMod val="25000"/>
                  </a:schemeClr>
                </a:solidFill>
              </a:rPr>
              <a:t>V prípade potreby premeníme hodnoty na vhodné jednotky.</a:t>
            </a:r>
          </a:p>
          <a:p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Zapíšeme neznámu fyzikálnu veličinu.</a:t>
            </a:r>
          </a:p>
          <a:p>
            <a:r>
              <a:rPr lang="sk-SK" i="1" dirty="0" smtClean="0">
                <a:solidFill>
                  <a:schemeClr val="accent3">
                    <a:lumMod val="75000"/>
                  </a:schemeClr>
                </a:solidFill>
              </a:rPr>
              <a:t>Zápis podčiarkneme.</a:t>
            </a:r>
          </a:p>
          <a:p>
            <a:r>
              <a:rPr lang="sk-SK" i="1" dirty="0" smtClean="0">
                <a:solidFill>
                  <a:schemeClr val="accent5">
                    <a:lumMod val="50000"/>
                  </a:schemeClr>
                </a:solidFill>
              </a:rPr>
              <a:t>Zapíšeme vzorec na výpočet neznámej fyzikálnej veličiny.</a:t>
            </a:r>
          </a:p>
          <a:p>
            <a:r>
              <a:rPr lang="sk-SK" i="1" dirty="0" smtClean="0">
                <a:solidFill>
                  <a:schemeClr val="accent1">
                    <a:lumMod val="50000"/>
                  </a:schemeClr>
                </a:solidFill>
              </a:rPr>
              <a:t>Do vzorca dosadíme hodnoty fyzikálnych veličín aj s jednotkami.</a:t>
            </a:r>
          </a:p>
          <a:p>
            <a:r>
              <a:rPr lang="sk-SK" i="1" dirty="0" smtClean="0">
                <a:solidFill>
                  <a:schemeClr val="accent6">
                    <a:lumMod val="25000"/>
                  </a:schemeClr>
                </a:solidFill>
              </a:rPr>
              <a:t>Vypočítame hodnotu neznámej fyzikálnej veličiny.</a:t>
            </a:r>
          </a:p>
          <a:p>
            <a:r>
              <a:rPr lang="sk-SK" i="1" dirty="0" smtClean="0">
                <a:solidFill>
                  <a:srgbClr val="C00000"/>
                </a:solidFill>
              </a:rPr>
              <a:t>Napíšeme odpoveď!</a:t>
            </a:r>
            <a:endParaRPr lang="sk-SK" i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Výsledok vyhľadávania obrázkov pre dopyt OK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000240"/>
            <a:ext cx="1571636" cy="18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043890" cy="5545282"/>
          </a:xfrm>
        </p:spPr>
        <p:txBody>
          <a:bodyPr/>
          <a:lstStyle/>
          <a:p>
            <a:r>
              <a:rPr lang="sk-SK" dirty="0" smtClean="0"/>
              <a:t>Vypočítaj hustotu drôtu, ktorého hmotnosť je 4 kg a objem drôtu je 0,45 dm</a:t>
            </a:r>
            <a:r>
              <a:rPr lang="sk-SK" baseline="30000" dirty="0" smtClean="0"/>
              <a:t>3</a:t>
            </a:r>
            <a:r>
              <a:rPr lang="sk-SK" dirty="0" smtClean="0"/>
              <a:t> .  </a:t>
            </a:r>
          </a:p>
          <a:p>
            <a:r>
              <a:rPr lang="sk-SK" dirty="0" smtClean="0"/>
              <a:t> m = 4 kg</a:t>
            </a:r>
          </a:p>
          <a:p>
            <a:r>
              <a:rPr lang="sk-SK" dirty="0" smtClean="0"/>
              <a:t> V = 0,45 dm</a:t>
            </a:r>
            <a:r>
              <a:rPr lang="sk-SK" baseline="30000" dirty="0" smtClean="0"/>
              <a:t>3</a:t>
            </a:r>
          </a:p>
          <a:p>
            <a:r>
              <a:rPr lang="sk-SK" dirty="0" smtClean="0"/>
              <a:t> </a:t>
            </a:r>
            <a:r>
              <a:rPr lang="el-GR" b="1" dirty="0" smtClean="0">
                <a:latin typeface="Palatino Linotype" pitchFamily="18" charset="0"/>
              </a:rPr>
              <a:t>ρ</a:t>
            </a:r>
            <a:r>
              <a:rPr lang="sk-SK" b="1" dirty="0" smtClean="0">
                <a:latin typeface="Palatino Linotype" pitchFamily="18" charset="0"/>
              </a:rPr>
              <a:t> = ?</a:t>
            </a:r>
          </a:p>
          <a:p>
            <a:endParaRPr lang="sk-SK" b="1" dirty="0" smtClean="0">
              <a:latin typeface="Palatino Linotype" pitchFamily="18" charset="0"/>
            </a:endParaRPr>
          </a:p>
          <a:p>
            <a:r>
              <a:rPr lang="el-GR" sz="2800" dirty="0" smtClean="0">
                <a:latin typeface="Palatino Linotype" pitchFamily="18" charset="0"/>
              </a:rPr>
              <a:t>ρ</a:t>
            </a:r>
            <a:r>
              <a:rPr lang="sk-SK" sz="2800" dirty="0" smtClean="0">
                <a:latin typeface="Palatino Linotype" pitchFamily="18" charset="0"/>
              </a:rPr>
              <a:t> = </a:t>
            </a:r>
            <a:r>
              <a:rPr lang="sk-SK" sz="2800" dirty="0" smtClean="0"/>
              <a:t>m : V</a:t>
            </a:r>
          </a:p>
          <a:p>
            <a:r>
              <a:rPr lang="el-GR" dirty="0" smtClean="0">
                <a:latin typeface="Palatino Linotype" pitchFamily="18" charset="0"/>
              </a:rPr>
              <a:t>ρ</a:t>
            </a:r>
            <a:r>
              <a:rPr lang="sk-SK" dirty="0" smtClean="0">
                <a:latin typeface="Palatino Linotype" pitchFamily="18" charset="0"/>
              </a:rPr>
              <a:t> </a:t>
            </a:r>
            <a:r>
              <a:rPr lang="sk-SK" dirty="0" smtClean="0"/>
              <a:t>= 4 000 g : 450 cm</a:t>
            </a:r>
            <a:r>
              <a:rPr lang="sk-SK" baseline="30000" dirty="0" smtClean="0"/>
              <a:t>3</a:t>
            </a:r>
          </a:p>
          <a:p>
            <a:r>
              <a:rPr lang="el-GR" dirty="0" smtClean="0">
                <a:latin typeface="Palatino Linotype" pitchFamily="18" charset="0"/>
              </a:rPr>
              <a:t>ρ</a:t>
            </a:r>
            <a:r>
              <a:rPr lang="sk-SK" dirty="0" smtClean="0">
                <a:latin typeface="Palatino Linotype" pitchFamily="18" charset="0"/>
              </a:rPr>
              <a:t> </a:t>
            </a:r>
            <a:r>
              <a:rPr lang="sk-SK" dirty="0" smtClean="0">
                <a:latin typeface="Cambria Math"/>
                <a:ea typeface="Cambria Math"/>
              </a:rPr>
              <a:t>≐</a:t>
            </a:r>
            <a:r>
              <a:rPr lang="sk-SK" dirty="0" smtClean="0"/>
              <a:t> 8,9 </a:t>
            </a:r>
          </a:p>
          <a:p>
            <a:endParaRPr lang="sk-SK" dirty="0" smtClean="0"/>
          </a:p>
          <a:p>
            <a:r>
              <a:rPr lang="sk-SK" dirty="0" smtClean="0"/>
              <a:t>Hustota drôtu je 8,9         .</a:t>
            </a:r>
            <a:endParaRPr lang="sk-SK" dirty="0"/>
          </a:p>
        </p:txBody>
      </p:sp>
      <p:pic>
        <p:nvPicPr>
          <p:cNvPr id="23554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71612"/>
            <a:ext cx="2286000" cy="152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Rovná spojnica 5"/>
          <p:cNvCxnSpPr/>
          <p:nvPr/>
        </p:nvCxnSpPr>
        <p:spPr>
          <a:xfrm>
            <a:off x="714348" y="3214686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077072"/>
            <a:ext cx="485775" cy="619125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642910" y="5072074"/>
            <a:ext cx="1928826" cy="142876"/>
            <a:chOff x="857224" y="5143512"/>
            <a:chExt cx="1928826" cy="142876"/>
          </a:xfrm>
        </p:grpSpPr>
        <p:cxnSp>
          <p:nvCxnSpPr>
            <p:cNvPr id="14" name="Rovná spojnica 13"/>
            <p:cNvCxnSpPr/>
            <p:nvPr/>
          </p:nvCxnSpPr>
          <p:spPr>
            <a:xfrm>
              <a:off x="857224" y="5143512"/>
              <a:ext cx="19288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>
              <a:off x="857224" y="5286388"/>
              <a:ext cx="19288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869160"/>
            <a:ext cx="48577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829576" cy="5637240"/>
          </a:xfrm>
        </p:spPr>
        <p:txBody>
          <a:bodyPr/>
          <a:lstStyle/>
          <a:p>
            <a:r>
              <a:rPr lang="sk-SK" dirty="0" smtClean="0"/>
              <a:t>Vypočítaj hmotnosť betónového panelu, ktorý má hustotu 2 500      a objem 1,2 m</a:t>
            </a:r>
            <a:r>
              <a:rPr lang="sk-SK" baseline="30000" dirty="0" smtClean="0"/>
              <a:t>3</a:t>
            </a:r>
            <a:r>
              <a:rPr lang="sk-SK" dirty="0" smtClean="0"/>
              <a:t> .</a:t>
            </a:r>
          </a:p>
          <a:p>
            <a:endParaRPr lang="sk-SK" dirty="0" smtClean="0"/>
          </a:p>
          <a:p>
            <a:r>
              <a:rPr lang="el-GR" dirty="0" smtClean="0">
                <a:latin typeface="Palatino Linotype" pitchFamily="18" charset="0"/>
              </a:rPr>
              <a:t>ρ</a:t>
            </a:r>
            <a:r>
              <a:rPr lang="sk-SK" dirty="0" smtClean="0">
                <a:latin typeface="Palatino Linotype" pitchFamily="18" charset="0"/>
              </a:rPr>
              <a:t> </a:t>
            </a:r>
            <a:r>
              <a:rPr lang="sk-SK" dirty="0" smtClean="0"/>
              <a:t>= 2 500 </a:t>
            </a:r>
          </a:p>
          <a:p>
            <a:r>
              <a:rPr lang="sk-SK" dirty="0" smtClean="0"/>
              <a:t>V = 1,2 m</a:t>
            </a:r>
            <a:r>
              <a:rPr lang="sk-SK" baseline="30000" dirty="0" smtClean="0"/>
              <a:t>3</a:t>
            </a:r>
          </a:p>
          <a:p>
            <a:r>
              <a:rPr lang="sk-SK" dirty="0" smtClean="0"/>
              <a:t>m = ? </a:t>
            </a:r>
          </a:p>
          <a:p>
            <a:endParaRPr lang="sk-SK" dirty="0" smtClean="0"/>
          </a:p>
          <a:p>
            <a:r>
              <a:rPr lang="sk-SK" dirty="0" smtClean="0"/>
              <a:t>m = </a:t>
            </a:r>
            <a:r>
              <a:rPr lang="el-GR" dirty="0" smtClean="0">
                <a:latin typeface="Palatino Linotype" pitchFamily="18" charset="0"/>
              </a:rPr>
              <a:t>ρ</a:t>
            </a:r>
            <a:r>
              <a:rPr lang="sk-SK" dirty="0" smtClean="0">
                <a:latin typeface="Palatino Linotype" pitchFamily="18" charset="0"/>
              </a:rPr>
              <a:t> ·</a:t>
            </a:r>
            <a:r>
              <a:rPr lang="sk-SK" dirty="0" smtClean="0"/>
              <a:t> V</a:t>
            </a:r>
          </a:p>
          <a:p>
            <a:r>
              <a:rPr lang="sk-SK" dirty="0" smtClean="0">
                <a:latin typeface="Palatino Linotype" pitchFamily="18" charset="0"/>
              </a:rPr>
              <a:t>m = </a:t>
            </a:r>
            <a:r>
              <a:rPr lang="sk-SK" dirty="0" smtClean="0"/>
              <a:t>2 500      · 1,2 m</a:t>
            </a:r>
            <a:r>
              <a:rPr lang="sk-SK" baseline="30000" dirty="0" smtClean="0"/>
              <a:t>3</a:t>
            </a:r>
          </a:p>
          <a:p>
            <a:r>
              <a:rPr lang="sk-SK" dirty="0" smtClean="0"/>
              <a:t>m = 3 000 kg</a:t>
            </a:r>
          </a:p>
          <a:p>
            <a:endParaRPr lang="sk-SK" dirty="0" smtClean="0"/>
          </a:p>
          <a:p>
            <a:r>
              <a:rPr lang="sk-SK" dirty="0" smtClean="0"/>
              <a:t>Hmotnosť betónového panelu je 3 000 kg.</a:t>
            </a:r>
            <a:endParaRPr lang="sk-SK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980728"/>
            <a:ext cx="361950" cy="685800"/>
          </a:xfrm>
          <a:prstGeom prst="rect">
            <a:avLst/>
          </a:prstGeom>
          <a:noFill/>
        </p:spPr>
      </p:pic>
      <p:pic>
        <p:nvPicPr>
          <p:cNvPr id="24580" name="Picture 4" descr="Výsledok vyhľadávania obrázkov pre dopyt betónový pan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643050"/>
            <a:ext cx="3143240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285992"/>
            <a:ext cx="361950" cy="685800"/>
          </a:xfrm>
          <a:prstGeom prst="rect">
            <a:avLst/>
          </a:prstGeom>
          <a:noFill/>
        </p:spPr>
      </p:pic>
      <p:cxnSp>
        <p:nvCxnSpPr>
          <p:cNvPr id="10" name="Rovná spojnica 9"/>
          <p:cNvCxnSpPr/>
          <p:nvPr/>
        </p:nvCxnSpPr>
        <p:spPr>
          <a:xfrm>
            <a:off x="714348" y="3786190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500570"/>
            <a:ext cx="361950" cy="685800"/>
          </a:xfrm>
          <a:prstGeom prst="rect">
            <a:avLst/>
          </a:prstGeom>
          <a:noFill/>
        </p:spPr>
      </p:pic>
      <p:grpSp>
        <p:nvGrpSpPr>
          <p:cNvPr id="12" name="Skupina 11"/>
          <p:cNvGrpSpPr/>
          <p:nvPr/>
        </p:nvGrpSpPr>
        <p:grpSpPr>
          <a:xfrm>
            <a:off x="785786" y="5500702"/>
            <a:ext cx="1928826" cy="142876"/>
            <a:chOff x="857224" y="5143512"/>
            <a:chExt cx="1928826" cy="142876"/>
          </a:xfrm>
        </p:grpSpPr>
        <p:cxnSp>
          <p:nvCxnSpPr>
            <p:cNvPr id="13" name="Rovná spojnica 12"/>
            <p:cNvCxnSpPr/>
            <p:nvPr/>
          </p:nvCxnSpPr>
          <p:spPr>
            <a:xfrm>
              <a:off x="857224" y="5143512"/>
              <a:ext cx="19288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>
              <a:off x="857224" y="5286388"/>
              <a:ext cx="19288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829576" cy="5330968"/>
          </a:xfrm>
        </p:spPr>
        <p:txBody>
          <a:bodyPr/>
          <a:lstStyle/>
          <a:p>
            <a:r>
              <a:rPr lang="sk-SK" dirty="0" smtClean="0"/>
              <a:t>Vypočítaj objem kmeňa, ktorého hustota je 600       a jeho hmotnosť je 120 kg.</a:t>
            </a:r>
          </a:p>
          <a:p>
            <a:endParaRPr lang="sk-SK" dirty="0" smtClean="0"/>
          </a:p>
          <a:p>
            <a:r>
              <a:rPr lang="el-GR" dirty="0" smtClean="0">
                <a:latin typeface="Palatino Linotype" pitchFamily="18" charset="0"/>
              </a:rPr>
              <a:t>ρ</a:t>
            </a:r>
            <a:r>
              <a:rPr lang="sk-SK" dirty="0" smtClean="0">
                <a:latin typeface="Palatino Linotype" pitchFamily="18" charset="0"/>
              </a:rPr>
              <a:t> </a:t>
            </a:r>
            <a:r>
              <a:rPr lang="sk-SK" dirty="0" smtClean="0"/>
              <a:t>= 600 </a:t>
            </a:r>
          </a:p>
          <a:p>
            <a:r>
              <a:rPr lang="sk-SK" dirty="0" smtClean="0"/>
              <a:t>m = 120 kg</a:t>
            </a:r>
          </a:p>
          <a:p>
            <a:r>
              <a:rPr lang="sk-SK" dirty="0" smtClean="0"/>
              <a:t>V = ?</a:t>
            </a:r>
          </a:p>
          <a:p>
            <a:endParaRPr lang="sk-SK" dirty="0" smtClean="0"/>
          </a:p>
          <a:p>
            <a:r>
              <a:rPr lang="sk-SK" dirty="0" smtClean="0"/>
              <a:t>V = m : </a:t>
            </a:r>
            <a:r>
              <a:rPr lang="el-GR" dirty="0" smtClean="0">
                <a:latin typeface="Palatino Linotype" pitchFamily="18" charset="0"/>
              </a:rPr>
              <a:t>ρ</a:t>
            </a:r>
            <a:endParaRPr lang="sk-SK" dirty="0" smtClean="0">
              <a:latin typeface="Palatino Linotype" pitchFamily="18" charset="0"/>
            </a:endParaRPr>
          </a:p>
          <a:p>
            <a:r>
              <a:rPr lang="sk-SK" dirty="0" smtClean="0"/>
              <a:t>V = 120 kg : 600 </a:t>
            </a:r>
          </a:p>
          <a:p>
            <a:r>
              <a:rPr lang="sk-SK" dirty="0" smtClean="0"/>
              <a:t>V = 0,2 m</a:t>
            </a:r>
            <a:r>
              <a:rPr lang="sk-SK" baseline="30000" dirty="0" smtClean="0"/>
              <a:t>3</a:t>
            </a:r>
            <a:r>
              <a:rPr lang="sk-SK" dirty="0" smtClean="0"/>
              <a:t> </a:t>
            </a:r>
          </a:p>
          <a:p>
            <a:endParaRPr lang="sk-SK" dirty="0" smtClean="0"/>
          </a:p>
          <a:p>
            <a:r>
              <a:rPr lang="sk-SK" dirty="0" smtClean="0"/>
              <a:t>Objem kmeňa je 0,2 m</a:t>
            </a:r>
            <a:r>
              <a:rPr lang="sk-SK" baseline="30000" dirty="0" smtClean="0"/>
              <a:t>3</a:t>
            </a:r>
            <a:r>
              <a:rPr lang="sk-SK" dirty="0" smtClean="0"/>
              <a:t> .</a:t>
            </a:r>
            <a:endParaRPr lang="sk-SK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980728"/>
            <a:ext cx="361950" cy="685800"/>
          </a:xfrm>
          <a:prstGeom prst="rect">
            <a:avLst/>
          </a:prstGeom>
          <a:noFill/>
        </p:spPr>
      </p:pic>
      <p:pic>
        <p:nvPicPr>
          <p:cNvPr id="25602" name="Picture 2" descr="Výsledok vyhľadávania obrázkov pre dopyt guľat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643050"/>
            <a:ext cx="3428992" cy="1930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285992"/>
            <a:ext cx="361950" cy="685800"/>
          </a:xfrm>
          <a:prstGeom prst="rect">
            <a:avLst/>
          </a:prstGeom>
          <a:noFill/>
        </p:spPr>
      </p:pic>
      <p:cxnSp>
        <p:nvCxnSpPr>
          <p:cNvPr id="8" name="Rovná spojnica 7"/>
          <p:cNvCxnSpPr/>
          <p:nvPr/>
        </p:nvCxnSpPr>
        <p:spPr>
          <a:xfrm>
            <a:off x="642910" y="3786190"/>
            <a:ext cx="2071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149080"/>
            <a:ext cx="361950" cy="685800"/>
          </a:xfrm>
          <a:prstGeom prst="rect">
            <a:avLst/>
          </a:prstGeom>
          <a:noFill/>
        </p:spPr>
      </p:pic>
      <p:grpSp>
        <p:nvGrpSpPr>
          <p:cNvPr id="10" name="Skupina 9"/>
          <p:cNvGrpSpPr/>
          <p:nvPr/>
        </p:nvGrpSpPr>
        <p:grpSpPr>
          <a:xfrm>
            <a:off x="785786" y="5500702"/>
            <a:ext cx="1928826" cy="142876"/>
            <a:chOff x="857224" y="5143512"/>
            <a:chExt cx="1928826" cy="142876"/>
          </a:xfrm>
        </p:grpSpPr>
        <p:cxnSp>
          <p:nvCxnSpPr>
            <p:cNvPr id="11" name="Rovná spojnica 10"/>
            <p:cNvCxnSpPr/>
            <p:nvPr/>
          </p:nvCxnSpPr>
          <p:spPr>
            <a:xfrm>
              <a:off x="857224" y="5143512"/>
              <a:ext cx="19288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>
              <a:off x="857224" y="5286388"/>
              <a:ext cx="19288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467600" cy="792088"/>
          </a:xfrm>
        </p:spPr>
        <p:txBody>
          <a:bodyPr/>
          <a:lstStyle/>
          <a:p>
            <a:pPr algn="ctr"/>
            <a:r>
              <a:rPr lang="sk-SK" dirty="0" smtClean="0"/>
              <a:t>Ďakujem za pozornosť!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11560" y="587727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obrázkov: 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Výsledok vyhľadávania obrázkov pre dopyt plastic sp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83980">
            <a:off x="4351656" y="5720612"/>
            <a:ext cx="2409825" cy="1524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POKUS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972452" cy="5759596"/>
          </a:xfrm>
        </p:spPr>
        <p:txBody>
          <a:bodyPr>
            <a:normAutofit/>
          </a:bodyPr>
          <a:lstStyle/>
          <a:p>
            <a:r>
              <a:rPr lang="sk-SK" i="1" dirty="0" smtClean="0">
                <a:solidFill>
                  <a:schemeClr val="accent6">
                    <a:lumMod val="25000"/>
                  </a:schemeClr>
                </a:solidFill>
              </a:rPr>
              <a:t>Bolo by fajn poznať takú vlastnosť látky, telesa, ktorá by umožnila predpovedať správanie telesa v kvapaline bez pokusu!!!</a:t>
            </a:r>
          </a:p>
          <a:p>
            <a:r>
              <a:rPr lang="sk-SK" dirty="0" smtClean="0"/>
              <a:t>Ako sa k nej dopracujeme? Ako inak POKUSOM!!!</a:t>
            </a:r>
          </a:p>
          <a:p>
            <a:r>
              <a:rPr lang="sk-SK" b="1" u="sng" dirty="0" smtClean="0"/>
              <a:t>Pomôcky: </a:t>
            </a:r>
            <a:r>
              <a:rPr lang="sk-SK" i="1" dirty="0" smtClean="0"/>
              <a:t>rôzne drobné telesá: </a:t>
            </a:r>
            <a:r>
              <a:rPr lang="sk-SK" dirty="0" smtClean="0"/>
              <a:t>guma na gumovanie, 		hracia kocka,  </a:t>
            </a:r>
            <a:r>
              <a:rPr lang="sk-SK" dirty="0" err="1" smtClean="0"/>
              <a:t>skákacia</a:t>
            </a:r>
            <a:r>
              <a:rPr lang="sk-SK" dirty="0" smtClean="0"/>
              <a:t> loptička, kúsok 		polystyrénu, väčšia matica, malý kameň, 		plastová lyžička, korková zátka, malá 			sviečka...</a:t>
            </a:r>
          </a:p>
          <a:p>
            <a:r>
              <a:rPr lang="sk-SK" b="1" u="sng" dirty="0" smtClean="0"/>
              <a:t>Postup:  </a:t>
            </a:r>
            <a:r>
              <a:rPr lang="sk-SK" dirty="0" smtClean="0"/>
              <a:t>- telesá odváž , zapíš ich hmotnosť, </a:t>
            </a:r>
          </a:p>
          <a:p>
            <a:pPr>
              <a:buNone/>
            </a:pPr>
            <a:r>
              <a:rPr lang="sk-SK" dirty="0" smtClean="0"/>
              <a:t>		        - telesá ponor celé pod vodu( aj nasilu) a 			urči ich objem, zapíš ich objem</a:t>
            </a:r>
          </a:p>
          <a:p>
            <a:pPr>
              <a:buNone/>
            </a:pPr>
            <a:r>
              <a:rPr lang="sk-SK" dirty="0" smtClean="0"/>
              <a:t>		        - polož ich do nádoby s vodou a rozdeľ ich 			na potápajúce a plávajúce,</a:t>
            </a:r>
          </a:p>
          <a:p>
            <a:pPr>
              <a:buNone/>
            </a:pPr>
            <a:r>
              <a:rPr lang="sk-SK" dirty="0" smtClean="0"/>
              <a:t>  		        - pomocou kalkulačky vypočítaj podiel ich 			hmotnosti v gramoch a objemu v cm</a:t>
            </a:r>
            <a:r>
              <a:rPr lang="sk-SK" baseline="30000" dirty="0" smtClean="0"/>
              <a:t>3</a:t>
            </a:r>
            <a:r>
              <a:rPr lang="sk-SK" dirty="0" smtClean="0"/>
              <a:t>, 			výsledok zapíš</a:t>
            </a:r>
          </a:p>
        </p:txBody>
      </p:sp>
      <p:sp>
        <p:nvSpPr>
          <p:cNvPr id="4" name="Usmiata tvár 3"/>
          <p:cNvSpPr/>
          <p:nvPr/>
        </p:nvSpPr>
        <p:spPr>
          <a:xfrm>
            <a:off x="7429520" y="1571612"/>
            <a:ext cx="714380" cy="64294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2571744"/>
            <a:ext cx="9906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Výsledok vyhľadávania obrázkov pre dopyt tea candl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571744"/>
            <a:ext cx="1142976" cy="83342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293096"/>
            <a:ext cx="138954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5357826"/>
            <a:ext cx="800080" cy="61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Výsledok vyhľadávania obrázkov pre dopyt steel nut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82" y="5902065"/>
            <a:ext cx="1357322" cy="955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Výsledky merania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500034" y="1071544"/>
          <a:ext cx="7715304" cy="5143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215"/>
                <a:gridCol w="1491906"/>
                <a:gridCol w="1543061"/>
                <a:gridCol w="1543061"/>
                <a:gridCol w="1543061"/>
              </a:tblGrid>
              <a:tr h="757109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Predmety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Názov predmetu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Hmotnosť  m (g)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Objem V (cm</a:t>
                      </a:r>
                      <a:r>
                        <a:rPr lang="sk-SK" baseline="30000" dirty="0" smtClean="0"/>
                        <a:t>3</a:t>
                      </a:r>
                      <a:r>
                        <a:rPr lang="sk-SK" dirty="0" smtClean="0"/>
                        <a:t>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Podiel  m:V</a:t>
                      </a:r>
                      <a:endParaRPr lang="sk-SK" dirty="0"/>
                    </a:p>
                  </a:txBody>
                  <a:tcPr/>
                </a:tc>
              </a:tr>
              <a:tr h="438643">
                <a:tc rowSpan="5">
                  <a:txBody>
                    <a:bodyPr/>
                    <a:lstStyle/>
                    <a:p>
                      <a:r>
                        <a:rPr lang="sk-SK" b="1" dirty="0" smtClean="0"/>
                        <a:t>plávajúce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43864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3864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3864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3864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38643">
                <a:tc rowSpan="5">
                  <a:txBody>
                    <a:bodyPr/>
                    <a:lstStyle/>
                    <a:p>
                      <a:r>
                        <a:rPr lang="sk-SK" b="1" dirty="0" smtClean="0"/>
                        <a:t>potápajúce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3864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3864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3864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438643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62074"/>
          </a:xfrm>
        </p:spPr>
        <p:txBody>
          <a:bodyPr>
            <a:normAutofit/>
          </a:bodyPr>
          <a:lstStyle/>
          <a:p>
            <a:r>
              <a:rPr lang="sk-SK" dirty="0" smtClean="0"/>
              <a:t>Pre vybrané telesá dostaneme napríklad:</a:t>
            </a: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Všimnite si výsledky podielu v poslednom stĺpci.</a:t>
            </a:r>
          </a:p>
          <a:p>
            <a:pPr marL="0" indent="0">
              <a:buNone/>
            </a:pPr>
            <a:r>
              <a:rPr lang="sk-SK" sz="1800" dirty="0" smtClean="0"/>
              <a:t>Zistili sme, že </a:t>
            </a:r>
            <a:r>
              <a:rPr lang="sk-SK" sz="1800" b="1" dirty="0" smtClean="0">
                <a:solidFill>
                  <a:schemeClr val="accent1">
                    <a:lumMod val="75000"/>
                  </a:schemeClr>
                </a:solidFill>
              </a:rPr>
              <a:t>plávajúce telesá</a:t>
            </a:r>
            <a:r>
              <a:rPr lang="sk-SK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1800" dirty="0" smtClean="0"/>
              <a:t>majú v poslednom stĺpci číslo </a:t>
            </a:r>
            <a:r>
              <a:rPr lang="sk-SK" sz="1800" b="1" dirty="0" smtClean="0">
                <a:solidFill>
                  <a:schemeClr val="accent1">
                    <a:lumMod val="75000"/>
                  </a:schemeClr>
                </a:solidFill>
              </a:rPr>
              <a:t>menšie ako 1 </a:t>
            </a:r>
            <a:r>
              <a:rPr lang="sk-SK" sz="1800" dirty="0" smtClean="0"/>
              <a:t>a </a:t>
            </a:r>
            <a:r>
              <a:rPr lang="sk-SK" sz="1800" b="1" dirty="0" smtClean="0">
                <a:solidFill>
                  <a:schemeClr val="accent6">
                    <a:lumMod val="25000"/>
                  </a:schemeClr>
                </a:solidFill>
              </a:rPr>
              <a:t>potápajúce sa telesá</a:t>
            </a:r>
            <a:r>
              <a:rPr lang="sk-SK" sz="1800" dirty="0" smtClean="0"/>
              <a:t> majú číslo </a:t>
            </a:r>
            <a:r>
              <a:rPr lang="sk-SK" sz="1800" b="1" dirty="0" smtClean="0">
                <a:solidFill>
                  <a:schemeClr val="accent6">
                    <a:lumMod val="25000"/>
                  </a:schemeClr>
                </a:solidFill>
              </a:rPr>
              <a:t>väčšie ako </a:t>
            </a:r>
            <a:r>
              <a:rPr lang="sk-SK" sz="1800" b="1" dirty="0" smtClean="0"/>
              <a:t>1.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980728"/>
            <a:ext cx="793928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2750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Výsledky merania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329642" cy="5473844"/>
          </a:xfrm>
        </p:spPr>
        <p:txBody>
          <a:bodyPr/>
          <a:lstStyle/>
          <a:p>
            <a:r>
              <a:rPr lang="sk-SK" dirty="0" smtClean="0"/>
              <a:t>Zistili sme, že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plávajúce telesá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dirty="0" smtClean="0"/>
              <a:t>majú v poslednom stĺpci číslo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menšie ako 1 </a:t>
            </a:r>
            <a:r>
              <a:rPr lang="sk-SK" dirty="0" smtClean="0"/>
              <a:t>a </a:t>
            </a:r>
            <a:r>
              <a:rPr lang="sk-SK" b="1" dirty="0" smtClean="0">
                <a:solidFill>
                  <a:schemeClr val="accent6">
                    <a:lumMod val="25000"/>
                  </a:schemeClr>
                </a:solidFill>
              </a:rPr>
              <a:t>potápajúce sa telesá</a:t>
            </a:r>
            <a:r>
              <a:rPr lang="sk-SK" dirty="0" smtClean="0"/>
              <a:t> majú číslo </a:t>
            </a:r>
            <a:r>
              <a:rPr lang="sk-SK" b="1" dirty="0" smtClean="0">
                <a:solidFill>
                  <a:schemeClr val="accent6">
                    <a:lumMod val="25000"/>
                  </a:schemeClr>
                </a:solidFill>
              </a:rPr>
              <a:t>väčšie ako </a:t>
            </a:r>
            <a:r>
              <a:rPr lang="sk-SK" b="1" dirty="0" smtClean="0"/>
              <a:t>1.</a:t>
            </a:r>
          </a:p>
          <a:p>
            <a:endParaRPr lang="sk-SK" b="1" dirty="0" smtClean="0"/>
          </a:p>
          <a:p>
            <a:r>
              <a:rPr lang="sk-SK" b="1" dirty="0" smtClean="0"/>
              <a:t>Podiel hmotnosti telesa a jeho objemu je hľadaná vlastnosť.</a:t>
            </a:r>
          </a:p>
          <a:p>
            <a:endParaRPr lang="sk-SK" b="1" dirty="0" smtClean="0"/>
          </a:p>
          <a:p>
            <a:r>
              <a:rPr lang="sk-SK" b="1" dirty="0" smtClean="0"/>
              <a:t>Pre danú látku je to vždy rovnaká hodnota.</a:t>
            </a:r>
          </a:p>
          <a:p>
            <a:endParaRPr lang="sk-SK" b="1" dirty="0" smtClean="0"/>
          </a:p>
          <a:p>
            <a:r>
              <a:rPr lang="sk-SK" dirty="0" smtClean="0"/>
              <a:t>Je to vlastnosť látky, ktorú môžeme merať, porovnávať, je to teda </a:t>
            </a:r>
            <a:r>
              <a:rPr lang="sk-SK" b="1" dirty="0" smtClean="0">
                <a:solidFill>
                  <a:srgbClr val="C00000"/>
                </a:solidFill>
              </a:rPr>
              <a:t>fyzikálna veličina.</a:t>
            </a:r>
            <a:endParaRPr lang="sk-SK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sk-SK" b="1" dirty="0" smtClean="0"/>
              <a:t>Hustota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144000" cy="5473844"/>
          </a:xfrm>
        </p:spPr>
        <p:txBody>
          <a:bodyPr/>
          <a:lstStyle/>
          <a:p>
            <a:r>
              <a:rPr lang="sk-SK" dirty="0" smtClean="0"/>
              <a:t>Hustota je fyzikálna veličina, označuje sa </a:t>
            </a:r>
            <a:r>
              <a:rPr lang="sk-SK" b="1" dirty="0" smtClean="0">
                <a:solidFill>
                  <a:srgbClr val="C00000"/>
                </a:solidFill>
              </a:rPr>
              <a:t>gréckym písmenom </a:t>
            </a:r>
            <a:r>
              <a:rPr lang="sk-SK" b="1" dirty="0" err="1" smtClean="0">
                <a:solidFill>
                  <a:srgbClr val="C00000"/>
                </a:solidFill>
              </a:rPr>
              <a:t>ró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el-GR" b="1" dirty="0" smtClean="0">
                <a:solidFill>
                  <a:srgbClr val="C00000"/>
                </a:solidFill>
                <a:latin typeface="Palatino Linotype" pitchFamily="18" charset="0"/>
              </a:rPr>
              <a:t>ρ</a:t>
            </a:r>
            <a:r>
              <a:rPr lang="sk-SK" dirty="0" smtClean="0">
                <a:latin typeface="Palatino Linotype" pitchFamily="18" charset="0"/>
              </a:rPr>
              <a:t>.</a:t>
            </a:r>
          </a:p>
          <a:p>
            <a:r>
              <a:rPr lang="sk-SK" dirty="0" smtClean="0"/>
              <a:t>Hustota vyjadruje hmotnosť 1 cm</a:t>
            </a:r>
            <a:r>
              <a:rPr lang="sk-SK" baseline="30000" dirty="0" smtClean="0"/>
              <a:t>3</a:t>
            </a:r>
            <a:r>
              <a:rPr lang="sk-SK" dirty="0" smtClean="0"/>
              <a:t> alebo 1 m</a:t>
            </a:r>
            <a:r>
              <a:rPr lang="sk-SK" baseline="30000" dirty="0" smtClean="0"/>
              <a:t>3</a:t>
            </a:r>
            <a:r>
              <a:rPr lang="sk-SK" dirty="0" smtClean="0"/>
              <a:t> látky.</a:t>
            </a:r>
          </a:p>
          <a:p>
            <a:r>
              <a:rPr lang="sk-SK" dirty="0" smtClean="0"/>
              <a:t>Jednotky hustoty sú :</a:t>
            </a:r>
          </a:p>
          <a:p>
            <a:pPr lvl="1"/>
            <a:r>
              <a:rPr lang="sk-SK" dirty="0" smtClean="0"/>
              <a:t>gram na centimeter kubický</a:t>
            </a:r>
          </a:p>
          <a:p>
            <a:pPr lvl="1">
              <a:buNone/>
            </a:pPr>
            <a:endParaRPr lang="sk-SK" dirty="0" smtClean="0"/>
          </a:p>
          <a:p>
            <a:pPr lvl="1"/>
            <a:r>
              <a:rPr lang="sk-SK" dirty="0" smtClean="0"/>
              <a:t>kilogram na meter kubický</a:t>
            </a:r>
          </a:p>
          <a:p>
            <a:endParaRPr lang="sk-SK" dirty="0" smtClean="0"/>
          </a:p>
          <a:p>
            <a:r>
              <a:rPr lang="sk-SK" dirty="0" smtClean="0"/>
              <a:t>Napríklad : hustota železa je 7,8            </a:t>
            </a:r>
            <a:r>
              <a:rPr lang="el-GR" b="1" dirty="0" smtClean="0">
                <a:latin typeface="Palatino Linotype" pitchFamily="18" charset="0"/>
              </a:rPr>
              <a:t>ρ</a:t>
            </a:r>
            <a:r>
              <a:rPr lang="sk-SK" b="1" dirty="0" smtClean="0">
                <a:latin typeface="Palatino Linotype" pitchFamily="18" charset="0"/>
              </a:rPr>
              <a:t> = 7,8 </a:t>
            </a:r>
          </a:p>
          <a:p>
            <a:pPr>
              <a:buNone/>
            </a:pPr>
            <a:endParaRPr lang="sk-SK" b="1" dirty="0" smtClean="0"/>
          </a:p>
          <a:p>
            <a:r>
              <a:rPr lang="sk-SK" dirty="0" smtClean="0"/>
              <a:t>Znamená to, že 1 cm</a:t>
            </a:r>
            <a:r>
              <a:rPr lang="sk-SK" baseline="30000" dirty="0" smtClean="0"/>
              <a:t>3</a:t>
            </a:r>
            <a:r>
              <a:rPr lang="sk-SK" dirty="0" smtClean="0"/>
              <a:t> železa má hmotnosť 7,8 g, </a:t>
            </a:r>
          </a:p>
          <a:p>
            <a:pPr>
              <a:buNone/>
            </a:pPr>
            <a:r>
              <a:rPr lang="sk-SK" dirty="0" smtClean="0"/>
              <a:t>			alebo že </a:t>
            </a:r>
            <a:r>
              <a:rPr lang="sk-SK" b="1" dirty="0" smtClean="0"/>
              <a:t>každý cm</a:t>
            </a:r>
            <a:r>
              <a:rPr lang="sk-SK" b="1" baseline="30000" dirty="0" smtClean="0"/>
              <a:t>3</a:t>
            </a:r>
            <a:r>
              <a:rPr lang="sk-SK" b="1" dirty="0" smtClean="0"/>
              <a:t> železa má hmotnosť 7,8 g</a:t>
            </a:r>
            <a:r>
              <a:rPr lang="sk-SK" dirty="0" smtClean="0"/>
              <a:t>.</a:t>
            </a:r>
          </a:p>
          <a:p>
            <a:pPr lvl="1"/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pPr lvl="1">
              <a:buNone/>
            </a:pPr>
            <a:endParaRPr lang="sk-SK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571744"/>
            <a:ext cx="523875" cy="6286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357562"/>
            <a:ext cx="390525" cy="685800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861048"/>
            <a:ext cx="523875" cy="628650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214818"/>
            <a:ext cx="523875" cy="628650"/>
          </a:xfrm>
          <a:prstGeom prst="rect">
            <a:avLst/>
          </a:prstGeom>
          <a:noFill/>
        </p:spPr>
      </p:pic>
      <p:pic>
        <p:nvPicPr>
          <p:cNvPr id="7170" name="Picture 2" descr="Výsledok vyhľadávania obrázkov pre dopyt steel we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500306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Jednotky hustoty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686800" cy="525953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sz="2000" dirty="0" smtClean="0"/>
              <a:t>Základná jednotka hustoty je kilogram na meter kubický        .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Napríklad hustota železa je </a:t>
            </a:r>
            <a:r>
              <a:rPr lang="sk-SK" sz="2000" b="1" dirty="0" smtClean="0"/>
              <a:t>7 800       .</a:t>
            </a:r>
            <a:endParaRPr lang="sk-SK" sz="2000" dirty="0" smtClean="0"/>
          </a:p>
          <a:p>
            <a:pPr>
              <a:lnSpc>
                <a:spcPct val="150000"/>
              </a:lnSpc>
            </a:pPr>
            <a:r>
              <a:rPr lang="sk-SK" sz="2000" dirty="0" smtClean="0"/>
              <a:t>Znamená to, že každý meter kubický železa má hmotnosť 7 800 kg.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Medzi jednotkami hustoty teda platí vzťah: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Napr.:</a:t>
            </a:r>
          </a:p>
          <a:p>
            <a:pPr>
              <a:lnSpc>
                <a:spcPct val="160000"/>
              </a:lnSpc>
              <a:buNone/>
            </a:pPr>
            <a:r>
              <a:rPr lang="sk-SK" sz="2000" dirty="0" smtClean="0"/>
              <a:t>Hustota zlata: </a:t>
            </a:r>
            <a:r>
              <a:rPr lang="el-GR" sz="2000" b="1" dirty="0" smtClean="0">
                <a:latin typeface="Palatino Linotype" pitchFamily="18" charset="0"/>
              </a:rPr>
              <a:t>ρ</a:t>
            </a:r>
            <a:r>
              <a:rPr lang="sk-SK" sz="2000" b="1" dirty="0" smtClean="0">
                <a:latin typeface="Palatino Linotype" pitchFamily="18" charset="0"/>
              </a:rPr>
              <a:t> = 19,3            = 19,3 · 1 000        = 19 300 </a:t>
            </a:r>
          </a:p>
          <a:p>
            <a:pPr>
              <a:lnSpc>
                <a:spcPct val="160000"/>
              </a:lnSpc>
              <a:buNone/>
            </a:pPr>
            <a:r>
              <a:rPr lang="sk-SK" sz="2000" dirty="0" smtClean="0">
                <a:latin typeface="Palatino Linotype" pitchFamily="18" charset="0"/>
              </a:rPr>
              <a:t>Hustota dreva : </a:t>
            </a:r>
            <a:r>
              <a:rPr lang="sk-SK" sz="2000" dirty="0" smtClean="0"/>
              <a:t>: </a:t>
            </a:r>
            <a:r>
              <a:rPr lang="el-GR" sz="2000" b="1" dirty="0" smtClean="0">
                <a:latin typeface="Palatino Linotype" pitchFamily="18" charset="0"/>
              </a:rPr>
              <a:t>ρ</a:t>
            </a:r>
            <a:r>
              <a:rPr lang="sk-SK" sz="2000" b="1" dirty="0" smtClean="0">
                <a:latin typeface="Palatino Linotype" pitchFamily="18" charset="0"/>
              </a:rPr>
              <a:t> = 700         = 700 : 1 000        = 0,7 </a:t>
            </a:r>
          </a:p>
          <a:p>
            <a:pPr>
              <a:lnSpc>
                <a:spcPct val="150000"/>
              </a:lnSpc>
              <a:buNone/>
            </a:pPr>
            <a:endParaRPr lang="sk-SK" sz="2000" b="1" dirty="0" smtClean="0">
              <a:latin typeface="Palatino Linotype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sk-SK" sz="2000" b="1" dirty="0" smtClean="0">
                <a:latin typeface="Palatino Linotype" pitchFamily="18" charset="0"/>
              </a:rPr>
              <a:t>Premeň hustoty:  hustota hliníka </a:t>
            </a:r>
            <a:r>
              <a:rPr lang="el-GR" sz="2000" b="1" dirty="0" smtClean="0">
                <a:latin typeface="Palatino Linotype" pitchFamily="18" charset="0"/>
              </a:rPr>
              <a:t>ρ</a:t>
            </a:r>
            <a:r>
              <a:rPr lang="sk-SK" sz="2000" b="1" dirty="0" smtClean="0">
                <a:latin typeface="Palatino Linotype" pitchFamily="18" charset="0"/>
              </a:rPr>
              <a:t> = 2,7</a:t>
            </a:r>
          </a:p>
          <a:p>
            <a:pPr>
              <a:lnSpc>
                <a:spcPct val="150000"/>
              </a:lnSpc>
              <a:buNone/>
            </a:pPr>
            <a:r>
              <a:rPr lang="sk-SK" sz="2000" b="1" dirty="0" smtClean="0">
                <a:latin typeface="Palatino Linotype" pitchFamily="18" charset="0"/>
              </a:rPr>
              <a:t>			    hustota olova </a:t>
            </a:r>
            <a:r>
              <a:rPr lang="el-GR" sz="2000" b="1" dirty="0" smtClean="0">
                <a:latin typeface="Palatino Linotype" pitchFamily="18" charset="0"/>
              </a:rPr>
              <a:t>ρ</a:t>
            </a:r>
            <a:r>
              <a:rPr lang="sk-SK" sz="2000" b="1" dirty="0" smtClean="0">
                <a:latin typeface="Palatino Linotype" pitchFamily="18" charset="0"/>
              </a:rPr>
              <a:t> = 11 300 </a:t>
            </a:r>
            <a:endParaRPr lang="sk-SK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1000108"/>
            <a:ext cx="390525" cy="6858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412776"/>
            <a:ext cx="390525" cy="6858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571744"/>
            <a:ext cx="2324100" cy="6858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501008"/>
            <a:ext cx="476253" cy="571503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501008"/>
            <a:ext cx="325440" cy="571504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571876"/>
            <a:ext cx="325440" cy="571504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071942"/>
            <a:ext cx="325440" cy="571504"/>
          </a:xfrm>
          <a:prstGeom prst="rect">
            <a:avLst/>
          </a:prstGeom>
          <a:noFill/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071942"/>
            <a:ext cx="428628" cy="514353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071942"/>
            <a:ext cx="500066" cy="600079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072074"/>
            <a:ext cx="428628" cy="514353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572140"/>
            <a:ext cx="325440" cy="571504"/>
          </a:xfrm>
          <a:prstGeom prst="rect">
            <a:avLst/>
          </a:prstGeom>
          <a:noFill/>
        </p:spPr>
      </p:pic>
      <p:pic>
        <p:nvPicPr>
          <p:cNvPr id="6146" name="Picture 2" descr="Výsledok vyhľadávania obrázkov pre dopyt drev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4214818"/>
            <a:ext cx="1714512" cy="1256974"/>
          </a:xfrm>
          <a:prstGeom prst="rect">
            <a:avLst/>
          </a:prstGeom>
          <a:noFill/>
        </p:spPr>
      </p:pic>
      <p:pic>
        <p:nvPicPr>
          <p:cNvPr id="6148" name="Picture 4" descr="Výsledok vyhľadávania obrázkov pre dopyt hliní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5549758"/>
            <a:ext cx="1143008" cy="1308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Výpočet hustoty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686700" cy="5402406"/>
          </a:xfrm>
        </p:spPr>
        <p:txBody>
          <a:bodyPr/>
          <a:lstStyle/>
          <a:p>
            <a:r>
              <a:rPr lang="sk-SK" dirty="0" smtClean="0"/>
              <a:t>Hustotu telesa vypočítame tak, že hmotnosť telesa vydelíme jeho objemom.</a:t>
            </a:r>
          </a:p>
          <a:p>
            <a:r>
              <a:rPr lang="sk-SK" dirty="0" smtClean="0"/>
              <a:t>Vo fyzike tento postup zapíšeme vzorcom:</a:t>
            </a:r>
          </a:p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				alebo 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i="1" dirty="0" smtClean="0"/>
              <a:t>Zlomková čiara nahradzuje delenie</a:t>
            </a:r>
          </a:p>
          <a:p>
            <a:r>
              <a:rPr lang="sk-SK" i="1" dirty="0" smtClean="0"/>
              <a:t>Pri výpočte hustoty </a:t>
            </a:r>
            <a:r>
              <a:rPr lang="sk-SK" b="1" i="1" u="sng" dirty="0" smtClean="0"/>
              <a:t>musíme</a:t>
            </a:r>
            <a:r>
              <a:rPr lang="sk-SK" i="1" dirty="0" smtClean="0"/>
              <a:t> deliť :</a:t>
            </a:r>
          </a:p>
          <a:p>
            <a:pPr lvl="1"/>
            <a:r>
              <a:rPr lang="sk-SK" b="1" i="1" dirty="0" smtClean="0">
                <a:solidFill>
                  <a:schemeClr val="accent3">
                    <a:lumMod val="50000"/>
                  </a:schemeClr>
                </a:solidFill>
              </a:rPr>
              <a:t>hmotnosť v gramoch s objemom v cm</a:t>
            </a:r>
            <a:r>
              <a:rPr lang="sk-SK" b="1" i="1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sk-SK" b="1" i="1" dirty="0" smtClean="0">
                <a:solidFill>
                  <a:schemeClr val="accent3">
                    <a:lumMod val="50000"/>
                  </a:schemeClr>
                </a:solidFill>
              </a:rPr>
              <a:t>.......</a:t>
            </a:r>
          </a:p>
          <a:p>
            <a:pPr lvl="1">
              <a:buNone/>
            </a:pPr>
            <a:endParaRPr lang="sk-SK" i="1" dirty="0" smtClean="0"/>
          </a:p>
          <a:p>
            <a:pPr lvl="1"/>
            <a:r>
              <a:rPr lang="sk-SK" b="1" i="1" dirty="0" smtClean="0">
                <a:solidFill>
                  <a:schemeClr val="accent5">
                    <a:lumMod val="50000"/>
                  </a:schemeClr>
                </a:solidFill>
              </a:rPr>
              <a:t>hmotnosť v kilogramoch  s objemom v m</a:t>
            </a:r>
            <a:r>
              <a:rPr lang="sk-SK" b="1" i="1" baseline="30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sk-SK" i="1" dirty="0" smtClean="0">
                <a:solidFill>
                  <a:schemeClr val="accent5">
                    <a:lumMod val="50000"/>
                  </a:schemeClr>
                </a:solidFill>
              </a:rPr>
              <a:t>....... </a:t>
            </a:r>
            <a:endParaRPr lang="sk-SK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643182"/>
            <a:ext cx="1071570" cy="8668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786058"/>
            <a:ext cx="1834129" cy="57150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cxnSp>
        <p:nvCxnSpPr>
          <p:cNvPr id="9" name="Rovná spojovacia šípka 8"/>
          <p:cNvCxnSpPr/>
          <p:nvPr/>
        </p:nvCxnSpPr>
        <p:spPr>
          <a:xfrm flipV="1">
            <a:off x="1142976" y="3071810"/>
            <a:ext cx="157163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929198"/>
            <a:ext cx="476253" cy="571503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643578"/>
            <a:ext cx="349845" cy="614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Hustoty niektorých  tuhých látok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785786" y="785791"/>
          <a:ext cx="7500990" cy="550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  <a:gridCol w="2500330"/>
              </a:tblGrid>
              <a:tr h="582738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Látka </a:t>
                      </a:r>
                      <a:endParaRPr lang="sk-SK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Hustota </a:t>
                      </a:r>
                      <a:endParaRPr lang="sk-SK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diamant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3,5</a:t>
                      </a:r>
                      <a:r>
                        <a:rPr lang="sk-SK" b="1" baseline="0" dirty="0" smtClean="0"/>
                        <a:t>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3 500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dubové drevo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0,7</a:t>
                      </a:r>
                      <a:r>
                        <a:rPr lang="sk-SK" b="1" baseline="0" dirty="0" smtClean="0"/>
                        <a:t>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700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žula 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2,6</a:t>
                      </a:r>
                      <a:r>
                        <a:rPr lang="sk-SK" b="1" baseline="0" dirty="0" smtClean="0"/>
                        <a:t>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2 600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korok 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0,2</a:t>
                      </a:r>
                      <a:r>
                        <a:rPr lang="sk-SK" b="1" baseline="0" dirty="0" smtClean="0"/>
                        <a:t>  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sklo 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2,5</a:t>
                      </a:r>
                      <a:r>
                        <a:rPr lang="sk-SK" b="1" baseline="0" dirty="0" smtClean="0"/>
                        <a:t>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2 500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grafit (tuha)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2,1</a:t>
                      </a:r>
                      <a:r>
                        <a:rPr lang="sk-SK" b="1" baseline="0" dirty="0" smtClean="0"/>
                        <a:t>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2 100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betón 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2,5</a:t>
                      </a:r>
                      <a:r>
                        <a:rPr lang="sk-SK" b="1" baseline="0" dirty="0" smtClean="0"/>
                        <a:t>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2 500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striebro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baseline="0" dirty="0" smtClean="0"/>
                        <a:t>10,5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10 500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cukor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1,6</a:t>
                      </a:r>
                      <a:r>
                        <a:rPr lang="sk-SK" b="1" baseline="0" dirty="0" smtClean="0"/>
                        <a:t>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1 600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  <a:tr h="49179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meď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8,9</a:t>
                      </a:r>
                      <a:r>
                        <a:rPr lang="sk-SK" b="1" baseline="0" dirty="0" smtClean="0"/>
                        <a:t>  g/cm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8 900  kg/m</a:t>
                      </a:r>
                      <a:r>
                        <a:rPr lang="sk-SK" b="1" baseline="30000" dirty="0" smtClean="0"/>
                        <a:t>3</a:t>
                      </a:r>
                      <a:endParaRPr lang="sk-SK" b="1" baseline="30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857224" y="635795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Hustoty niektorých látok sú približné.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1064</TotalTime>
  <Words>622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Arkáda</vt:lpstr>
      <vt:lpstr>Správanie sa telies v kvapalinách</vt:lpstr>
      <vt:lpstr>POKUS</vt:lpstr>
      <vt:lpstr>Výsledky merania</vt:lpstr>
      <vt:lpstr>Pre vybrané telesá dostaneme napríklad:</vt:lpstr>
      <vt:lpstr>Výsledky merania</vt:lpstr>
      <vt:lpstr>Hustota</vt:lpstr>
      <vt:lpstr>Jednotky hustoty</vt:lpstr>
      <vt:lpstr>Výpočet hustoty</vt:lpstr>
      <vt:lpstr>Hustoty niektorých  tuhých látok</vt:lpstr>
      <vt:lpstr>Fyzikálna úloha a jej riešenie</vt:lpstr>
      <vt:lpstr>Príklad:</vt:lpstr>
      <vt:lpstr>Príklad:</vt:lpstr>
      <vt:lpstr>Príklad: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predmetu fyzika</dc:title>
  <dc:creator>Pedagog</dc:creator>
  <cp:lastModifiedBy>Mária</cp:lastModifiedBy>
  <cp:revision>189</cp:revision>
  <dcterms:created xsi:type="dcterms:W3CDTF">2016-09-07T07:49:12Z</dcterms:created>
  <dcterms:modified xsi:type="dcterms:W3CDTF">2020-03-28T21:17:09Z</dcterms:modified>
</cp:coreProperties>
</file>