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8" r:id="rId3"/>
    <p:sldId id="279" r:id="rId4"/>
    <p:sldId id="280" r:id="rId5"/>
    <p:sldId id="281" r:id="rId6"/>
    <p:sldId id="282" r:id="rId7"/>
    <p:sldId id="283" r:id="rId8"/>
    <p:sldId id="284" r:id="rId9"/>
    <p:sldId id="285" r:id="rId10"/>
    <p:sldId id="286" r:id="rId11"/>
    <p:sldId id="256" r:id="rId12"/>
    <p:sldId id="288" r:id="rId13"/>
    <p:sldId id="276" r:id="rId14"/>
    <p:sldId id="260" r:id="rId15"/>
    <p:sldId id="259" r:id="rId16"/>
    <p:sldId id="261" r:id="rId17"/>
    <p:sldId id="262" r:id="rId18"/>
    <p:sldId id="264" r:id="rId19"/>
    <p:sldId id="265" r:id="rId20"/>
    <p:sldId id="266" r:id="rId21"/>
    <p:sldId id="267" r:id="rId22"/>
    <p:sldId id="268" r:id="rId23"/>
    <p:sldId id="269" r:id="rId24"/>
    <p:sldId id="270" r:id="rId25"/>
    <p:sldId id="271" r:id="rId26"/>
    <p:sldId id="272" r:id="rId27"/>
    <p:sldId id="273" r:id="rId28"/>
    <p:sldId id="275" r:id="rId29"/>
    <p:sldId id="274" r:id="rId30"/>
    <p:sldId id="287" r:id="rId31"/>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5" name="Zástupný symbol päty 4"/>
          <p:cNvSpPr>
            <a:spLocks noGrp="1"/>
          </p:cNvSpPr>
          <p:nvPr>
            <p:ph type="ftr" sz="quarter" idx="11"/>
          </p:nvPr>
        </p:nvSpPr>
        <p:spPr/>
        <p:txBody>
          <a:bodyPr/>
          <a:lstStyle/>
          <a:p>
            <a:endParaRPr lang="sk-SK" dirty="0"/>
          </a:p>
        </p:txBody>
      </p:sp>
      <p:sp>
        <p:nvSpPr>
          <p:cNvPr id="6" name="Zástupný symbol čísla snímky 5"/>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5" name="Zástupný symbol päty 4"/>
          <p:cNvSpPr>
            <a:spLocks noGrp="1"/>
          </p:cNvSpPr>
          <p:nvPr>
            <p:ph type="ftr" sz="quarter" idx="11"/>
          </p:nvPr>
        </p:nvSpPr>
        <p:spPr/>
        <p:txBody>
          <a:bodyPr/>
          <a:lstStyle/>
          <a:p>
            <a:endParaRPr lang="sk-SK" dirty="0"/>
          </a:p>
        </p:txBody>
      </p:sp>
      <p:sp>
        <p:nvSpPr>
          <p:cNvPr id="6" name="Zástupný symbol čísla snímky 5"/>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5" name="Zástupný symbol päty 4"/>
          <p:cNvSpPr>
            <a:spLocks noGrp="1"/>
          </p:cNvSpPr>
          <p:nvPr>
            <p:ph type="ftr" sz="quarter" idx="11"/>
          </p:nvPr>
        </p:nvSpPr>
        <p:spPr/>
        <p:txBody>
          <a:bodyPr/>
          <a:lstStyle/>
          <a:p>
            <a:endParaRPr lang="sk-SK" dirty="0"/>
          </a:p>
        </p:txBody>
      </p:sp>
      <p:sp>
        <p:nvSpPr>
          <p:cNvPr id="6" name="Zástupný symbol čísla snímky 5"/>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5" name="Zástupný symbol päty 4"/>
          <p:cNvSpPr>
            <a:spLocks noGrp="1"/>
          </p:cNvSpPr>
          <p:nvPr>
            <p:ph type="ftr" sz="quarter" idx="11"/>
          </p:nvPr>
        </p:nvSpPr>
        <p:spPr/>
        <p:txBody>
          <a:bodyPr/>
          <a:lstStyle/>
          <a:p>
            <a:endParaRPr lang="sk-SK" dirty="0"/>
          </a:p>
        </p:txBody>
      </p:sp>
      <p:sp>
        <p:nvSpPr>
          <p:cNvPr id="6" name="Zástupný symbol čísla snímky 5"/>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5" name="Zástupný symbol päty 4"/>
          <p:cNvSpPr>
            <a:spLocks noGrp="1"/>
          </p:cNvSpPr>
          <p:nvPr>
            <p:ph type="ftr" sz="quarter" idx="11"/>
          </p:nvPr>
        </p:nvSpPr>
        <p:spPr/>
        <p:txBody>
          <a:bodyPr/>
          <a:lstStyle/>
          <a:p>
            <a:endParaRPr lang="sk-SK" dirty="0"/>
          </a:p>
        </p:txBody>
      </p:sp>
      <p:sp>
        <p:nvSpPr>
          <p:cNvPr id="6" name="Zástupný symbol čísla snímky 5"/>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6" name="Zástupný symbol päty 5"/>
          <p:cNvSpPr>
            <a:spLocks noGrp="1"/>
          </p:cNvSpPr>
          <p:nvPr>
            <p:ph type="ftr" sz="quarter" idx="11"/>
          </p:nvPr>
        </p:nvSpPr>
        <p:spPr/>
        <p:txBody>
          <a:bodyPr/>
          <a:lstStyle/>
          <a:p>
            <a:endParaRPr lang="sk-SK" dirty="0"/>
          </a:p>
        </p:txBody>
      </p:sp>
      <p:sp>
        <p:nvSpPr>
          <p:cNvPr id="7" name="Zástupný symbol čísla snímky 6"/>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8" name="Zástupný symbol päty 7"/>
          <p:cNvSpPr>
            <a:spLocks noGrp="1"/>
          </p:cNvSpPr>
          <p:nvPr>
            <p:ph type="ftr" sz="quarter" idx="11"/>
          </p:nvPr>
        </p:nvSpPr>
        <p:spPr/>
        <p:txBody>
          <a:bodyPr/>
          <a:lstStyle/>
          <a:p>
            <a:endParaRPr lang="sk-SK" dirty="0"/>
          </a:p>
        </p:txBody>
      </p:sp>
      <p:sp>
        <p:nvSpPr>
          <p:cNvPr id="9" name="Zástupný symbol čísla snímky 8"/>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2"/>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4" name="Zástupný symbol päty 3"/>
          <p:cNvSpPr>
            <a:spLocks noGrp="1"/>
          </p:cNvSpPr>
          <p:nvPr>
            <p:ph type="ftr" sz="quarter" idx="11"/>
          </p:nvPr>
        </p:nvSpPr>
        <p:spPr/>
        <p:txBody>
          <a:bodyPr/>
          <a:lstStyle/>
          <a:p>
            <a:endParaRPr lang="sk-SK" dirty="0"/>
          </a:p>
        </p:txBody>
      </p:sp>
      <p:sp>
        <p:nvSpPr>
          <p:cNvPr id="5" name="Zástupný symbol čísla snímky 4"/>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3" name="Zástupný symbol päty 2"/>
          <p:cNvSpPr>
            <a:spLocks noGrp="1"/>
          </p:cNvSpPr>
          <p:nvPr>
            <p:ph type="ftr" sz="quarter" idx="11"/>
          </p:nvPr>
        </p:nvSpPr>
        <p:spPr/>
        <p:txBody>
          <a:bodyPr/>
          <a:lstStyle/>
          <a:p>
            <a:endParaRPr lang="sk-SK" dirty="0"/>
          </a:p>
        </p:txBody>
      </p:sp>
      <p:sp>
        <p:nvSpPr>
          <p:cNvPr id="4" name="Zástupný symbol čísla snímky 3"/>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6" name="Zástupný symbol päty 5"/>
          <p:cNvSpPr>
            <a:spLocks noGrp="1"/>
          </p:cNvSpPr>
          <p:nvPr>
            <p:ph type="ftr" sz="quarter" idx="11"/>
          </p:nvPr>
        </p:nvSpPr>
        <p:spPr/>
        <p:txBody>
          <a:bodyPr/>
          <a:lstStyle/>
          <a:p>
            <a:endParaRPr lang="sk-SK" dirty="0"/>
          </a:p>
        </p:txBody>
      </p:sp>
      <p:sp>
        <p:nvSpPr>
          <p:cNvPr id="7" name="Zástupný symbol čísla snímky 6"/>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dirty="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CB1EC287-896B-4B92-A64C-E5B0A42B69DB}" type="datetimeFigureOut">
              <a:rPr lang="sk-SK" smtClean="0"/>
              <a:pPr/>
              <a:t>17. 5. 2020</a:t>
            </a:fld>
            <a:endParaRPr lang="sk-SK" dirty="0"/>
          </a:p>
        </p:txBody>
      </p:sp>
      <p:sp>
        <p:nvSpPr>
          <p:cNvPr id="6" name="Zástupný symbol päty 5"/>
          <p:cNvSpPr>
            <a:spLocks noGrp="1"/>
          </p:cNvSpPr>
          <p:nvPr>
            <p:ph type="ftr" sz="quarter" idx="11"/>
          </p:nvPr>
        </p:nvSpPr>
        <p:spPr/>
        <p:txBody>
          <a:bodyPr/>
          <a:lstStyle/>
          <a:p>
            <a:endParaRPr lang="sk-SK" dirty="0"/>
          </a:p>
        </p:txBody>
      </p:sp>
      <p:sp>
        <p:nvSpPr>
          <p:cNvPr id="7" name="Zástupný symbol čísla snímky 6"/>
          <p:cNvSpPr>
            <a:spLocks noGrp="1"/>
          </p:cNvSpPr>
          <p:nvPr>
            <p:ph type="sldNum" sz="quarter" idx="12"/>
          </p:nvPr>
        </p:nvSpPr>
        <p:spPr/>
        <p:txBody>
          <a:bodyPr/>
          <a:lstStyle/>
          <a:p>
            <a:fld id="{6C95C84F-6761-4A2A-8CAB-7A5781BB713B}" type="slidenum">
              <a:rPr lang="sk-SK" smtClean="0"/>
              <a:pPr/>
              <a:t>‹#›</a:t>
            </a:fld>
            <a:endParaRPr lang="sk-S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EC287-896B-4B92-A64C-E5B0A42B69DB}" type="datetimeFigureOut">
              <a:rPr lang="sk-SK" smtClean="0"/>
              <a:pPr/>
              <a:t>17. 5. 2020</a:t>
            </a:fld>
            <a:endParaRPr lang="sk-SK" dirty="0"/>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dirty="0"/>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5C84F-6761-4A2A-8CAB-7A5781BB713B}" type="slidenum">
              <a:rPr lang="sk-SK" smtClean="0"/>
              <a:pPr/>
              <a:t>‹#›</a:t>
            </a:fld>
            <a:endParaRPr lang="sk-SK"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audio" Target="file:///C:\Documents%20and%20Settings\xp\Plocha\Opera%20-%20Rusalka\Rus&#225;lka-&#225;ria%20Rus&#225;lky.mp3"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wav"/><Relationship Id="rId1" Type="http://schemas.openxmlformats.org/officeDocument/2006/relationships/audio" Target="file:///C:\Documents%20and%20Settings\xp\Plocha\25.Opera%20-%20Rusalka\Rusalka-&#269;ury%20mury%20fuk.mp3"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wav"/><Relationship Id="rId1" Type="http://schemas.openxmlformats.org/officeDocument/2006/relationships/audio" Target="file:///C:\Documents%20and%20Settings\xp\Plocha\25.Opera%20-%20Rusalka\Rus&#225;lka%20-%20&#225;ria%20princa.mp3" TargetMode="Externa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audio" Target="../media/audio5.wav"/><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audio" Target="../media/audio6.wav"/><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audio" Target="../media/audio7.wav"/><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440566" y="214290"/>
            <a:ext cx="8110234" cy="72943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sk-SK" sz="5400" b="1" cap="none" spc="0" dirty="0" smtClean="0">
                <a:ln w="11430"/>
                <a:solidFill>
                  <a:srgbClr val="0099FF"/>
                </a:solidFill>
                <a:effectLst>
                  <a:outerShdw blurRad="50800" dist="39000" dir="5460000" algn="tl">
                    <a:srgbClr val="000000">
                      <a:alpha val="38000"/>
                    </a:srgbClr>
                  </a:outerShdw>
                </a:effectLst>
                <a:latin typeface="Times New Roman" pitchFamily="18" charset="0"/>
                <a:cs typeface="Times New Roman" pitchFamily="18" charset="0"/>
              </a:rPr>
              <a:t>ANTONÍN DVOŘÁK</a:t>
            </a:r>
          </a:p>
          <a:p>
            <a:pPr algn="ctr"/>
            <a:endParaRPr lang="sk-SK" sz="5400" b="1" dirty="0" smtClean="0">
              <a:ln w="11430"/>
              <a:solidFill>
                <a:srgbClr val="0099FF"/>
              </a:solidFill>
              <a:effectLst>
                <a:outerShdw blurRad="50800" dist="39000" dir="5460000" algn="tl">
                  <a:srgbClr val="000000">
                    <a:alpha val="38000"/>
                  </a:srgbClr>
                </a:outerShdw>
              </a:effectLst>
              <a:latin typeface="Times New Roman" pitchFamily="18" charset="0"/>
              <a:cs typeface="Times New Roman" pitchFamily="18" charset="0"/>
            </a:endParaRPr>
          </a:p>
          <a:p>
            <a:pPr algn="ctr"/>
            <a:r>
              <a:rPr lang="sk-SK" sz="7200" b="1" cap="none" spc="0" dirty="0" smtClean="0">
                <a:ln w="11430"/>
                <a:solidFill>
                  <a:srgbClr val="0099FF"/>
                </a:solidFill>
                <a:effectLst>
                  <a:outerShdw blurRad="50800" dist="39000" dir="5460000" algn="tl">
                    <a:srgbClr val="000000">
                      <a:alpha val="38000"/>
                    </a:srgbClr>
                  </a:outerShdw>
                </a:effectLst>
                <a:latin typeface="Times New Roman" pitchFamily="18" charset="0"/>
                <a:cs typeface="Times New Roman" pitchFamily="18" charset="0"/>
              </a:rPr>
              <a:t>OPERA </a:t>
            </a:r>
            <a:r>
              <a:rPr lang="sk-SK" sz="7200" b="1" cap="none" spc="0"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RUSALKA</a:t>
            </a:r>
          </a:p>
          <a:p>
            <a:pPr algn="ctr"/>
            <a:endParaRPr lang="sk-SK" sz="7200" b="1"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a:p>
            <a:pPr algn="ctr"/>
            <a:r>
              <a:rPr lang="sk-SK" sz="3600" b="1" cap="none" spc="0"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PUSTI SI TO </a:t>
            </a:r>
          </a:p>
          <a:p>
            <a:pPr algn="ctr"/>
            <a:r>
              <a:rPr lang="sk-SK" sz="3600" b="1" cap="none" spc="0"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AKO PREZENTÁCIU,</a:t>
            </a:r>
          </a:p>
          <a:p>
            <a:pPr algn="ctr"/>
            <a:r>
              <a:rPr lang="sk-SK" sz="3600" b="1" cap="none" spc="0"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inak ti nepôjde zvuk</a:t>
            </a:r>
          </a:p>
          <a:p>
            <a:pPr algn="ctr"/>
            <a:r>
              <a:rPr lang="sk-SK" sz="3600" b="1"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v</a:t>
            </a:r>
            <a:r>
              <a:rPr lang="sk-SK" sz="3600" b="1"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ukážkach.</a:t>
            </a:r>
            <a:endParaRPr lang="sk-SK" sz="3600" b="1" cap="none" spc="0" dirty="0" smtClean="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a:p>
            <a:pPr algn="ctr"/>
            <a:endParaRPr lang="sk-SK" sz="7200" b="1" cap="none" spc="0" dirty="0">
              <a:ln w="11430"/>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Zástupný symbol dátumu 4"/>
          <p:cNvSpPr>
            <a:spLocks noGrp="1"/>
          </p:cNvSpPr>
          <p:nvPr>
            <p:ph type="dt" sz="half" idx="10"/>
          </p:nvPr>
        </p:nvSpPr>
        <p:spPr/>
        <p:txBody>
          <a:bodyPr/>
          <a:lstStyle/>
          <a:p>
            <a:pPr>
              <a:defRPr/>
            </a:pPr>
            <a:fld id="{5C0528D5-7DE7-4FF9-AD0C-F82944658CCE}" type="datetime10">
              <a:rPr lang="sk-SK" smtClean="0"/>
              <a:pPr>
                <a:defRPr/>
              </a:pPr>
              <a:t>09:14</a:t>
            </a:fld>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36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642910" y="332656"/>
            <a:ext cx="8501090" cy="4524315"/>
          </a:xfrm>
          <a:prstGeom prst="rect">
            <a:avLst/>
          </a:prstGeom>
          <a:noFill/>
        </p:spPr>
        <p:txBody>
          <a:bodyPr wrap="square" rtlCol="0">
            <a:spAutoFit/>
          </a:bodyPr>
          <a:lstStyle/>
          <a:p>
            <a:r>
              <a:rPr lang="sk-SK" sz="3600" dirty="0" smtClean="0">
                <a:latin typeface="Times New Roman" pitchFamily="18" charset="0"/>
                <a:cs typeface="Times New Roman" pitchFamily="18" charset="0"/>
              </a:rPr>
              <a:t>Princ, </a:t>
            </a:r>
            <a:r>
              <a:rPr lang="sk-SK" sz="3600" dirty="0" smtClean="0">
                <a:latin typeface="Times New Roman" pitchFamily="18" charset="0"/>
                <a:cs typeface="Times New Roman" pitchFamily="18" charset="0"/>
              </a:rPr>
              <a:t>ktorého medzitým odvrhla cudzia </a:t>
            </a:r>
            <a:r>
              <a:rPr lang="sk-SK" sz="3600" dirty="0" smtClean="0">
                <a:latin typeface="Times New Roman" pitchFamily="18" charset="0"/>
                <a:cs typeface="Times New Roman" pitchFamily="18" charset="0"/>
              </a:rPr>
              <a:t>kňažná</a:t>
            </a:r>
            <a:r>
              <a:rPr lang="sk-SK" sz="3600" dirty="0" smtClean="0">
                <a:latin typeface="Times New Roman" pitchFamily="18" charset="0"/>
                <a:cs typeface="Times New Roman" pitchFamily="18" charset="0"/>
              </a:rPr>
              <a:t>, </a:t>
            </a:r>
            <a:r>
              <a:rPr lang="sk-SK" sz="3600" dirty="0" smtClean="0">
                <a:latin typeface="Times New Roman" pitchFamily="18" charset="0"/>
                <a:cs typeface="Times New Roman" pitchFamily="18" charset="0"/>
              </a:rPr>
              <a:t>sa vracia k rybníku a hľadá stratenú </a:t>
            </a:r>
            <a:r>
              <a:rPr lang="sk-SK" sz="3600" dirty="0" smtClean="0">
                <a:latin typeface="Times New Roman" pitchFamily="18" charset="0"/>
                <a:cs typeface="Times New Roman" pitchFamily="18" charset="0"/>
              </a:rPr>
              <a:t>Rusalku.</a:t>
            </a:r>
            <a:endParaRPr lang="sk-SK" sz="3600" dirty="0" smtClean="0">
              <a:latin typeface="Times New Roman" pitchFamily="18" charset="0"/>
              <a:cs typeface="Times New Roman" pitchFamily="18" charset="0"/>
            </a:endParaRPr>
          </a:p>
          <a:p>
            <a:r>
              <a:rPr lang="sk-SK" sz="3600" dirty="0" smtClean="0">
                <a:latin typeface="Times New Roman" pitchFamily="18" charset="0"/>
                <a:cs typeface="Times New Roman" pitchFamily="18" charset="0"/>
              </a:rPr>
              <a:t>Rusalka </a:t>
            </a:r>
            <a:r>
              <a:rPr lang="sk-SK" sz="3600" dirty="0" smtClean="0">
                <a:latin typeface="Times New Roman" pitchFamily="18" charset="0"/>
                <a:cs typeface="Times New Roman" pitchFamily="18" charset="0"/>
              </a:rPr>
              <a:t>prichádza, no varuje </a:t>
            </a:r>
            <a:r>
              <a:rPr lang="sk-SK" sz="3600" dirty="0" smtClean="0">
                <a:latin typeface="Times New Roman" pitchFamily="18" charset="0"/>
                <a:cs typeface="Times New Roman" pitchFamily="18" charset="0"/>
              </a:rPr>
              <a:t>princa</a:t>
            </a:r>
            <a:r>
              <a:rPr lang="sk-SK" sz="3600" dirty="0" smtClean="0">
                <a:latin typeface="Times New Roman" pitchFamily="18" charset="0"/>
                <a:cs typeface="Times New Roman" pitchFamily="18" charset="0"/>
              </a:rPr>
              <a:t>, </a:t>
            </a:r>
            <a:r>
              <a:rPr lang="sk-SK" sz="3600" dirty="0" smtClean="0">
                <a:latin typeface="Times New Roman" pitchFamily="18" charset="0"/>
                <a:cs typeface="Times New Roman" pitchFamily="18" charset="0"/>
              </a:rPr>
              <a:t>že jej bozk ho </a:t>
            </a:r>
            <a:r>
              <a:rPr lang="sk-SK" sz="3600" dirty="0" smtClean="0">
                <a:latin typeface="Times New Roman" pitchFamily="18" charset="0"/>
                <a:cs typeface="Times New Roman" pitchFamily="18" charset="0"/>
              </a:rPr>
              <a:t>zabije. Princ však </a:t>
            </a:r>
            <a:r>
              <a:rPr lang="sk-SK" sz="3600" dirty="0" smtClean="0">
                <a:latin typeface="Times New Roman" pitchFamily="18" charset="0"/>
                <a:cs typeface="Times New Roman" pitchFamily="18" charset="0"/>
              </a:rPr>
              <a:t>bez nej nechce viac </a:t>
            </a:r>
            <a:r>
              <a:rPr lang="sk-SK" sz="3600" dirty="0" smtClean="0">
                <a:latin typeface="Times New Roman" pitchFamily="18" charset="0"/>
                <a:cs typeface="Times New Roman" pitchFamily="18" charset="0"/>
              </a:rPr>
              <a:t>žiť. Rusalka </a:t>
            </a:r>
            <a:r>
              <a:rPr lang="sk-SK" sz="3600" dirty="0" smtClean="0">
                <a:latin typeface="Times New Roman" pitchFamily="18" charset="0"/>
                <a:cs typeface="Times New Roman" pitchFamily="18" charset="0"/>
              </a:rPr>
              <a:t>navždy ostáva bludičkou, ale je vďačná za pár krásnych chvíľ, ktoré mohla prežiť s </a:t>
            </a:r>
            <a:r>
              <a:rPr lang="sk-SK" sz="3600" dirty="0" smtClean="0">
                <a:latin typeface="Times New Roman" pitchFamily="18" charset="0"/>
                <a:cs typeface="Times New Roman" pitchFamily="18" charset="0"/>
              </a:rPr>
              <a:t>princom</a:t>
            </a:r>
            <a:r>
              <a:rPr lang="sk-SK" sz="3600" dirty="0" smtClean="0">
                <a:latin typeface="Times New Roman" pitchFamily="18" charset="0"/>
                <a:cs typeface="Times New Roman" pitchFamily="18" charset="0"/>
              </a:rPr>
              <a:t> </a:t>
            </a:r>
            <a:r>
              <a:rPr lang="sk-SK" sz="3600" dirty="0" smtClean="0">
                <a:latin typeface="Times New Roman" pitchFamily="18" charset="0"/>
                <a:cs typeface="Times New Roman" pitchFamily="18" charset="0"/>
              </a:rPr>
              <a:t>ako človek.</a:t>
            </a:r>
            <a:endParaRPr lang="sk-SK" sz="3600" dirty="0">
              <a:latin typeface="Times New Roman" pitchFamily="18" charset="0"/>
              <a:cs typeface="Times New Roman" pitchFamily="18" charset="0"/>
            </a:endParaRPr>
          </a:p>
        </p:txBody>
      </p:sp>
      <p:sp>
        <p:nvSpPr>
          <p:cNvPr id="3" name="Zástupný symbol dátumu 2"/>
          <p:cNvSpPr>
            <a:spLocks noGrp="1"/>
          </p:cNvSpPr>
          <p:nvPr>
            <p:ph type="dt" sz="half" idx="10"/>
          </p:nvPr>
        </p:nvSpPr>
        <p:spPr/>
        <p:txBody>
          <a:bodyPr/>
          <a:lstStyle/>
          <a:p>
            <a:pPr>
              <a:defRPr/>
            </a:pPr>
            <a:fld id="{B995EC4F-6454-43A6-B057-025AD12BB89D}" type="datetime10">
              <a:rPr lang="sk-SK" smtClean="0"/>
              <a:pPr>
                <a:defRPr/>
              </a:pPr>
              <a:t>09:15</a:t>
            </a:fld>
            <a:endParaRPr lang="es-E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0000"/>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1266" name="Picture 2" descr="http://upload.wikimedia.org/wikipedia/commons/a/ab/Poster_for_the_premiere_of_Rusalka_in_Prague%2C_31_March%2C_1901..jpg"/>
          <p:cNvPicPr>
            <a:picLocks noChangeAspect="1" noChangeArrowheads="1"/>
          </p:cNvPicPr>
          <p:nvPr/>
        </p:nvPicPr>
        <p:blipFill>
          <a:blip r:embed="rId2" cstate="print"/>
          <a:srcRect/>
          <a:stretch>
            <a:fillRect/>
          </a:stretch>
        </p:blipFill>
        <p:spPr bwMode="auto">
          <a:xfrm>
            <a:off x="3786182" y="75522"/>
            <a:ext cx="5214974" cy="6664986"/>
          </a:xfrm>
          <a:prstGeom prst="rect">
            <a:avLst/>
          </a:prstGeom>
          <a:noFill/>
        </p:spPr>
      </p:pic>
      <p:sp>
        <p:nvSpPr>
          <p:cNvPr id="5" name="BlokTextu 4"/>
          <p:cNvSpPr txBox="1"/>
          <p:nvPr/>
        </p:nvSpPr>
        <p:spPr>
          <a:xfrm>
            <a:off x="357158" y="785794"/>
            <a:ext cx="3643338" cy="4524315"/>
          </a:xfrm>
          <a:prstGeom prst="rect">
            <a:avLst/>
          </a:prstGeom>
          <a:noFill/>
        </p:spPr>
        <p:txBody>
          <a:bodyPr wrap="square" rtlCol="0">
            <a:spAutoFit/>
          </a:bodyPr>
          <a:lstStyle/>
          <a:p>
            <a:r>
              <a:rPr lang="sk-SK" sz="4800" b="1" dirty="0" smtClean="0">
                <a:solidFill>
                  <a:srgbClr val="FFFF00"/>
                </a:solidFill>
              </a:rPr>
              <a:t>Prvýkrát sa opera hrala v roku 1901 v Národnom divadle  v Prahe</a:t>
            </a:r>
            <a:endParaRPr lang="sk-SK" sz="4800" b="1" dirty="0">
              <a:solidFill>
                <a:srgbClr val="FFFF00"/>
              </a:solidFill>
            </a:endParaRPr>
          </a:p>
        </p:txBody>
      </p:sp>
    </p:spTree>
  </p:cSld>
  <p:clrMapOvr>
    <a:masterClrMapping/>
  </p:clrMapOvr>
  <p:transition advClick="0"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ZAPÍŠ SI DO ZOŠITA</a:t>
            </a:r>
            <a:endParaRPr lang="sk-SK" dirty="0"/>
          </a:p>
        </p:txBody>
      </p:sp>
      <p:sp>
        <p:nvSpPr>
          <p:cNvPr id="3" name="Zástupný symbol obsahu 2"/>
          <p:cNvSpPr>
            <a:spLocks noGrp="1"/>
          </p:cNvSpPr>
          <p:nvPr>
            <p:ph idx="1"/>
          </p:nvPr>
        </p:nvSpPr>
        <p:spPr/>
        <p:txBody>
          <a:bodyPr>
            <a:normAutofit fontScale="92500"/>
          </a:bodyPr>
          <a:lstStyle/>
          <a:p>
            <a:r>
              <a:rPr lang="sk-SK" dirty="0" smtClean="0"/>
              <a:t>Antonín </a:t>
            </a:r>
            <a:r>
              <a:rPr lang="sk-SK" dirty="0" err="1" smtClean="0"/>
              <a:t>Dvořák-RUSALKA</a:t>
            </a:r>
            <a:r>
              <a:rPr lang="sk-SK" dirty="0" smtClean="0"/>
              <a:t>- rozprávková opera</a:t>
            </a:r>
          </a:p>
          <a:p>
            <a:r>
              <a:rPr lang="sk-SK" dirty="0" smtClean="0"/>
              <a:t>Dej: Vodná víla Rusalka sa zaľúbi do princa tak veľmi, že na radu svojho otca vodníka ide za ježibabou, aby jej namiešala nápoj, po ktorom sa stane človekom, ale onemie. Princ si ju vezme na zámok, počas bálu sa však zaľúbi do kňažnej a tak sa Rusalka vráti k jazeru. Keď princa kňažná opustí, vyhľadá Rusalku, jej bozk ho však zabije a Rusalka sa stáva bludičkou.</a:t>
            </a:r>
            <a:endParaRPr lang="sk-SK"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899592" y="1916832"/>
            <a:ext cx="7776864" cy="1446550"/>
          </a:xfrm>
          <a:prstGeom prst="rect">
            <a:avLst/>
          </a:prstGeom>
          <a:noFill/>
        </p:spPr>
        <p:txBody>
          <a:bodyPr wrap="square" rtlCol="0">
            <a:spAutoFit/>
          </a:bodyPr>
          <a:lstStyle/>
          <a:p>
            <a:r>
              <a:rPr lang="sk-SK" sz="4400" dirty="0" smtClean="0">
                <a:latin typeface="Times New Roman" pitchFamily="18" charset="0"/>
                <a:cs typeface="Times New Roman" pitchFamily="18" charset="0"/>
              </a:rPr>
              <a:t>Započúvaj sa do najznámejších </a:t>
            </a:r>
          </a:p>
          <a:p>
            <a:r>
              <a:rPr lang="sk-SK" sz="4400" dirty="0" smtClean="0">
                <a:latin typeface="Times New Roman" pitchFamily="18" charset="0"/>
                <a:cs typeface="Times New Roman" pitchFamily="18" charset="0"/>
              </a:rPr>
              <a:t>m</a:t>
            </a:r>
            <a:r>
              <a:rPr lang="sk-SK" sz="4400" dirty="0" smtClean="0">
                <a:latin typeface="Times New Roman" pitchFamily="18" charset="0"/>
                <a:cs typeface="Times New Roman" pitchFamily="18" charset="0"/>
              </a:rPr>
              <a:t>elódií z tejto opery.</a:t>
            </a:r>
            <a:endParaRPr lang="sk-SK" sz="4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mm.denik.cz/51/06/2007so_rusalka_denik_clanek_solo.jpg"/>
          <p:cNvPicPr>
            <a:picLocks noChangeAspect="1" noChangeArrowheads="1"/>
          </p:cNvPicPr>
          <p:nvPr/>
        </p:nvPicPr>
        <p:blipFill>
          <a:blip r:embed="rId3" cstate="print"/>
          <a:srcRect/>
          <a:stretch>
            <a:fillRect/>
          </a:stretch>
        </p:blipFill>
        <p:spPr bwMode="auto">
          <a:xfrm>
            <a:off x="214281" y="2357430"/>
            <a:ext cx="5989353" cy="4500571"/>
          </a:xfrm>
          <a:prstGeom prst="rect">
            <a:avLst/>
          </a:prstGeom>
          <a:noFill/>
        </p:spPr>
      </p:pic>
      <p:sp>
        <p:nvSpPr>
          <p:cNvPr id="3" name="BlokTextu 2"/>
          <p:cNvSpPr txBox="1"/>
          <p:nvPr/>
        </p:nvSpPr>
        <p:spPr>
          <a:xfrm>
            <a:off x="1001496" y="285728"/>
            <a:ext cx="7142404" cy="1938992"/>
          </a:xfrm>
          <a:prstGeom prst="rect">
            <a:avLst/>
          </a:prstGeom>
          <a:noFill/>
        </p:spPr>
        <p:txBody>
          <a:bodyPr wrap="none" rtlCol="0">
            <a:spAutoFit/>
          </a:bodyPr>
          <a:lstStyle/>
          <a:p>
            <a:r>
              <a:rPr lang="sk-SK" sz="6000" b="1" dirty="0" smtClean="0">
                <a:solidFill>
                  <a:srgbClr val="FF0000"/>
                </a:solidFill>
              </a:rPr>
              <a:t>1.dejstvo</a:t>
            </a:r>
            <a:endParaRPr lang="sk-SK" sz="6000" b="1" dirty="0">
              <a:solidFill>
                <a:srgbClr val="FF0000"/>
              </a:solidFill>
            </a:endParaRPr>
          </a:p>
          <a:p>
            <a:r>
              <a:rPr lang="sk-SK" sz="6000" b="1" dirty="0" smtClean="0">
                <a:solidFill>
                  <a:srgbClr val="FF0000"/>
                </a:solidFill>
              </a:rPr>
              <a:t>Šantenie víl a vodníka</a:t>
            </a:r>
            <a:endParaRPr lang="sk-SK" sz="6000" b="1" dirty="0">
              <a:solidFill>
                <a:srgbClr val="FF0000"/>
              </a:solidFill>
            </a:endParaRPr>
          </a:p>
        </p:txBody>
      </p:sp>
      <p:sp>
        <p:nvSpPr>
          <p:cNvPr id="4" name="BlokTextu 3"/>
          <p:cNvSpPr txBox="1"/>
          <p:nvPr/>
        </p:nvSpPr>
        <p:spPr>
          <a:xfrm>
            <a:off x="5500694" y="5280740"/>
            <a:ext cx="3500462" cy="1077218"/>
          </a:xfrm>
          <a:prstGeom prst="rect">
            <a:avLst/>
          </a:prstGeom>
          <a:noFill/>
        </p:spPr>
        <p:txBody>
          <a:bodyPr wrap="square" rtlCol="0">
            <a:spAutoFit/>
          </a:bodyPr>
          <a:lstStyle/>
          <a:p>
            <a:r>
              <a:rPr lang="sk-SK" sz="3200" b="1" dirty="0" smtClean="0">
                <a:solidFill>
                  <a:srgbClr val="FFFF00"/>
                </a:solidFill>
              </a:rPr>
              <a:t>Predohra z opery</a:t>
            </a:r>
          </a:p>
          <a:p>
            <a:r>
              <a:rPr lang="sk-SK" sz="3200" b="1" dirty="0" smtClean="0">
                <a:solidFill>
                  <a:srgbClr val="FFFF00"/>
                </a:solidFill>
              </a:rPr>
              <a:t>Rusalka </a:t>
            </a:r>
            <a:endParaRPr lang="sk-SK" sz="3200" b="1" dirty="0">
              <a:solidFill>
                <a:srgbClr val="FFFF00"/>
              </a:solidFill>
            </a:endParaRPr>
          </a:p>
        </p:txBody>
      </p:sp>
      <p:pic>
        <p:nvPicPr>
          <p:cNvPr id="19460" name="Picture 4" descr="http://www.blo.org/press_photos/rusalka/BLO_MN_Opera_Byrne_Rusalka.jpg"/>
          <p:cNvPicPr>
            <a:picLocks noChangeAspect="1" noChangeArrowheads="1"/>
          </p:cNvPicPr>
          <p:nvPr/>
        </p:nvPicPr>
        <p:blipFill>
          <a:blip r:embed="rId4" cstate="print"/>
          <a:srcRect/>
          <a:stretch>
            <a:fillRect/>
          </a:stretch>
        </p:blipFill>
        <p:spPr bwMode="auto">
          <a:xfrm>
            <a:off x="-77034" y="0"/>
            <a:ext cx="9221034" cy="6858024"/>
          </a:xfrm>
          <a:prstGeom prst="rect">
            <a:avLst/>
          </a:prstGeom>
          <a:noFill/>
        </p:spPr>
      </p:pic>
      <p:pic>
        <p:nvPicPr>
          <p:cNvPr id="7" name="Rusalka-predohrá.wav">
            <a:hlinkClick r:id="" action="ppaction://media"/>
          </p:cNvPr>
          <p:cNvPicPr>
            <a:picLocks noRot="1" noChangeAspect="1"/>
          </p:cNvPicPr>
          <p:nvPr>
            <a:wavAudioFile r:embed="rId1" name="Rusalka-predohrá.wav"/>
          </p:nvPr>
        </p:nvPicPr>
        <p:blipFill>
          <a:blip r:embed="rId5" cstate="print"/>
          <a:stretch>
            <a:fillRect/>
          </a:stretch>
        </p:blipFill>
        <p:spPr>
          <a:xfrm>
            <a:off x="4067944" y="3356992"/>
            <a:ext cx="304800" cy="304800"/>
          </a:xfrm>
          <a:prstGeom prst="rect">
            <a:avLst/>
          </a:prstGeom>
        </p:spPr>
      </p:pic>
    </p:spTree>
  </p:cSld>
  <p:clrMapOvr>
    <a:masterClrMapping/>
  </p:clrMapOvr>
  <p:transition advClick="0"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3000" fill="hold"/>
                                        <p:tgtEl>
                                          <p:spTgt spid="4"/>
                                        </p:tgtEl>
                                        <p:attrNameLst>
                                          <p:attrName>ppt_w</p:attrName>
                                        </p:attrNameLst>
                                      </p:cBhvr>
                                      <p:tavLst>
                                        <p:tav tm="0">
                                          <p:val>
                                            <p:strVal val="#ppt_w+.3"/>
                                          </p:val>
                                        </p:tav>
                                        <p:tav tm="100000">
                                          <p:val>
                                            <p:strVal val="#ppt_w"/>
                                          </p:val>
                                        </p:tav>
                                      </p:tavLst>
                                    </p:anim>
                                    <p:anim calcmode="lin" valueType="num">
                                      <p:cBhvr>
                                        <p:cTn id="10" dur="3000" fill="hold"/>
                                        <p:tgtEl>
                                          <p:spTgt spid="4"/>
                                        </p:tgtEl>
                                        <p:attrNameLst>
                                          <p:attrName>ppt_h</p:attrName>
                                        </p:attrNameLst>
                                      </p:cBhvr>
                                      <p:tavLst>
                                        <p:tav tm="0">
                                          <p:val>
                                            <p:strVal val="#ppt_h"/>
                                          </p:val>
                                        </p:tav>
                                        <p:tav tm="100000">
                                          <p:val>
                                            <p:strVal val="#ppt_h"/>
                                          </p:val>
                                        </p:tav>
                                      </p:tavLst>
                                    </p:anim>
                                    <p:animEffect transition="in" filter="fade">
                                      <p:cBhvr>
                                        <p:cTn id="11" dur="3000"/>
                                        <p:tgtEl>
                                          <p:spTgt spid="4"/>
                                        </p:tgtEl>
                                      </p:cBhvr>
                                    </p:animEffect>
                                  </p:childTnLst>
                                </p:cTn>
                              </p:par>
                            </p:childTnLst>
                          </p:cTn>
                        </p:par>
                        <p:par>
                          <p:cTn id="12" fill="hold">
                            <p:stCondLst>
                              <p:cond delay="91927"/>
                            </p:stCondLst>
                            <p:childTnLst>
                              <p:par>
                                <p:cTn id="13" presetID="49" presetClass="entr" presetSubtype="0" decel="100000" fill="hold" grpId="0" nodeType="afterEffect">
                                  <p:stCondLst>
                                    <p:cond delay="3000"/>
                                  </p:stCondLst>
                                  <p:childTnLst>
                                    <p:set>
                                      <p:cBhvr>
                                        <p:cTn id="14" dur="1" fill="hold">
                                          <p:stCondLst>
                                            <p:cond delay="0"/>
                                          </p:stCondLst>
                                        </p:cTn>
                                        <p:tgtEl>
                                          <p:spTgt spid="3"/>
                                        </p:tgtEl>
                                        <p:attrNameLst>
                                          <p:attrName>style.visibility</p:attrName>
                                        </p:attrNameLst>
                                      </p:cBhvr>
                                      <p:to>
                                        <p:strVal val="visible"/>
                                      </p:to>
                                    </p:set>
                                    <p:anim calcmode="lin" valueType="num">
                                      <p:cBhvr>
                                        <p:cTn id="15" dur="3000" fill="hold"/>
                                        <p:tgtEl>
                                          <p:spTgt spid="3"/>
                                        </p:tgtEl>
                                        <p:attrNameLst>
                                          <p:attrName>ppt_w</p:attrName>
                                        </p:attrNameLst>
                                      </p:cBhvr>
                                      <p:tavLst>
                                        <p:tav tm="0">
                                          <p:val>
                                            <p:fltVal val="0"/>
                                          </p:val>
                                        </p:tav>
                                        <p:tav tm="100000">
                                          <p:val>
                                            <p:strVal val="#ppt_w"/>
                                          </p:val>
                                        </p:tav>
                                      </p:tavLst>
                                    </p:anim>
                                    <p:anim calcmode="lin" valueType="num">
                                      <p:cBhvr>
                                        <p:cTn id="16" dur="3000" fill="hold"/>
                                        <p:tgtEl>
                                          <p:spTgt spid="3"/>
                                        </p:tgtEl>
                                        <p:attrNameLst>
                                          <p:attrName>ppt_h</p:attrName>
                                        </p:attrNameLst>
                                      </p:cBhvr>
                                      <p:tavLst>
                                        <p:tav tm="0">
                                          <p:val>
                                            <p:fltVal val="0"/>
                                          </p:val>
                                        </p:tav>
                                        <p:tav tm="100000">
                                          <p:val>
                                            <p:strVal val="#ppt_h"/>
                                          </p:val>
                                        </p:tav>
                                      </p:tavLst>
                                    </p:anim>
                                    <p:anim calcmode="lin" valueType="num">
                                      <p:cBhvr>
                                        <p:cTn id="17" dur="3000" fill="hold"/>
                                        <p:tgtEl>
                                          <p:spTgt spid="3"/>
                                        </p:tgtEl>
                                        <p:attrNameLst>
                                          <p:attrName>style.rotation</p:attrName>
                                        </p:attrNameLst>
                                      </p:cBhvr>
                                      <p:tavLst>
                                        <p:tav tm="0">
                                          <p:val>
                                            <p:fltVal val="360"/>
                                          </p:val>
                                        </p:tav>
                                        <p:tav tm="100000">
                                          <p:val>
                                            <p:fltVal val="0"/>
                                          </p:val>
                                        </p:tav>
                                      </p:tavLst>
                                    </p:anim>
                                    <p:animEffect transition="in" filter="fade">
                                      <p:cBhvr>
                                        <p:cTn id="18" dur="3000"/>
                                        <p:tgtEl>
                                          <p:spTgt spid="3"/>
                                        </p:tgtEl>
                                      </p:cBhvr>
                                    </p:animEffect>
                                  </p:childTnLst>
                                </p:cTn>
                              </p:par>
                            </p:childTnLst>
                          </p:cTn>
                        </p:par>
                        <p:par>
                          <p:cTn id="19" fill="hold">
                            <p:stCondLst>
                              <p:cond delay="97927"/>
                            </p:stCondLst>
                            <p:childTnLst>
                              <p:par>
                                <p:cTn id="20" presetID="42" presetClass="entr" presetSubtype="0" fill="hold" nodeType="afterEffect">
                                  <p:stCondLst>
                                    <p:cond delay="4000"/>
                                  </p:stCondLst>
                                  <p:childTnLst>
                                    <p:set>
                                      <p:cBhvr>
                                        <p:cTn id="21" dur="1" fill="hold">
                                          <p:stCondLst>
                                            <p:cond delay="0"/>
                                          </p:stCondLst>
                                        </p:cTn>
                                        <p:tgtEl>
                                          <p:spTgt spid="19458"/>
                                        </p:tgtEl>
                                        <p:attrNameLst>
                                          <p:attrName>style.visibility</p:attrName>
                                        </p:attrNameLst>
                                      </p:cBhvr>
                                      <p:to>
                                        <p:strVal val="visible"/>
                                      </p:to>
                                    </p:set>
                                    <p:animEffect transition="in" filter="fade">
                                      <p:cBhvr>
                                        <p:cTn id="22" dur="5000"/>
                                        <p:tgtEl>
                                          <p:spTgt spid="19458"/>
                                        </p:tgtEl>
                                      </p:cBhvr>
                                    </p:animEffect>
                                    <p:anim calcmode="lin" valueType="num">
                                      <p:cBhvr>
                                        <p:cTn id="23" dur="5000" fill="hold"/>
                                        <p:tgtEl>
                                          <p:spTgt spid="19458"/>
                                        </p:tgtEl>
                                        <p:attrNameLst>
                                          <p:attrName>ppt_x</p:attrName>
                                        </p:attrNameLst>
                                      </p:cBhvr>
                                      <p:tavLst>
                                        <p:tav tm="0">
                                          <p:val>
                                            <p:strVal val="#ppt_x"/>
                                          </p:val>
                                        </p:tav>
                                        <p:tav tm="100000">
                                          <p:val>
                                            <p:strVal val="#ppt_x"/>
                                          </p:val>
                                        </p:tav>
                                      </p:tavLst>
                                    </p:anim>
                                    <p:anim calcmode="lin" valueType="num">
                                      <p:cBhvr>
                                        <p:cTn id="24" dur="5000" fill="hold"/>
                                        <p:tgtEl>
                                          <p:spTgt spid="19458"/>
                                        </p:tgtEl>
                                        <p:attrNameLst>
                                          <p:attrName>ppt_y</p:attrName>
                                        </p:attrNameLst>
                                      </p:cBhvr>
                                      <p:tavLst>
                                        <p:tav tm="0">
                                          <p:val>
                                            <p:strVal val="#ppt_y+.1"/>
                                          </p:val>
                                        </p:tav>
                                        <p:tav tm="100000">
                                          <p:val>
                                            <p:strVal val="#ppt_y"/>
                                          </p:val>
                                        </p:tav>
                                      </p:tavLst>
                                    </p:anim>
                                  </p:childTnLst>
                                </p:cTn>
                              </p:par>
                            </p:childTnLst>
                          </p:cTn>
                        </p:par>
                        <p:par>
                          <p:cTn id="25" fill="hold">
                            <p:stCondLst>
                              <p:cond delay="106927"/>
                            </p:stCondLst>
                            <p:childTnLst>
                              <p:par>
                                <p:cTn id="26" presetID="6" presetClass="entr" presetSubtype="32" fill="hold" nodeType="afterEffect">
                                  <p:stCondLst>
                                    <p:cond delay="10000"/>
                                  </p:stCondLst>
                                  <p:childTnLst>
                                    <p:set>
                                      <p:cBhvr>
                                        <p:cTn id="27" dur="1" fill="hold">
                                          <p:stCondLst>
                                            <p:cond delay="0"/>
                                          </p:stCondLst>
                                        </p:cTn>
                                        <p:tgtEl>
                                          <p:spTgt spid="19460"/>
                                        </p:tgtEl>
                                        <p:attrNameLst>
                                          <p:attrName>style.visibility</p:attrName>
                                        </p:attrNameLst>
                                      </p:cBhvr>
                                      <p:to>
                                        <p:strVal val="visible"/>
                                      </p:to>
                                    </p:set>
                                    <p:animEffect transition="in" filter="circle(out)">
                                      <p:cBhvr>
                                        <p:cTn id="28" dur="5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29"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blo.org/press_photos/rusalka/BLO_MN_Opera_Kaduce_Rusalka.jpg"/>
          <p:cNvPicPr>
            <a:picLocks noChangeAspect="1" noChangeArrowheads="1"/>
          </p:cNvPicPr>
          <p:nvPr/>
        </p:nvPicPr>
        <p:blipFill>
          <a:blip r:embed="rId2" cstate="print"/>
          <a:srcRect/>
          <a:stretch>
            <a:fillRect/>
          </a:stretch>
        </p:blipFill>
        <p:spPr bwMode="auto">
          <a:xfrm>
            <a:off x="30216" y="285728"/>
            <a:ext cx="9113816" cy="6500858"/>
          </a:xfrm>
          <a:prstGeom prst="rect">
            <a:avLst/>
          </a:prstGeom>
          <a:noFill/>
        </p:spPr>
      </p:pic>
    </p:spTree>
  </p:cSld>
  <p:clrMapOvr>
    <a:masterClrMapping/>
  </p:clrMapOvr>
  <p:transition advClick="0"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heel(4)">
                                      <p:cBhvr>
                                        <p:cTn id="7" dur="5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usálka-ária Rusálky.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pic>
        <p:nvPicPr>
          <p:cNvPr id="4098" name="Picture 2" descr="http://4.bp.blogspot.com/_uwo7pdMOvo4/Sczg9nBTH3I/AAAAAAAADV8/LVylkmnE8Rg/s400/Fleming_as_Rusalka.jpg"/>
          <p:cNvPicPr>
            <a:picLocks noChangeAspect="1" noChangeArrowheads="1"/>
          </p:cNvPicPr>
          <p:nvPr/>
        </p:nvPicPr>
        <p:blipFill>
          <a:blip r:embed="rId5" cstate="print"/>
          <a:srcRect/>
          <a:stretch>
            <a:fillRect/>
          </a:stretch>
        </p:blipFill>
        <p:spPr bwMode="auto">
          <a:xfrm>
            <a:off x="63500" y="-24"/>
            <a:ext cx="4881769" cy="6780235"/>
          </a:xfrm>
          <a:prstGeom prst="rect">
            <a:avLst/>
          </a:prstGeom>
          <a:noFill/>
        </p:spPr>
      </p:pic>
      <p:sp>
        <p:nvSpPr>
          <p:cNvPr id="4" name="BlokTextu 3"/>
          <p:cNvSpPr txBox="1"/>
          <p:nvPr/>
        </p:nvSpPr>
        <p:spPr>
          <a:xfrm>
            <a:off x="71438" y="6072206"/>
            <a:ext cx="4857752" cy="707886"/>
          </a:xfrm>
          <a:prstGeom prst="rect">
            <a:avLst/>
          </a:prstGeom>
          <a:solidFill>
            <a:srgbClr val="FF0000"/>
          </a:solidFill>
        </p:spPr>
        <p:txBody>
          <a:bodyPr wrap="square" rtlCol="0">
            <a:spAutoFit/>
          </a:bodyPr>
          <a:lstStyle/>
          <a:p>
            <a:r>
              <a:rPr lang="sk-SK" sz="4000" b="1" dirty="0" smtClean="0">
                <a:solidFill>
                  <a:srgbClr val="FFFF00"/>
                </a:solidFill>
              </a:rPr>
              <a:t>           ária  Rusalky</a:t>
            </a:r>
            <a:endParaRPr lang="sk-SK" sz="4000" b="1" dirty="0">
              <a:solidFill>
                <a:srgbClr val="FFFF00"/>
              </a:solidFill>
            </a:endParaRPr>
          </a:p>
        </p:txBody>
      </p:sp>
      <p:pic>
        <p:nvPicPr>
          <p:cNvPr id="4100" name="Picture 4" descr="http://www.smh.com.au/ffximage/2007/03/12/Rusalka300W_070312122429957_wideweb__300x436.jpg"/>
          <p:cNvPicPr>
            <a:picLocks noChangeAspect="1" noChangeArrowheads="1"/>
          </p:cNvPicPr>
          <p:nvPr/>
        </p:nvPicPr>
        <p:blipFill>
          <a:blip r:embed="rId6" cstate="print"/>
          <a:srcRect/>
          <a:stretch>
            <a:fillRect/>
          </a:stretch>
        </p:blipFill>
        <p:spPr bwMode="auto">
          <a:xfrm>
            <a:off x="5286380" y="1285860"/>
            <a:ext cx="3686594" cy="5357850"/>
          </a:xfrm>
          <a:prstGeom prst="rect">
            <a:avLst/>
          </a:prstGeom>
          <a:noFill/>
        </p:spPr>
      </p:pic>
      <p:sp>
        <p:nvSpPr>
          <p:cNvPr id="6" name="BlokTextu 5"/>
          <p:cNvSpPr txBox="1"/>
          <p:nvPr/>
        </p:nvSpPr>
        <p:spPr>
          <a:xfrm>
            <a:off x="5500694" y="285728"/>
            <a:ext cx="3183820" cy="923330"/>
          </a:xfrm>
          <a:prstGeom prst="rect">
            <a:avLst/>
          </a:prstGeom>
          <a:noFill/>
        </p:spPr>
        <p:txBody>
          <a:bodyPr wrap="none" rtlCol="0">
            <a:spAutoFit/>
          </a:bodyPr>
          <a:lstStyle/>
          <a:p>
            <a:r>
              <a:rPr lang="sk-SK" sz="5400" b="1" dirty="0" smtClean="0">
                <a:solidFill>
                  <a:srgbClr val="FFFF00"/>
                </a:solidFill>
              </a:rPr>
              <a:t>Vodná víla</a:t>
            </a:r>
            <a:endParaRPr lang="sk-SK" sz="5400" b="1" dirty="0">
              <a:solidFill>
                <a:srgbClr val="FFFF00"/>
              </a:solidFill>
            </a:endParaRPr>
          </a:p>
        </p:txBody>
      </p:sp>
      <p:pic>
        <p:nvPicPr>
          <p:cNvPr id="7" name="Rusálka-ária Rusálky.wav">
            <a:hlinkClick r:id="" action="ppaction://media"/>
          </p:cNvPr>
          <p:cNvPicPr>
            <a:picLocks noRot="1" noChangeAspect="1"/>
          </p:cNvPicPr>
          <p:nvPr>
            <a:wavAudioFile r:embed="rId2" name="Rusálka-ária Rusálky.wav"/>
          </p:nvPr>
        </p:nvPicPr>
        <p:blipFill>
          <a:blip r:embed="rId4" cstate="print"/>
          <a:stretch>
            <a:fillRect/>
          </a:stretch>
        </p:blipFill>
        <p:spPr>
          <a:xfrm>
            <a:off x="4419600" y="3276600"/>
            <a:ext cx="304800" cy="304800"/>
          </a:xfrm>
          <a:prstGeom prst="rect">
            <a:avLst/>
          </a:prstGeom>
        </p:spPr>
      </p:pic>
    </p:spTree>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Effect transition="in" filter="fade">
                                      <p:cBhvr>
                                        <p:cTn id="9" dur="5000"/>
                                        <p:tgtEl>
                                          <p:spTgt spid="4098"/>
                                        </p:tgtEl>
                                      </p:cBhvr>
                                    </p:animEffect>
                                  </p:childTnLst>
                                </p:cTn>
                              </p:par>
                              <p:par>
                                <p:cTn id="10" presetID="6" presetClass="entr" presetSubtype="32"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par>
                          <p:cTn id="13" fill="hold">
                            <p:stCondLst>
                              <p:cond delay="125416"/>
                            </p:stCondLst>
                            <p:childTnLst>
                              <p:par>
                                <p:cTn id="14" presetID="6" presetClass="entr" presetSubtype="16" fill="hold" grpId="0" nodeType="afterEffect">
                                  <p:stCondLst>
                                    <p:cond delay="1000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0"/>
                                        <p:tgtEl>
                                          <p:spTgt spid="6"/>
                                        </p:tgtEl>
                                      </p:cBhvr>
                                    </p:animEffect>
                                  </p:childTnLst>
                                </p:cTn>
                              </p:par>
                            </p:childTnLst>
                          </p:cTn>
                        </p:par>
                        <p:par>
                          <p:cTn id="17" fill="hold">
                            <p:stCondLst>
                              <p:cond delay="140416"/>
                            </p:stCondLst>
                            <p:childTnLst>
                              <p:par>
                                <p:cTn id="18" presetID="10" presetClass="entr" presetSubtype="0" fill="hold" nodeType="afterEffect">
                                  <p:stCondLst>
                                    <p:cond delay="500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5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21" fill="hold" display="0">
                  <p:stCondLst>
                    <p:cond delay="indefinite"/>
                  </p:stCondLst>
                  <p:endCondLst>
                    <p:cond evt="onPrev" delay="0">
                      <p:tgtEl>
                        <p:sldTgt/>
                      </p:tgtEl>
                    </p:cond>
                    <p:cond evt="onStopAudio" delay="0">
                      <p:tgtEl>
                        <p:sldTgt/>
                      </p:tgtEl>
                    </p:cond>
                  </p:endCondLst>
                </p:cTn>
                <p:tgtEl>
                  <p:spTgt spid="2"/>
                </p:tgtEl>
              </p:cMediaNode>
            </p:audio>
            <p:audio>
              <p:cMediaNode numSld="4" showWhenStopped="0">
                <p:cTn id="22"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lo.org/press_photos/rusalka/rusalka_0618.jpg"/>
          <p:cNvPicPr>
            <a:picLocks noChangeAspect="1" noChangeArrowheads="1"/>
          </p:cNvPicPr>
          <p:nvPr/>
        </p:nvPicPr>
        <p:blipFill>
          <a:blip r:embed="rId2" cstate="print"/>
          <a:srcRect/>
          <a:stretch>
            <a:fillRect/>
          </a:stretch>
        </p:blipFill>
        <p:spPr bwMode="auto">
          <a:xfrm>
            <a:off x="-32" y="71414"/>
            <a:ext cx="9113760" cy="6715111"/>
          </a:xfrm>
          <a:prstGeom prst="rect">
            <a:avLst/>
          </a:prstGeom>
          <a:noFill/>
        </p:spPr>
      </p:pic>
    </p:spTree>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0" fill="hold"/>
                                        <p:tgtEl>
                                          <p:spTgt spid="3074"/>
                                        </p:tgtEl>
                                        <p:attrNameLst>
                                          <p:attrName>ppt_w</p:attrName>
                                        </p:attrNameLst>
                                      </p:cBhvr>
                                      <p:tavLst>
                                        <p:tav tm="0">
                                          <p:val>
                                            <p:strVal val="#ppt_w*0.70"/>
                                          </p:val>
                                        </p:tav>
                                        <p:tav tm="100000">
                                          <p:val>
                                            <p:strVal val="#ppt_w"/>
                                          </p:val>
                                        </p:tav>
                                      </p:tavLst>
                                    </p:anim>
                                    <p:anim calcmode="lin" valueType="num">
                                      <p:cBhvr>
                                        <p:cTn id="8" dur="5000" fill="hold"/>
                                        <p:tgtEl>
                                          <p:spTgt spid="3074"/>
                                        </p:tgtEl>
                                        <p:attrNameLst>
                                          <p:attrName>ppt_h</p:attrName>
                                        </p:attrNameLst>
                                      </p:cBhvr>
                                      <p:tavLst>
                                        <p:tav tm="0">
                                          <p:val>
                                            <p:strVal val="#ppt_h"/>
                                          </p:val>
                                        </p:tav>
                                        <p:tav tm="100000">
                                          <p:val>
                                            <p:strVal val="#ppt_h"/>
                                          </p:val>
                                        </p:tav>
                                      </p:tavLst>
                                    </p:anim>
                                    <p:animEffect transition="in" filter="fade">
                                      <p:cBhvr>
                                        <p:cTn id="9" dur="5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3619" y="-24"/>
            <a:ext cx="9130413" cy="6786561"/>
          </a:xfrm>
          <a:prstGeom prst="rect">
            <a:avLst/>
          </a:prstGeom>
          <a:noFill/>
          <a:ln w="9525">
            <a:noFill/>
            <a:miter lim="800000"/>
            <a:headEnd/>
            <a:tailEnd/>
          </a:ln>
          <a:effectLst/>
        </p:spPr>
      </p:pic>
    </p:spTree>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200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0"/>
                                        <p:tgtEl>
                                          <p:spTgt spid="1027"/>
                                        </p:tgtEl>
                                      </p:cBhvr>
                                    </p:animEffect>
                                    <p:anim calcmode="lin" valueType="num">
                                      <p:cBhvr>
                                        <p:cTn id="8" dur="5000" fill="hold"/>
                                        <p:tgtEl>
                                          <p:spTgt spid="1027"/>
                                        </p:tgtEl>
                                        <p:attrNameLst>
                                          <p:attrName>ppt_x</p:attrName>
                                        </p:attrNameLst>
                                      </p:cBhvr>
                                      <p:tavLst>
                                        <p:tav tm="0">
                                          <p:val>
                                            <p:strVal val="#ppt_x"/>
                                          </p:val>
                                        </p:tav>
                                        <p:tav tm="100000">
                                          <p:val>
                                            <p:strVal val="#ppt_x"/>
                                          </p:val>
                                        </p:tav>
                                      </p:tavLst>
                                    </p:anim>
                                    <p:anim calcmode="lin" valueType="num">
                                      <p:cBhvr>
                                        <p:cTn id="9" dur="5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opera.cz/detem/img/rusalka.jpg"/>
          <p:cNvPicPr>
            <a:picLocks noChangeAspect="1" noChangeArrowheads="1"/>
          </p:cNvPicPr>
          <p:nvPr/>
        </p:nvPicPr>
        <p:blipFill>
          <a:blip r:embed="rId2" cstate="print"/>
          <a:srcRect/>
          <a:stretch>
            <a:fillRect/>
          </a:stretch>
        </p:blipFill>
        <p:spPr bwMode="auto">
          <a:xfrm>
            <a:off x="0" y="142852"/>
            <a:ext cx="9077476" cy="6500834"/>
          </a:xfrm>
          <a:prstGeom prst="rect">
            <a:avLst/>
          </a:prstGeom>
          <a:noFill/>
        </p:spPr>
      </p:pic>
    </p:spTree>
  </p:cSld>
  <p:clrMapOvr>
    <a:masterClrMapping/>
  </p:clrMapOvr>
  <p:transition advClick="0" advTm="2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925" decel="100000"/>
                                        <p:tgtEl>
                                          <p:spTgt spid="22530"/>
                                        </p:tgtEl>
                                      </p:cBhvr>
                                    </p:animEffect>
                                    <p:animScale>
                                      <p:cBhvr>
                                        <p:cTn id="8" dur="1925" decel="100000"/>
                                        <p:tgtEl>
                                          <p:spTgt spid="22530"/>
                                        </p:tgtEl>
                                      </p:cBhvr>
                                      <p:from x="10000" y="10000"/>
                                      <p:to x="200000" y="450000"/>
                                    </p:animScale>
                                    <p:animScale>
                                      <p:cBhvr>
                                        <p:cTn id="9" dur="3075" accel="100000" fill="hold">
                                          <p:stCondLst>
                                            <p:cond delay="1925"/>
                                          </p:stCondLst>
                                        </p:cTn>
                                        <p:tgtEl>
                                          <p:spTgt spid="22530"/>
                                        </p:tgtEl>
                                      </p:cBhvr>
                                      <p:from x="200000" y="450000"/>
                                      <p:to x="100000" y="100000"/>
                                    </p:animScale>
                                    <p:set>
                                      <p:cBhvr>
                                        <p:cTn id="10" dur="1925" fill="hold"/>
                                        <p:tgtEl>
                                          <p:spTgt spid="22530"/>
                                        </p:tgtEl>
                                        <p:attrNameLst>
                                          <p:attrName>ppt_x</p:attrName>
                                        </p:attrNameLst>
                                      </p:cBhvr>
                                      <p:to>
                                        <p:strVal val="(0.5)"/>
                                      </p:to>
                                    </p:set>
                                    <p:anim from="(0.5)" to="(#ppt_x)" calcmode="lin" valueType="num">
                                      <p:cBhvr>
                                        <p:cTn id="11" dur="3075" accel="100000" fill="hold">
                                          <p:stCondLst>
                                            <p:cond delay="1925"/>
                                          </p:stCondLst>
                                        </p:cTn>
                                        <p:tgtEl>
                                          <p:spTgt spid="22530"/>
                                        </p:tgtEl>
                                        <p:attrNameLst>
                                          <p:attrName>ppt_x</p:attrName>
                                        </p:attrNameLst>
                                      </p:cBhvr>
                                    </p:anim>
                                    <p:set>
                                      <p:cBhvr>
                                        <p:cTn id="12" dur="1925" fill="hold"/>
                                        <p:tgtEl>
                                          <p:spTgt spid="22530"/>
                                        </p:tgtEl>
                                        <p:attrNameLst>
                                          <p:attrName>ppt_y</p:attrName>
                                        </p:attrNameLst>
                                      </p:cBhvr>
                                      <p:to>
                                        <p:strVal val="(#ppt_y+0.4)"/>
                                      </p:to>
                                    </p:set>
                                    <p:anim from="(#ppt_y+0.4)" to="(#ppt_y)" calcmode="lin" valueType="num">
                                      <p:cBhvr>
                                        <p:cTn id="13" dur="3075" accel="100000" fill="hold">
                                          <p:stCondLst>
                                            <p:cond delay="1925"/>
                                          </p:stCondLst>
                                        </p:cTn>
                                        <p:tgtEl>
                                          <p:spTgt spid="2253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p:cNvSpPr txBox="1"/>
          <p:nvPr/>
        </p:nvSpPr>
        <p:spPr>
          <a:xfrm>
            <a:off x="1115616" y="980729"/>
            <a:ext cx="7128792" cy="5078313"/>
          </a:xfrm>
          <a:prstGeom prst="rect">
            <a:avLst/>
          </a:prstGeom>
          <a:noFill/>
        </p:spPr>
        <p:txBody>
          <a:bodyPr wrap="square" rtlCol="0">
            <a:spAutoFit/>
          </a:bodyPr>
          <a:lstStyle/>
          <a:p>
            <a:r>
              <a:rPr lang="sk-SK" sz="3600" b="1" dirty="0" smtClean="0">
                <a:solidFill>
                  <a:srgbClr val="C00000"/>
                </a:solidFill>
                <a:latin typeface="Times New Roman" pitchFamily="18" charset="0"/>
                <a:cs typeface="Times New Roman" pitchFamily="18" charset="0"/>
              </a:rPr>
              <a:t>Minule sme sa naučili:</a:t>
            </a:r>
          </a:p>
          <a:p>
            <a:endParaRPr lang="sk-SK" sz="3600" b="1" dirty="0" smtClean="0">
              <a:solidFill>
                <a:srgbClr val="C00000"/>
              </a:solidFill>
              <a:latin typeface="Times New Roman" pitchFamily="18" charset="0"/>
              <a:cs typeface="Times New Roman" pitchFamily="18" charset="0"/>
            </a:endParaRPr>
          </a:p>
          <a:p>
            <a:r>
              <a:rPr lang="sk-SK" sz="3600" b="1" dirty="0" smtClean="0">
                <a:solidFill>
                  <a:srgbClr val="C00000"/>
                </a:solidFill>
                <a:latin typeface="Times New Roman" pitchFamily="18" charset="0"/>
                <a:cs typeface="Times New Roman" pitchFamily="18" charset="0"/>
              </a:rPr>
              <a:t>Opera</a:t>
            </a:r>
            <a:r>
              <a:rPr lang="sk-SK" sz="3600" b="1" dirty="0" smtClean="0">
                <a:latin typeface="Times New Roman" pitchFamily="18" charset="0"/>
                <a:cs typeface="Times New Roman" pitchFamily="18" charset="0"/>
              </a:rPr>
              <a:t> </a:t>
            </a:r>
            <a:r>
              <a:rPr lang="sk-SK" sz="3600" dirty="0" smtClean="0">
                <a:latin typeface="Times New Roman" pitchFamily="18" charset="0"/>
                <a:cs typeface="Times New Roman" pitchFamily="18" charset="0"/>
              </a:rPr>
              <a:t>je  hudobno-dramatické dielo, v ktorom sa celý príbeh spieva so sprievodom orchestra, často býva doplnený tancom (baletom). </a:t>
            </a:r>
          </a:p>
          <a:p>
            <a:endParaRPr lang="sk-SK" sz="3600" dirty="0" smtClean="0">
              <a:latin typeface="Times New Roman" pitchFamily="18" charset="0"/>
              <a:cs typeface="Times New Roman" pitchFamily="18" charset="0"/>
            </a:endParaRPr>
          </a:p>
          <a:p>
            <a:r>
              <a:rPr lang="sk-SK" sz="3600" dirty="0" smtClean="0">
                <a:latin typeface="Times New Roman" pitchFamily="18" charset="0"/>
                <a:cs typeface="Times New Roman" pitchFamily="18" charset="0"/>
              </a:rPr>
              <a:t>Speváci sú zároveň hercami, celý dej spievajú so sprievodom orchestra. </a:t>
            </a:r>
            <a:endParaRPr lang="sk-SK" sz="3600" dirty="0">
              <a:latin typeface="Times New Roman" pitchFamily="18" charset="0"/>
              <a:cs typeface="Times New Roman" pitchFamily="18" charset="0"/>
            </a:endParaRPr>
          </a:p>
        </p:txBody>
      </p:sp>
      <p:sp>
        <p:nvSpPr>
          <p:cNvPr id="4" name="Zástupný symbol dátumu 3"/>
          <p:cNvSpPr>
            <a:spLocks noGrp="1"/>
          </p:cNvSpPr>
          <p:nvPr>
            <p:ph type="dt" sz="half" idx="10"/>
          </p:nvPr>
        </p:nvSpPr>
        <p:spPr/>
        <p:txBody>
          <a:bodyPr/>
          <a:lstStyle/>
          <a:p>
            <a:pPr>
              <a:defRPr/>
            </a:pPr>
            <a:fld id="{C1C2AD6C-A0CF-4662-924B-42C7D2BEAE3B}" type="datetime10">
              <a:rPr lang="sk-SK" smtClean="0"/>
              <a:pPr>
                <a:defRPr/>
              </a:pPr>
              <a:t>09:15</a:t>
            </a:fld>
            <a:endParaRPr lang="es-E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usalka-čury mury fuk.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
        <p:nvSpPr>
          <p:cNvPr id="3" name="Obdĺžnik 2"/>
          <p:cNvSpPr/>
          <p:nvPr/>
        </p:nvSpPr>
        <p:spPr>
          <a:xfrm>
            <a:off x="0" y="5786454"/>
            <a:ext cx="4024628"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sk-SK"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á</a:t>
            </a:r>
            <a:r>
              <a:rPr lang="sk-SK"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ria  Ježibaby</a:t>
            </a:r>
            <a:endParaRPr lang="sk-SK"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 name="Obdĺžnik 3"/>
          <p:cNvSpPr/>
          <p:nvPr/>
        </p:nvSpPr>
        <p:spPr>
          <a:xfrm>
            <a:off x="6500826" y="71414"/>
            <a:ext cx="2571736" cy="193899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sk-SK" sz="4000" b="1" cap="none" spc="0" dirty="0" smtClean="0">
                <a:ln w="50800"/>
                <a:solidFill>
                  <a:schemeClr val="bg1">
                    <a:shade val="50000"/>
                  </a:schemeClr>
                </a:solidFill>
                <a:effectLst/>
              </a:rPr>
              <a:t>Miešanie čarovného nápoja</a:t>
            </a:r>
            <a:endParaRPr lang="sk-SK" sz="4000" b="1" cap="none" spc="0" dirty="0">
              <a:ln w="50800"/>
              <a:solidFill>
                <a:schemeClr val="bg1">
                  <a:shade val="50000"/>
                </a:schemeClr>
              </a:solidFill>
              <a:effectLst/>
            </a:endParaRPr>
          </a:p>
        </p:txBody>
      </p:sp>
      <p:pic>
        <p:nvPicPr>
          <p:cNvPr id="23556" name="Picture 4" descr="http://metoperafamily.org/_post/Images/3109ononline/rusalka33109.jpg"/>
          <p:cNvPicPr>
            <a:picLocks noChangeAspect="1" noChangeArrowheads="1"/>
          </p:cNvPicPr>
          <p:nvPr/>
        </p:nvPicPr>
        <p:blipFill>
          <a:blip r:embed="rId5" cstate="print"/>
          <a:srcRect/>
          <a:stretch>
            <a:fillRect/>
          </a:stretch>
        </p:blipFill>
        <p:spPr bwMode="auto">
          <a:xfrm>
            <a:off x="0" y="36949"/>
            <a:ext cx="6643734" cy="5820943"/>
          </a:xfrm>
          <a:prstGeom prst="rect">
            <a:avLst/>
          </a:prstGeom>
          <a:noFill/>
        </p:spPr>
      </p:pic>
      <p:pic>
        <p:nvPicPr>
          <p:cNvPr id="6" name="Rusalka-čury mury fuk.wav">
            <a:hlinkClick r:id="" action="ppaction://media"/>
          </p:cNvPr>
          <p:cNvPicPr>
            <a:picLocks noRot="1" noChangeAspect="1"/>
          </p:cNvPicPr>
          <p:nvPr>
            <a:wavAudioFile r:embed="rId2" name="Rusalka-čury mury fuk.wav"/>
          </p:nvPr>
        </p:nvPicPr>
        <p:blipFill>
          <a:blip r:embed="rId6" cstate="print"/>
          <a:stretch>
            <a:fillRect/>
          </a:stretch>
        </p:blipFill>
        <p:spPr>
          <a:xfrm>
            <a:off x="4419600" y="3276600"/>
            <a:ext cx="304800" cy="304800"/>
          </a:xfrm>
          <a:prstGeom prst="rect">
            <a:avLst/>
          </a:prstGeom>
        </p:spPr>
      </p:pic>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3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4000" decel="100000"/>
                                        <p:tgtEl>
                                          <p:spTgt spid="3"/>
                                        </p:tgtEl>
                                      </p:cBhvr>
                                    </p:animEffect>
                                    <p:anim calcmode="lin" valueType="num">
                                      <p:cBhvr>
                                        <p:cTn id="10" dur="4000" decel="100000" fill="hold"/>
                                        <p:tgtEl>
                                          <p:spTgt spid="3"/>
                                        </p:tgtEl>
                                        <p:attrNameLst>
                                          <p:attrName>style.rotation</p:attrName>
                                        </p:attrNameLst>
                                      </p:cBhvr>
                                      <p:tavLst>
                                        <p:tav tm="0">
                                          <p:val>
                                            <p:fltVal val="-90"/>
                                          </p:val>
                                        </p:tav>
                                        <p:tav tm="100000">
                                          <p:val>
                                            <p:fltVal val="0"/>
                                          </p:val>
                                        </p:tav>
                                      </p:tavLst>
                                    </p:anim>
                                    <p:anim calcmode="lin" valueType="num">
                                      <p:cBhvr>
                                        <p:cTn id="11" dur="4000" decel="100000" fill="hold"/>
                                        <p:tgtEl>
                                          <p:spTgt spid="3"/>
                                        </p:tgtEl>
                                        <p:attrNameLst>
                                          <p:attrName>ppt_x</p:attrName>
                                        </p:attrNameLst>
                                      </p:cBhvr>
                                      <p:tavLst>
                                        <p:tav tm="0">
                                          <p:val>
                                            <p:strVal val="#ppt_x+0.4"/>
                                          </p:val>
                                        </p:tav>
                                        <p:tav tm="100000">
                                          <p:val>
                                            <p:strVal val="#ppt_x-0.05"/>
                                          </p:val>
                                        </p:tav>
                                      </p:tavLst>
                                    </p:anim>
                                    <p:anim calcmode="lin" valueType="num">
                                      <p:cBhvr>
                                        <p:cTn id="12" dur="4000" decel="100000" fill="hold"/>
                                        <p:tgtEl>
                                          <p:spTgt spid="3"/>
                                        </p:tgtEl>
                                        <p:attrNameLst>
                                          <p:attrName>ppt_y</p:attrName>
                                        </p:attrNameLst>
                                      </p:cBhvr>
                                      <p:tavLst>
                                        <p:tav tm="0">
                                          <p:val>
                                            <p:strVal val="#ppt_y-0.4"/>
                                          </p:val>
                                        </p:tav>
                                        <p:tav tm="100000">
                                          <p:val>
                                            <p:strVal val="#ppt_y+0.1"/>
                                          </p:val>
                                        </p:tav>
                                      </p:tavLst>
                                    </p:anim>
                                    <p:anim calcmode="lin" valueType="num">
                                      <p:cBhvr>
                                        <p:cTn id="13" dur="1000" accel="100000" fill="hold">
                                          <p:stCondLst>
                                            <p:cond delay="4000"/>
                                          </p:stCondLst>
                                        </p:cTn>
                                        <p:tgtEl>
                                          <p:spTgt spid="3"/>
                                        </p:tgtEl>
                                        <p:attrNameLst>
                                          <p:attrName>ppt_x</p:attrName>
                                        </p:attrNameLst>
                                      </p:cBhvr>
                                      <p:tavLst>
                                        <p:tav tm="0">
                                          <p:val>
                                            <p:strVal val="#ppt_x-0.05"/>
                                          </p:val>
                                        </p:tav>
                                        <p:tav tm="100000">
                                          <p:val>
                                            <p:strVal val="#ppt_x"/>
                                          </p:val>
                                        </p:tav>
                                      </p:tavLst>
                                    </p:anim>
                                    <p:anim calcmode="lin" valueType="num">
                                      <p:cBhvr>
                                        <p:cTn id="14" dur="1000" accel="100000" fill="hold">
                                          <p:stCondLst>
                                            <p:cond delay="4000"/>
                                          </p:stCondLst>
                                        </p:cTn>
                                        <p:tgtEl>
                                          <p:spTgt spid="3"/>
                                        </p:tgtEl>
                                        <p:attrNameLst>
                                          <p:attrName>ppt_y</p:attrName>
                                        </p:attrNameLst>
                                      </p:cBhvr>
                                      <p:tavLst>
                                        <p:tav tm="0">
                                          <p:val>
                                            <p:strVal val="#ppt_y+0.1"/>
                                          </p:val>
                                        </p:tav>
                                        <p:tav tm="100000">
                                          <p:val>
                                            <p:strVal val="#ppt_y"/>
                                          </p:val>
                                        </p:tav>
                                      </p:tavLst>
                                    </p:anim>
                                  </p:childTnLst>
                                </p:cTn>
                              </p:par>
                            </p:childTnLst>
                          </p:cTn>
                        </p:par>
                        <p:par>
                          <p:cTn id="15" fill="hold">
                            <p:stCondLst>
                              <p:cond delay="57811"/>
                            </p:stCondLst>
                            <p:childTnLst>
                              <p:par>
                                <p:cTn id="16" presetID="19" presetClass="entr" presetSubtype="10" fill="hold" nodeType="afterEffect">
                                  <p:stCondLst>
                                    <p:cond delay="4000"/>
                                  </p:stCondLst>
                                  <p:childTnLst>
                                    <p:set>
                                      <p:cBhvr>
                                        <p:cTn id="17" dur="1" fill="hold">
                                          <p:stCondLst>
                                            <p:cond delay="0"/>
                                          </p:stCondLst>
                                        </p:cTn>
                                        <p:tgtEl>
                                          <p:spTgt spid="23556"/>
                                        </p:tgtEl>
                                        <p:attrNameLst>
                                          <p:attrName>style.visibility</p:attrName>
                                        </p:attrNameLst>
                                      </p:cBhvr>
                                      <p:to>
                                        <p:strVal val="visible"/>
                                      </p:to>
                                    </p:set>
                                    <p:anim calcmode="lin" valueType="num">
                                      <p:cBhvr>
                                        <p:cTn id="18" dur="5000" fill="hold"/>
                                        <p:tgtEl>
                                          <p:spTgt spid="23556"/>
                                        </p:tgtEl>
                                        <p:attrNameLst>
                                          <p:attrName>ppt_w</p:attrName>
                                        </p:attrNameLst>
                                      </p:cBhvr>
                                      <p:tavLst>
                                        <p:tav tm="0" fmla="#ppt_w*sin(2.5*pi*$)">
                                          <p:val>
                                            <p:fltVal val="0"/>
                                          </p:val>
                                        </p:tav>
                                        <p:tav tm="100000">
                                          <p:val>
                                            <p:fltVal val="1"/>
                                          </p:val>
                                        </p:tav>
                                      </p:tavLst>
                                    </p:anim>
                                    <p:anim calcmode="lin" valueType="num">
                                      <p:cBhvr>
                                        <p:cTn id="19" dur="5000" fill="hold"/>
                                        <p:tgtEl>
                                          <p:spTgt spid="23556"/>
                                        </p:tgtEl>
                                        <p:attrNameLst>
                                          <p:attrName>ppt_h</p:attrName>
                                        </p:attrNameLst>
                                      </p:cBhvr>
                                      <p:tavLst>
                                        <p:tav tm="0">
                                          <p:val>
                                            <p:strVal val="#ppt_h"/>
                                          </p:val>
                                        </p:tav>
                                        <p:tav tm="100000">
                                          <p:val>
                                            <p:strVal val="#ppt_h"/>
                                          </p:val>
                                        </p:tav>
                                      </p:tavLst>
                                    </p:anim>
                                  </p:childTnLst>
                                </p:cTn>
                              </p:par>
                            </p:childTnLst>
                          </p:cTn>
                        </p:par>
                        <p:par>
                          <p:cTn id="20" fill="hold">
                            <p:stCondLst>
                              <p:cond delay="66811"/>
                            </p:stCondLst>
                            <p:childTnLst>
                              <p:par>
                                <p:cTn id="21" presetID="42" presetClass="entr" presetSubtype="0" fill="hold" grpId="0" nodeType="afterEffect">
                                  <p:stCondLst>
                                    <p:cond delay="6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0"/>
                                        <p:tgtEl>
                                          <p:spTgt spid="4"/>
                                        </p:tgtEl>
                                      </p:cBhvr>
                                    </p:animEffect>
                                    <p:anim calcmode="lin" valueType="num">
                                      <p:cBhvr>
                                        <p:cTn id="24" dur="5000" fill="hold"/>
                                        <p:tgtEl>
                                          <p:spTgt spid="4"/>
                                        </p:tgtEl>
                                        <p:attrNameLst>
                                          <p:attrName>ppt_x</p:attrName>
                                        </p:attrNameLst>
                                      </p:cBhvr>
                                      <p:tavLst>
                                        <p:tav tm="0">
                                          <p:val>
                                            <p:strVal val="#ppt_x"/>
                                          </p:val>
                                        </p:tav>
                                        <p:tav tm="100000">
                                          <p:val>
                                            <p:strVal val="#ppt_x"/>
                                          </p:val>
                                        </p:tav>
                                      </p:tavLst>
                                    </p:anim>
                                    <p:anim calcmode="lin" valueType="num">
                                      <p:cBhvr>
                                        <p:cTn id="25" dur="5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26" fill="hold" display="0">
                  <p:stCondLst>
                    <p:cond delay="indefinite"/>
                  </p:stCondLst>
                  <p:endCondLst>
                    <p:cond evt="onPrev" delay="0">
                      <p:tgtEl>
                        <p:sldTgt/>
                      </p:tgtEl>
                    </p:cond>
                    <p:cond evt="onStopAudio" delay="0">
                      <p:tgtEl>
                        <p:sldTgt/>
                      </p:tgtEl>
                    </p:cond>
                  </p:endCondLst>
                </p:cTn>
                <p:tgtEl>
                  <p:spTgt spid="2"/>
                </p:tgtEl>
              </p:cMediaNode>
            </p:audio>
            <p:audio>
              <p:cMediaNode numSld="2" showWhenStopped="0">
                <p:cTn id="27"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graphics8.nytimes.com/images/2009/03/10/arts/rusalspan.jpg"/>
          <p:cNvPicPr>
            <a:picLocks noChangeAspect="1" noChangeArrowheads="1"/>
          </p:cNvPicPr>
          <p:nvPr/>
        </p:nvPicPr>
        <p:blipFill>
          <a:blip r:embed="rId2" cstate="print"/>
          <a:srcRect/>
          <a:stretch>
            <a:fillRect/>
          </a:stretch>
        </p:blipFill>
        <p:spPr bwMode="auto">
          <a:xfrm>
            <a:off x="63500" y="238125"/>
            <a:ext cx="9169614" cy="6191271"/>
          </a:xfrm>
          <a:prstGeom prst="rect">
            <a:avLst/>
          </a:prstGeom>
          <a:noFill/>
        </p:spPr>
      </p:pic>
    </p:spTree>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heel(8)">
                                      <p:cBhvr>
                                        <p:cTn id="7" dur="5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usálka - ária princa.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pic>
        <p:nvPicPr>
          <p:cNvPr id="25602" name="Picture 2" descr="http://www.bva.cz/data/catalogue/o5.jpg"/>
          <p:cNvPicPr>
            <a:picLocks noChangeAspect="1" noChangeArrowheads="1"/>
          </p:cNvPicPr>
          <p:nvPr/>
        </p:nvPicPr>
        <p:blipFill>
          <a:blip r:embed="rId5" cstate="print"/>
          <a:srcRect/>
          <a:stretch>
            <a:fillRect/>
          </a:stretch>
        </p:blipFill>
        <p:spPr bwMode="auto">
          <a:xfrm>
            <a:off x="63500" y="23811"/>
            <a:ext cx="9102082" cy="5191139"/>
          </a:xfrm>
          <a:prstGeom prst="rect">
            <a:avLst/>
          </a:prstGeom>
          <a:noFill/>
        </p:spPr>
      </p:pic>
      <p:sp>
        <p:nvSpPr>
          <p:cNvPr id="4" name="Obdĺžnik 3"/>
          <p:cNvSpPr/>
          <p:nvPr/>
        </p:nvSpPr>
        <p:spPr>
          <a:xfrm>
            <a:off x="500034" y="5500702"/>
            <a:ext cx="3386633" cy="923330"/>
          </a:xfrm>
          <a:prstGeom prst="rect">
            <a:avLst/>
          </a:prstGeom>
          <a:noFill/>
        </p:spPr>
        <p:txBody>
          <a:bodyPr wrap="none" lIns="91440" tIns="45720" rIns="91440" bIns="45720">
            <a:spAutoFit/>
          </a:bodyPr>
          <a:lstStyle/>
          <a:p>
            <a:pPr algn="ctr"/>
            <a:r>
              <a:rPr lang="sk-SK"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á</a:t>
            </a:r>
            <a:r>
              <a:rPr lang="sk-SK"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ria  princa</a:t>
            </a:r>
            <a:endParaRPr lang="sk-SK"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endParaRPr>
          </a:p>
        </p:txBody>
      </p:sp>
      <p:pic>
        <p:nvPicPr>
          <p:cNvPr id="5" name="Rusálka - ária princa.wav">
            <a:hlinkClick r:id="" action="ppaction://media"/>
          </p:cNvPr>
          <p:cNvPicPr>
            <a:picLocks noRot="1" noChangeAspect="1"/>
          </p:cNvPicPr>
          <p:nvPr>
            <a:wavAudioFile r:embed="rId2" name="Rusálka - ária princa.wav"/>
          </p:nvPr>
        </p:nvPicPr>
        <p:blipFill>
          <a:blip r:embed="rId6" cstate="print"/>
          <a:stretch>
            <a:fillRect/>
          </a:stretch>
        </p:blipFill>
        <p:spPr>
          <a:xfrm>
            <a:off x="4419600" y="3276600"/>
            <a:ext cx="304800" cy="304800"/>
          </a:xfrm>
          <a:prstGeom prst="rect">
            <a:avLst/>
          </a:prstGeom>
        </p:spPr>
      </p:pic>
    </p:spTree>
  </p:cSld>
  <p:clrMapOvr>
    <a:masterClrMapping/>
  </p:clrMapOvr>
  <p:transition advClick="0"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0" fill="hold"/>
                                        <p:tgtEl>
                                          <p:spTgt spid="4"/>
                                        </p:tgtEl>
                                        <p:attrNameLst>
                                          <p:attrName>ppt_w</p:attrName>
                                        </p:attrNameLst>
                                      </p:cBhvr>
                                      <p:tavLst>
                                        <p:tav tm="0">
                                          <p:val>
                                            <p:strVal val="#ppt_w+.3"/>
                                          </p:val>
                                        </p:tav>
                                        <p:tav tm="100000">
                                          <p:val>
                                            <p:strVal val="#ppt_w"/>
                                          </p:val>
                                        </p:tav>
                                      </p:tavLst>
                                    </p:anim>
                                    <p:anim calcmode="lin" valueType="num">
                                      <p:cBhvr>
                                        <p:cTn id="10" dur="5000" fill="hold"/>
                                        <p:tgtEl>
                                          <p:spTgt spid="4"/>
                                        </p:tgtEl>
                                        <p:attrNameLst>
                                          <p:attrName>ppt_h</p:attrName>
                                        </p:attrNameLst>
                                      </p:cBhvr>
                                      <p:tavLst>
                                        <p:tav tm="0">
                                          <p:val>
                                            <p:strVal val="#ppt_h"/>
                                          </p:val>
                                        </p:tav>
                                        <p:tav tm="100000">
                                          <p:val>
                                            <p:strVal val="#ppt_h"/>
                                          </p:val>
                                        </p:tav>
                                      </p:tavLst>
                                    </p:anim>
                                    <p:animEffect transition="in" filter="fade">
                                      <p:cBhvr>
                                        <p:cTn id="11" dur="5000"/>
                                        <p:tgtEl>
                                          <p:spTgt spid="4"/>
                                        </p:tgtEl>
                                      </p:cBhvr>
                                    </p:animEffect>
                                  </p:childTnLst>
                                </p:cTn>
                              </p:par>
                            </p:childTnLst>
                          </p:cTn>
                        </p:par>
                        <p:par>
                          <p:cTn id="12" fill="hold">
                            <p:stCondLst>
                              <p:cond delay="62095"/>
                            </p:stCondLst>
                            <p:childTnLst>
                              <p:par>
                                <p:cTn id="13" presetID="6" presetClass="entr" presetSubtype="32" fill="hold" nodeType="afterEffect">
                                  <p:stCondLst>
                                    <p:cond delay="5000"/>
                                  </p:stCondLst>
                                  <p:childTnLst>
                                    <p:set>
                                      <p:cBhvr>
                                        <p:cTn id="14" dur="1" fill="hold">
                                          <p:stCondLst>
                                            <p:cond delay="0"/>
                                          </p:stCondLst>
                                        </p:cTn>
                                        <p:tgtEl>
                                          <p:spTgt spid="25602"/>
                                        </p:tgtEl>
                                        <p:attrNameLst>
                                          <p:attrName>style.visibility</p:attrName>
                                        </p:attrNameLst>
                                      </p:cBhvr>
                                      <p:to>
                                        <p:strVal val="visible"/>
                                      </p:to>
                                    </p:set>
                                    <p:animEffect transition="in" filter="circle(out)">
                                      <p:cBhvr>
                                        <p:cTn id="15" dur="5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6" fill="hold" display="0">
                  <p:stCondLst>
                    <p:cond delay="indefinite"/>
                  </p:stCondLst>
                  <p:endCondLst>
                    <p:cond evt="onPrev" delay="0">
                      <p:tgtEl>
                        <p:sldTgt/>
                      </p:tgtEl>
                    </p:cond>
                    <p:cond evt="onStopAudio" delay="0">
                      <p:tgtEl>
                        <p:sldTgt/>
                      </p:tgtEl>
                    </p:cond>
                  </p:endCondLst>
                </p:cTn>
                <p:tgtEl>
                  <p:spTgt spid="2"/>
                </p:tgtEl>
              </p:cMediaNode>
            </p:audio>
            <p:audio>
              <p:cMediaNode numSld="2" showWhenStopped="0">
                <p:cTn id="17"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2" cstate="print"/>
          <a:srcRect/>
          <a:stretch>
            <a:fillRect/>
          </a:stretch>
        </p:blipFill>
        <p:spPr bwMode="auto">
          <a:xfrm>
            <a:off x="214282" y="51793"/>
            <a:ext cx="6081743" cy="5067896"/>
          </a:xfrm>
          <a:prstGeom prst="rect">
            <a:avLst/>
          </a:prstGeom>
          <a:noFill/>
          <a:ln w="9525">
            <a:noFill/>
            <a:miter lim="800000"/>
            <a:headEnd/>
            <a:tailEnd/>
          </a:ln>
          <a:effectLst/>
        </p:spPr>
      </p:pic>
      <p:pic>
        <p:nvPicPr>
          <p:cNvPr id="26630" name="Picture 6"/>
          <p:cNvPicPr>
            <a:picLocks noChangeAspect="1" noChangeArrowheads="1"/>
          </p:cNvPicPr>
          <p:nvPr/>
        </p:nvPicPr>
        <p:blipFill>
          <a:blip r:embed="rId3" cstate="print"/>
          <a:srcRect/>
          <a:stretch>
            <a:fillRect/>
          </a:stretch>
        </p:blipFill>
        <p:spPr bwMode="auto">
          <a:xfrm>
            <a:off x="6643702" y="1321579"/>
            <a:ext cx="2109794" cy="5274485"/>
          </a:xfrm>
          <a:prstGeom prst="rect">
            <a:avLst/>
          </a:prstGeom>
          <a:noFill/>
          <a:ln w="9525">
            <a:noFill/>
            <a:miter lim="800000"/>
            <a:headEnd/>
            <a:tailEnd/>
          </a:ln>
          <a:effectLst/>
        </p:spPr>
      </p:pic>
    </p:spTree>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0" fill="hold"/>
                                        <p:tgtEl>
                                          <p:spTgt spid="26628"/>
                                        </p:tgtEl>
                                        <p:attrNameLst>
                                          <p:attrName>ppt_w</p:attrName>
                                        </p:attrNameLst>
                                      </p:cBhvr>
                                      <p:tavLst>
                                        <p:tav tm="0">
                                          <p:val>
                                            <p:strVal val="#ppt_w*0.70"/>
                                          </p:val>
                                        </p:tav>
                                        <p:tav tm="100000">
                                          <p:val>
                                            <p:strVal val="#ppt_w"/>
                                          </p:val>
                                        </p:tav>
                                      </p:tavLst>
                                    </p:anim>
                                    <p:anim calcmode="lin" valueType="num">
                                      <p:cBhvr>
                                        <p:cTn id="8" dur="5000" fill="hold"/>
                                        <p:tgtEl>
                                          <p:spTgt spid="26628"/>
                                        </p:tgtEl>
                                        <p:attrNameLst>
                                          <p:attrName>ppt_h</p:attrName>
                                        </p:attrNameLst>
                                      </p:cBhvr>
                                      <p:tavLst>
                                        <p:tav tm="0">
                                          <p:val>
                                            <p:strVal val="#ppt_h"/>
                                          </p:val>
                                        </p:tav>
                                        <p:tav tm="100000">
                                          <p:val>
                                            <p:strVal val="#ppt_h"/>
                                          </p:val>
                                        </p:tav>
                                      </p:tavLst>
                                    </p:anim>
                                    <p:animEffect transition="in" filter="fade">
                                      <p:cBhvr>
                                        <p:cTn id="9" dur="5000"/>
                                        <p:tgtEl>
                                          <p:spTgt spid="26628"/>
                                        </p:tgtEl>
                                      </p:cBhvr>
                                    </p:animEffect>
                                  </p:childTnLst>
                                </p:cTn>
                              </p:par>
                            </p:childTnLst>
                          </p:cTn>
                        </p:par>
                        <p:par>
                          <p:cTn id="10" fill="hold">
                            <p:stCondLst>
                              <p:cond delay="5000"/>
                            </p:stCondLst>
                            <p:childTnLst>
                              <p:par>
                                <p:cTn id="11" presetID="51" presetClass="entr" presetSubtype="0" fill="hold" nodeType="afterEffect">
                                  <p:stCondLst>
                                    <p:cond delay="10000"/>
                                  </p:stCondLst>
                                  <p:childTnLst>
                                    <p:set>
                                      <p:cBhvr>
                                        <p:cTn id="12" dur="1" fill="hold">
                                          <p:stCondLst>
                                            <p:cond delay="0"/>
                                          </p:stCondLst>
                                        </p:cTn>
                                        <p:tgtEl>
                                          <p:spTgt spid="26630"/>
                                        </p:tgtEl>
                                        <p:attrNameLst>
                                          <p:attrName>style.visibility</p:attrName>
                                        </p:attrNameLst>
                                      </p:cBhvr>
                                      <p:to>
                                        <p:strVal val="visible"/>
                                      </p:to>
                                    </p:set>
                                    <p:animEffect transition="in" filter="fade">
                                      <p:cBhvr>
                                        <p:cTn id="13" dur="1925" decel="100000"/>
                                        <p:tgtEl>
                                          <p:spTgt spid="26630"/>
                                        </p:tgtEl>
                                      </p:cBhvr>
                                    </p:animEffect>
                                    <p:animScale>
                                      <p:cBhvr>
                                        <p:cTn id="14" dur="1925" decel="100000"/>
                                        <p:tgtEl>
                                          <p:spTgt spid="26630"/>
                                        </p:tgtEl>
                                      </p:cBhvr>
                                      <p:from x="10000" y="10000"/>
                                      <p:to x="200000" y="450000"/>
                                    </p:animScale>
                                    <p:animScale>
                                      <p:cBhvr>
                                        <p:cTn id="15" dur="3075" accel="100000" fill="hold">
                                          <p:stCondLst>
                                            <p:cond delay="1925"/>
                                          </p:stCondLst>
                                        </p:cTn>
                                        <p:tgtEl>
                                          <p:spTgt spid="26630"/>
                                        </p:tgtEl>
                                      </p:cBhvr>
                                      <p:from x="200000" y="450000"/>
                                      <p:to x="100000" y="100000"/>
                                    </p:animScale>
                                    <p:set>
                                      <p:cBhvr>
                                        <p:cTn id="16" dur="1925" fill="hold"/>
                                        <p:tgtEl>
                                          <p:spTgt spid="26630"/>
                                        </p:tgtEl>
                                        <p:attrNameLst>
                                          <p:attrName>ppt_x</p:attrName>
                                        </p:attrNameLst>
                                      </p:cBhvr>
                                      <p:to>
                                        <p:strVal val="(0.5)"/>
                                      </p:to>
                                    </p:set>
                                    <p:anim from="(0.5)" to="(#ppt_x)" calcmode="lin" valueType="num">
                                      <p:cBhvr>
                                        <p:cTn id="17" dur="3075" accel="100000" fill="hold">
                                          <p:stCondLst>
                                            <p:cond delay="1925"/>
                                          </p:stCondLst>
                                        </p:cTn>
                                        <p:tgtEl>
                                          <p:spTgt spid="26630"/>
                                        </p:tgtEl>
                                        <p:attrNameLst>
                                          <p:attrName>ppt_x</p:attrName>
                                        </p:attrNameLst>
                                      </p:cBhvr>
                                    </p:anim>
                                    <p:set>
                                      <p:cBhvr>
                                        <p:cTn id="18" dur="1925" fill="hold"/>
                                        <p:tgtEl>
                                          <p:spTgt spid="26630"/>
                                        </p:tgtEl>
                                        <p:attrNameLst>
                                          <p:attrName>ppt_y</p:attrName>
                                        </p:attrNameLst>
                                      </p:cBhvr>
                                      <p:to>
                                        <p:strVal val="(#ppt_y+0.4)"/>
                                      </p:to>
                                    </p:set>
                                    <p:anim from="(#ppt_y+0.4)" to="(#ppt_y)" calcmode="lin" valueType="num">
                                      <p:cBhvr>
                                        <p:cTn id="19" dur="3075" accel="100000" fill="hold">
                                          <p:stCondLst>
                                            <p:cond delay="1925"/>
                                          </p:stCondLst>
                                        </p:cTn>
                                        <p:tgtEl>
                                          <p:spTgt spid="2663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media.novinky.cz/606/156067-top_foto2-crn40.jpg"/>
          <p:cNvPicPr>
            <a:picLocks noChangeAspect="1" noChangeArrowheads="1"/>
          </p:cNvPicPr>
          <p:nvPr/>
        </p:nvPicPr>
        <p:blipFill>
          <a:blip r:embed="rId3" cstate="print"/>
          <a:srcRect/>
          <a:stretch>
            <a:fillRect/>
          </a:stretch>
        </p:blipFill>
        <p:spPr bwMode="auto">
          <a:xfrm>
            <a:off x="0" y="142852"/>
            <a:ext cx="9144064" cy="5143536"/>
          </a:xfrm>
          <a:prstGeom prst="rect">
            <a:avLst/>
          </a:prstGeom>
          <a:noFill/>
        </p:spPr>
      </p:pic>
      <p:sp>
        <p:nvSpPr>
          <p:cNvPr id="3" name="Obdĺžnik 2"/>
          <p:cNvSpPr/>
          <p:nvPr/>
        </p:nvSpPr>
        <p:spPr>
          <a:xfrm>
            <a:off x="785786" y="5363190"/>
            <a:ext cx="7984173"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sk-SK"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Slávnostná hudba na hrade</a:t>
            </a:r>
            <a:endParaRPr lang="sk-SK"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5" name="Rusálka-Slávnostná hud.wav">
            <a:hlinkClick r:id="" action="ppaction://media"/>
          </p:cNvPr>
          <p:cNvPicPr>
            <a:picLocks noRot="1" noChangeAspect="1"/>
          </p:cNvPicPr>
          <p:nvPr>
            <a:wavAudioFile r:embed="rId1" name="Rusálka-Slávnostná hud.wav"/>
          </p:nvPr>
        </p:nvPicPr>
        <p:blipFill>
          <a:blip r:embed="rId4" cstate="print"/>
          <a:stretch>
            <a:fillRect/>
          </a:stretch>
        </p:blipFill>
        <p:spPr>
          <a:xfrm>
            <a:off x="4419600" y="3276600"/>
            <a:ext cx="304800" cy="304800"/>
          </a:xfrm>
          <a:prstGeom prst="rect">
            <a:avLst/>
          </a:prstGeom>
        </p:spPr>
      </p:pic>
    </p:spTree>
  </p:cSld>
  <p:clrMapOvr>
    <a:masterClrMapping/>
  </p:clrMapOvr>
  <p:transition advClick="0"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30" presetClass="emph" presetSubtype="0" fill="hold" grpId="0" nodeType="withEffect">
                                  <p:stCondLst>
                                    <p:cond delay="0"/>
                                  </p:stCondLst>
                                  <p:childTnLst>
                                    <p:animClr clrSpc="hsl">
                                      <p:cBhvr override="childStyle">
                                        <p:cTn id="8" dur="5000" fill="hold"/>
                                        <p:tgtEl>
                                          <p:spTgt spid="3"/>
                                        </p:tgtEl>
                                        <p:attrNameLst>
                                          <p:attrName>style.color</p:attrName>
                                        </p:attrNameLst>
                                      </p:cBhvr>
                                      <p:by>
                                        <p:hsl h="0" s="12549" l="25098"/>
                                      </p:by>
                                    </p:animClr>
                                    <p:animClr clrSpc="hsl">
                                      <p:cBhvr>
                                        <p:cTn id="9" dur="5000" fill="hold"/>
                                        <p:tgtEl>
                                          <p:spTgt spid="3"/>
                                        </p:tgtEl>
                                        <p:attrNameLst>
                                          <p:attrName>fillcolor</p:attrName>
                                        </p:attrNameLst>
                                      </p:cBhvr>
                                      <p:by>
                                        <p:hsl h="0" s="12549" l="25098"/>
                                      </p:by>
                                    </p:animClr>
                                    <p:animClr clrSpc="hsl">
                                      <p:cBhvr>
                                        <p:cTn id="10" dur="5000" fill="hold"/>
                                        <p:tgtEl>
                                          <p:spTgt spid="3"/>
                                        </p:tgtEl>
                                        <p:attrNameLst>
                                          <p:attrName>stroke.color</p:attrName>
                                        </p:attrNameLst>
                                      </p:cBhvr>
                                      <p:by>
                                        <p:hsl h="0" s="12549" l="25098"/>
                                      </p:by>
                                    </p:animClr>
                                    <p:set>
                                      <p:cBhvr>
                                        <p:cTn id="11" dur="5000" fill="hold"/>
                                        <p:tgtEl>
                                          <p:spTgt spid="3"/>
                                        </p:tgtEl>
                                        <p:attrNameLst>
                                          <p:attrName>fill.type</p:attrName>
                                        </p:attrNameLst>
                                      </p:cBhvr>
                                      <p:to>
                                        <p:strVal val="solid"/>
                                      </p:to>
                                    </p:set>
                                  </p:childTnLst>
                                </p:cTn>
                              </p:par>
                            </p:childTnLst>
                          </p:cTn>
                        </p:par>
                        <p:par>
                          <p:cTn id="12" fill="hold">
                            <p:stCondLst>
                              <p:cond delay="50601"/>
                            </p:stCondLst>
                            <p:childTnLst>
                              <p:par>
                                <p:cTn id="13" presetID="47" presetClass="entr" presetSubtype="0" fill="hold" nodeType="afterEffect">
                                  <p:stCondLst>
                                    <p:cond delay="5000"/>
                                  </p:stCondLst>
                                  <p:childTnLst>
                                    <p:set>
                                      <p:cBhvr>
                                        <p:cTn id="14" dur="1" fill="hold">
                                          <p:stCondLst>
                                            <p:cond delay="0"/>
                                          </p:stCondLst>
                                        </p:cTn>
                                        <p:tgtEl>
                                          <p:spTgt spid="27650"/>
                                        </p:tgtEl>
                                        <p:attrNameLst>
                                          <p:attrName>style.visibility</p:attrName>
                                        </p:attrNameLst>
                                      </p:cBhvr>
                                      <p:to>
                                        <p:strVal val="visible"/>
                                      </p:to>
                                    </p:set>
                                    <p:animEffect transition="in" filter="fade">
                                      <p:cBhvr>
                                        <p:cTn id="15" dur="5000"/>
                                        <p:tgtEl>
                                          <p:spTgt spid="27650"/>
                                        </p:tgtEl>
                                      </p:cBhvr>
                                    </p:animEffect>
                                    <p:anim calcmode="lin" valueType="num">
                                      <p:cBhvr>
                                        <p:cTn id="16" dur="5000" fill="hold"/>
                                        <p:tgtEl>
                                          <p:spTgt spid="27650"/>
                                        </p:tgtEl>
                                        <p:attrNameLst>
                                          <p:attrName>ppt_x</p:attrName>
                                        </p:attrNameLst>
                                      </p:cBhvr>
                                      <p:tavLst>
                                        <p:tav tm="0">
                                          <p:val>
                                            <p:strVal val="#ppt_x"/>
                                          </p:val>
                                        </p:tav>
                                        <p:tav tm="100000">
                                          <p:val>
                                            <p:strVal val="#ppt_x"/>
                                          </p:val>
                                        </p:tav>
                                      </p:tavLst>
                                    </p:anim>
                                    <p:anim calcmode="lin" valueType="num">
                                      <p:cBhvr>
                                        <p:cTn id="17" dur="5000" fill="hold"/>
                                        <p:tgtEl>
                                          <p:spTgt spid="276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8"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714349" y="110846"/>
            <a:ext cx="7715304" cy="6634944"/>
          </a:xfrm>
          <a:prstGeom prst="rect">
            <a:avLst/>
          </a:prstGeom>
          <a:noFill/>
          <a:ln w="9525">
            <a:noFill/>
            <a:miter lim="800000"/>
            <a:headEnd/>
            <a:tailEnd/>
          </a:ln>
          <a:effectLst/>
        </p:spPr>
      </p:pic>
    </p:spTree>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3000" fill="hold"/>
                                        <p:tgtEl>
                                          <p:spTgt spid="28674"/>
                                        </p:tgtEl>
                                        <p:attrNameLst>
                                          <p:attrName>ppt_w</p:attrName>
                                        </p:attrNameLst>
                                      </p:cBhvr>
                                      <p:tavLst>
                                        <p:tav tm="0">
                                          <p:val>
                                            <p:strVal val="#ppt_w*0.70"/>
                                          </p:val>
                                        </p:tav>
                                        <p:tav tm="100000">
                                          <p:val>
                                            <p:strVal val="#ppt_w"/>
                                          </p:val>
                                        </p:tav>
                                      </p:tavLst>
                                    </p:anim>
                                    <p:anim calcmode="lin" valueType="num">
                                      <p:cBhvr>
                                        <p:cTn id="8" dur="3000" fill="hold"/>
                                        <p:tgtEl>
                                          <p:spTgt spid="28674"/>
                                        </p:tgtEl>
                                        <p:attrNameLst>
                                          <p:attrName>ppt_h</p:attrName>
                                        </p:attrNameLst>
                                      </p:cBhvr>
                                      <p:tavLst>
                                        <p:tav tm="0">
                                          <p:val>
                                            <p:strVal val="#ppt_h"/>
                                          </p:val>
                                        </p:tav>
                                        <p:tav tm="100000">
                                          <p:val>
                                            <p:strVal val="#ppt_h"/>
                                          </p:val>
                                        </p:tav>
                                      </p:tavLst>
                                    </p:anim>
                                    <p:animEffect transition="in" filter="fade">
                                      <p:cBhvr>
                                        <p:cTn id="9" dur="3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benesovsko.info/obr/rusalka-konopiste-2.jpg"/>
          <p:cNvPicPr>
            <a:picLocks noChangeAspect="1" noChangeArrowheads="1"/>
          </p:cNvPicPr>
          <p:nvPr/>
        </p:nvPicPr>
        <p:blipFill>
          <a:blip r:embed="rId3" cstate="print"/>
          <a:srcRect/>
          <a:stretch>
            <a:fillRect/>
          </a:stretch>
        </p:blipFill>
        <p:spPr bwMode="auto">
          <a:xfrm>
            <a:off x="71406" y="488784"/>
            <a:ext cx="8929719" cy="6297802"/>
          </a:xfrm>
          <a:prstGeom prst="rect">
            <a:avLst/>
          </a:prstGeom>
          <a:noFill/>
        </p:spPr>
      </p:pic>
      <p:sp>
        <p:nvSpPr>
          <p:cNvPr id="3" name="BlokTextu 2"/>
          <p:cNvSpPr txBox="1"/>
          <p:nvPr/>
        </p:nvSpPr>
        <p:spPr>
          <a:xfrm>
            <a:off x="714348" y="-142900"/>
            <a:ext cx="7482433" cy="923330"/>
          </a:xfrm>
          <a:prstGeom prst="rect">
            <a:avLst/>
          </a:prstGeom>
          <a:noFill/>
        </p:spPr>
        <p:txBody>
          <a:bodyPr wrap="none" rtlCol="0">
            <a:spAutoFit/>
          </a:bodyPr>
          <a:lstStyle/>
          <a:p>
            <a:r>
              <a:rPr lang="sk-SK" sz="5400" dirty="0" smtClean="0"/>
              <a:t>ária Vodníka, otca Rusalky</a:t>
            </a:r>
            <a:endParaRPr lang="sk-SK" sz="5400" dirty="0"/>
          </a:p>
        </p:txBody>
      </p:sp>
      <p:pic>
        <p:nvPicPr>
          <p:cNvPr id="5" name="Rusálka-ária vodníka.wav">
            <a:hlinkClick r:id="" action="ppaction://media"/>
          </p:cNvPr>
          <p:cNvPicPr>
            <a:picLocks noRot="1" noChangeAspect="1"/>
          </p:cNvPicPr>
          <p:nvPr>
            <a:wavAudioFile r:embed="rId1" name="Rusálka-ária vodníka.wav"/>
          </p:nvPr>
        </p:nvPicPr>
        <p:blipFill>
          <a:blip r:embed="rId4" cstate="print"/>
          <a:stretch>
            <a:fillRect/>
          </a:stretch>
        </p:blipFill>
        <p:spPr>
          <a:xfrm>
            <a:off x="4419600" y="3276600"/>
            <a:ext cx="304800" cy="304800"/>
          </a:xfrm>
          <a:prstGeom prst="rect">
            <a:avLst/>
          </a:prstGeom>
        </p:spPr>
      </p:pic>
    </p:spTree>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19" presetClass="entr" presetSubtype="10" fill="hold" nodeType="withEffect">
                                  <p:stCondLst>
                                    <p:cond delay="0"/>
                                  </p:stCondLst>
                                  <p:childTnLst>
                                    <p:set>
                                      <p:cBhvr>
                                        <p:cTn id="8" dur="1" fill="hold">
                                          <p:stCondLst>
                                            <p:cond delay="0"/>
                                          </p:stCondLst>
                                        </p:cTn>
                                        <p:tgtEl>
                                          <p:spTgt spid="29698"/>
                                        </p:tgtEl>
                                        <p:attrNameLst>
                                          <p:attrName>style.visibility</p:attrName>
                                        </p:attrNameLst>
                                      </p:cBhvr>
                                      <p:to>
                                        <p:strVal val="visible"/>
                                      </p:to>
                                    </p:set>
                                    <p:anim calcmode="lin" valueType="num">
                                      <p:cBhvr>
                                        <p:cTn id="9" dur="5000" fill="hold"/>
                                        <p:tgtEl>
                                          <p:spTgt spid="29698"/>
                                        </p:tgtEl>
                                        <p:attrNameLst>
                                          <p:attrName>ppt_w</p:attrName>
                                        </p:attrNameLst>
                                      </p:cBhvr>
                                      <p:tavLst>
                                        <p:tav tm="0" fmla="#ppt_w*sin(2.5*pi*$)">
                                          <p:val>
                                            <p:fltVal val="0"/>
                                          </p:val>
                                        </p:tav>
                                        <p:tav tm="100000">
                                          <p:val>
                                            <p:fltVal val="1"/>
                                          </p:val>
                                        </p:tav>
                                      </p:tavLst>
                                    </p:anim>
                                    <p:anim calcmode="lin" valueType="num">
                                      <p:cBhvr>
                                        <p:cTn id="10" dur="5000" fill="hold"/>
                                        <p:tgtEl>
                                          <p:spTgt spid="29698"/>
                                        </p:tgtEl>
                                        <p:attrNameLst>
                                          <p:attrName>ppt_h</p:attrName>
                                        </p:attrNameLst>
                                      </p:cBhvr>
                                      <p:tavLst>
                                        <p:tav tm="0">
                                          <p:val>
                                            <p:strVal val="#ppt_h"/>
                                          </p:val>
                                        </p:tav>
                                        <p:tav tm="100000">
                                          <p:val>
                                            <p:strVal val="#ppt_h"/>
                                          </p:val>
                                        </p:tav>
                                      </p:tavLst>
                                    </p:anim>
                                  </p:childTnLst>
                                </p:cTn>
                              </p:par>
                            </p:childTnLst>
                          </p:cTn>
                        </p:par>
                        <p:par>
                          <p:cTn id="11" fill="hold">
                            <p:stCondLst>
                              <p:cond delay="65857"/>
                            </p:stCondLst>
                            <p:childTnLst>
                              <p:par>
                                <p:cTn id="12" presetID="30" presetClass="entr" presetSubtype="0" fill="hold" grpId="0" nodeType="afterEffect">
                                  <p:stCondLst>
                                    <p:cond delay="4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400" decel="100000"/>
                                        <p:tgtEl>
                                          <p:spTgt spid="3"/>
                                        </p:tgtEl>
                                      </p:cBhvr>
                                    </p:animEffect>
                                    <p:anim calcmode="lin" valueType="num">
                                      <p:cBhvr>
                                        <p:cTn id="15" dur="2400" decel="100000" fill="hold"/>
                                        <p:tgtEl>
                                          <p:spTgt spid="3"/>
                                        </p:tgtEl>
                                        <p:attrNameLst>
                                          <p:attrName>style.rotation</p:attrName>
                                        </p:attrNameLst>
                                      </p:cBhvr>
                                      <p:tavLst>
                                        <p:tav tm="0">
                                          <p:val>
                                            <p:fltVal val="-90"/>
                                          </p:val>
                                        </p:tav>
                                        <p:tav tm="100000">
                                          <p:val>
                                            <p:fltVal val="0"/>
                                          </p:val>
                                        </p:tav>
                                      </p:tavLst>
                                    </p:anim>
                                    <p:anim calcmode="lin" valueType="num">
                                      <p:cBhvr>
                                        <p:cTn id="16" dur="2400" decel="100000" fill="hold"/>
                                        <p:tgtEl>
                                          <p:spTgt spid="3"/>
                                        </p:tgtEl>
                                        <p:attrNameLst>
                                          <p:attrName>ppt_x</p:attrName>
                                        </p:attrNameLst>
                                      </p:cBhvr>
                                      <p:tavLst>
                                        <p:tav tm="0">
                                          <p:val>
                                            <p:strVal val="#ppt_x+0.4"/>
                                          </p:val>
                                        </p:tav>
                                        <p:tav tm="100000">
                                          <p:val>
                                            <p:strVal val="#ppt_x-0.05"/>
                                          </p:val>
                                        </p:tav>
                                      </p:tavLst>
                                    </p:anim>
                                    <p:anim calcmode="lin" valueType="num">
                                      <p:cBhvr>
                                        <p:cTn id="17" dur="2400" decel="100000" fill="hold"/>
                                        <p:tgtEl>
                                          <p:spTgt spid="3"/>
                                        </p:tgtEl>
                                        <p:attrNameLst>
                                          <p:attrName>ppt_y</p:attrName>
                                        </p:attrNameLst>
                                      </p:cBhvr>
                                      <p:tavLst>
                                        <p:tav tm="0">
                                          <p:val>
                                            <p:strVal val="#ppt_y-0.4"/>
                                          </p:val>
                                        </p:tav>
                                        <p:tav tm="100000">
                                          <p:val>
                                            <p:strVal val="#ppt_y+0.1"/>
                                          </p:val>
                                        </p:tav>
                                      </p:tavLst>
                                    </p:anim>
                                    <p:anim calcmode="lin" valueType="num">
                                      <p:cBhvr>
                                        <p:cTn id="18" dur="600" accel="100000" fill="hold">
                                          <p:stCondLst>
                                            <p:cond delay="2400"/>
                                          </p:stCondLst>
                                        </p:cTn>
                                        <p:tgtEl>
                                          <p:spTgt spid="3"/>
                                        </p:tgtEl>
                                        <p:attrNameLst>
                                          <p:attrName>ppt_x</p:attrName>
                                        </p:attrNameLst>
                                      </p:cBhvr>
                                      <p:tavLst>
                                        <p:tav tm="0">
                                          <p:val>
                                            <p:strVal val="#ppt_x-0.05"/>
                                          </p:val>
                                        </p:tav>
                                        <p:tav tm="100000">
                                          <p:val>
                                            <p:strVal val="#ppt_x"/>
                                          </p:val>
                                        </p:tav>
                                      </p:tavLst>
                                    </p:anim>
                                    <p:anim calcmode="lin" valueType="num">
                                      <p:cBhvr>
                                        <p:cTn id="19" dur="600" accel="100000" fill="hold">
                                          <p:stCondLst>
                                            <p:cond delay="24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20"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img.youtube.com/vi/lS5S1Pse4SA/0.jpg"/>
          <p:cNvPicPr>
            <a:picLocks noChangeAspect="1" noChangeArrowheads="1"/>
          </p:cNvPicPr>
          <p:nvPr/>
        </p:nvPicPr>
        <p:blipFill>
          <a:blip r:embed="rId2" cstate="print"/>
          <a:srcRect/>
          <a:stretch>
            <a:fillRect/>
          </a:stretch>
        </p:blipFill>
        <p:spPr bwMode="auto">
          <a:xfrm>
            <a:off x="71406" y="71414"/>
            <a:ext cx="8953531" cy="6715148"/>
          </a:xfrm>
          <a:prstGeom prst="rect">
            <a:avLst/>
          </a:prstGeom>
          <a:noFill/>
        </p:spPr>
      </p:pic>
      <p:sp>
        <p:nvSpPr>
          <p:cNvPr id="3" name="Obdĺžnik 2"/>
          <p:cNvSpPr/>
          <p:nvPr/>
        </p:nvSpPr>
        <p:spPr>
          <a:xfrm>
            <a:off x="714348" y="5643578"/>
            <a:ext cx="7715304" cy="707886"/>
          </a:xfrm>
          <a:prstGeom prst="rect">
            <a:avLst/>
          </a:prstGeom>
          <a:solidFill>
            <a:srgbClr val="92D050"/>
          </a:solidFill>
        </p:spPr>
        <p:txBody>
          <a:bodyPr wrap="square" lIns="91440" tIns="45720" rIns="91440" bIns="45720">
            <a:spAutoFit/>
          </a:bodyPr>
          <a:lstStyle/>
          <a:p>
            <a:pPr algn="ctr"/>
            <a:r>
              <a:rPr lang="sk-SK"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Vodník – v opere kladná postava </a:t>
            </a:r>
            <a:endParaRPr lang="sk-SK"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wheel(4)">
                                      <p:cBhvr>
                                        <p:cTn id="7" dur="5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glyndebourne.com/images/articles/942/on-floor.jpg"/>
          <p:cNvPicPr>
            <a:picLocks noChangeAspect="1" noChangeArrowheads="1"/>
          </p:cNvPicPr>
          <p:nvPr/>
        </p:nvPicPr>
        <p:blipFill>
          <a:blip r:embed="rId3" cstate="print"/>
          <a:srcRect/>
          <a:stretch>
            <a:fillRect/>
          </a:stretch>
        </p:blipFill>
        <p:spPr bwMode="auto">
          <a:xfrm>
            <a:off x="38099" y="942977"/>
            <a:ext cx="9031058" cy="5700733"/>
          </a:xfrm>
          <a:prstGeom prst="rect">
            <a:avLst/>
          </a:prstGeom>
          <a:noFill/>
        </p:spPr>
      </p:pic>
      <p:sp>
        <p:nvSpPr>
          <p:cNvPr id="3" name="BlokTextu 2"/>
          <p:cNvSpPr txBox="1"/>
          <p:nvPr/>
        </p:nvSpPr>
        <p:spPr>
          <a:xfrm>
            <a:off x="428596" y="142852"/>
            <a:ext cx="2705164" cy="707886"/>
          </a:xfrm>
          <a:prstGeom prst="rect">
            <a:avLst/>
          </a:prstGeom>
          <a:noFill/>
        </p:spPr>
        <p:txBody>
          <a:bodyPr wrap="none" rtlCol="0">
            <a:spAutoFit/>
          </a:bodyPr>
          <a:lstStyle/>
          <a:p>
            <a:r>
              <a:rPr lang="sk-SK" sz="4000" b="1" dirty="0" smtClean="0"/>
              <a:t>Záver opery</a:t>
            </a:r>
            <a:endParaRPr lang="sk-SK" sz="4000" b="1" dirty="0"/>
          </a:p>
        </p:txBody>
      </p:sp>
      <p:pic>
        <p:nvPicPr>
          <p:cNvPr id="5" name="Rusálka-záver.wav">
            <a:hlinkClick r:id="" action="ppaction://media"/>
          </p:cNvPr>
          <p:cNvPicPr>
            <a:picLocks noRot="1" noChangeAspect="1"/>
          </p:cNvPicPr>
          <p:nvPr>
            <a:wavAudioFile r:embed="rId1" name="Rusálka-záver.wav"/>
          </p:nvPr>
        </p:nvPicPr>
        <p:blipFill>
          <a:blip r:embed="rId4" cstate="print"/>
          <a:stretch>
            <a:fillRect/>
          </a:stretch>
        </p:blipFill>
        <p:spPr>
          <a:xfrm>
            <a:off x="4419600" y="3276600"/>
            <a:ext cx="304800" cy="304800"/>
          </a:xfrm>
          <a:prstGeom prst="rect">
            <a:avLst/>
          </a:prstGeom>
        </p:spPr>
      </p:pic>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3000" fill="hold"/>
                                        <p:tgtEl>
                                          <p:spTgt spid="3"/>
                                        </p:tgtEl>
                                        <p:attrNameLst>
                                          <p:attrName>ppt_w</p:attrName>
                                        </p:attrNameLst>
                                      </p:cBhvr>
                                      <p:tavLst>
                                        <p:tav tm="0">
                                          <p:val>
                                            <p:strVal val="#ppt_w+.3"/>
                                          </p:val>
                                        </p:tav>
                                        <p:tav tm="100000">
                                          <p:val>
                                            <p:strVal val="#ppt_w"/>
                                          </p:val>
                                        </p:tav>
                                      </p:tavLst>
                                    </p:anim>
                                    <p:anim calcmode="lin" valueType="num">
                                      <p:cBhvr>
                                        <p:cTn id="10" dur="3000" fill="hold"/>
                                        <p:tgtEl>
                                          <p:spTgt spid="3"/>
                                        </p:tgtEl>
                                        <p:attrNameLst>
                                          <p:attrName>ppt_h</p:attrName>
                                        </p:attrNameLst>
                                      </p:cBhvr>
                                      <p:tavLst>
                                        <p:tav tm="0">
                                          <p:val>
                                            <p:strVal val="#ppt_h"/>
                                          </p:val>
                                        </p:tav>
                                        <p:tav tm="100000">
                                          <p:val>
                                            <p:strVal val="#ppt_h"/>
                                          </p:val>
                                        </p:tav>
                                      </p:tavLst>
                                    </p:anim>
                                    <p:animEffect transition="in" filter="fade">
                                      <p:cBhvr>
                                        <p:cTn id="11" dur="3000"/>
                                        <p:tgtEl>
                                          <p:spTgt spid="3"/>
                                        </p:tgtEl>
                                      </p:cBhvr>
                                    </p:animEffect>
                                  </p:childTnLst>
                                </p:cTn>
                              </p:par>
                            </p:childTnLst>
                          </p:cTn>
                        </p:par>
                        <p:par>
                          <p:cTn id="12" fill="hold">
                            <p:stCondLst>
                              <p:cond delay="45194"/>
                            </p:stCondLst>
                            <p:childTnLst>
                              <p:par>
                                <p:cTn id="13" presetID="50" presetClass="entr" presetSubtype="0" decel="100000" fill="hold" nodeType="afterEffect">
                                  <p:stCondLst>
                                    <p:cond delay="2000"/>
                                  </p:stCondLst>
                                  <p:childTnLst>
                                    <p:set>
                                      <p:cBhvr>
                                        <p:cTn id="14" dur="1" fill="hold">
                                          <p:stCondLst>
                                            <p:cond delay="0"/>
                                          </p:stCondLst>
                                        </p:cTn>
                                        <p:tgtEl>
                                          <p:spTgt spid="32770"/>
                                        </p:tgtEl>
                                        <p:attrNameLst>
                                          <p:attrName>style.visibility</p:attrName>
                                        </p:attrNameLst>
                                      </p:cBhvr>
                                      <p:to>
                                        <p:strVal val="visible"/>
                                      </p:to>
                                    </p:set>
                                    <p:anim calcmode="lin" valueType="num">
                                      <p:cBhvr>
                                        <p:cTn id="15" dur="5000" fill="hold"/>
                                        <p:tgtEl>
                                          <p:spTgt spid="32770"/>
                                        </p:tgtEl>
                                        <p:attrNameLst>
                                          <p:attrName>ppt_w</p:attrName>
                                        </p:attrNameLst>
                                      </p:cBhvr>
                                      <p:tavLst>
                                        <p:tav tm="0">
                                          <p:val>
                                            <p:strVal val="#ppt_w+.3"/>
                                          </p:val>
                                        </p:tav>
                                        <p:tav tm="100000">
                                          <p:val>
                                            <p:strVal val="#ppt_w"/>
                                          </p:val>
                                        </p:tav>
                                      </p:tavLst>
                                    </p:anim>
                                    <p:anim calcmode="lin" valueType="num">
                                      <p:cBhvr>
                                        <p:cTn id="16" dur="5000" fill="hold"/>
                                        <p:tgtEl>
                                          <p:spTgt spid="32770"/>
                                        </p:tgtEl>
                                        <p:attrNameLst>
                                          <p:attrName>ppt_h</p:attrName>
                                        </p:attrNameLst>
                                      </p:cBhvr>
                                      <p:tavLst>
                                        <p:tav tm="0">
                                          <p:val>
                                            <p:strVal val="#ppt_h"/>
                                          </p:val>
                                        </p:tav>
                                        <p:tav tm="100000">
                                          <p:val>
                                            <p:strVal val="#ppt_h"/>
                                          </p:val>
                                        </p:tav>
                                      </p:tavLst>
                                    </p:anim>
                                    <p:animEffect transition="in" filter="fade">
                                      <p:cBhvr>
                                        <p:cTn id="17" dur="5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8"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img.youtube.com/vi/108UxfghrB8/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1925" decel="100000"/>
                                        <p:tgtEl>
                                          <p:spTgt spid="31746"/>
                                        </p:tgtEl>
                                      </p:cBhvr>
                                    </p:animEffect>
                                    <p:animScale>
                                      <p:cBhvr>
                                        <p:cTn id="8" dur="1925" decel="100000"/>
                                        <p:tgtEl>
                                          <p:spTgt spid="31746"/>
                                        </p:tgtEl>
                                      </p:cBhvr>
                                      <p:from x="10000" y="10000"/>
                                      <p:to x="200000" y="450000"/>
                                    </p:animScale>
                                    <p:animScale>
                                      <p:cBhvr>
                                        <p:cTn id="9" dur="3075" accel="100000" fill="hold">
                                          <p:stCondLst>
                                            <p:cond delay="1925"/>
                                          </p:stCondLst>
                                        </p:cTn>
                                        <p:tgtEl>
                                          <p:spTgt spid="31746"/>
                                        </p:tgtEl>
                                      </p:cBhvr>
                                      <p:from x="200000" y="450000"/>
                                      <p:to x="100000" y="100000"/>
                                    </p:animScale>
                                    <p:set>
                                      <p:cBhvr>
                                        <p:cTn id="10" dur="1925" fill="hold"/>
                                        <p:tgtEl>
                                          <p:spTgt spid="31746"/>
                                        </p:tgtEl>
                                        <p:attrNameLst>
                                          <p:attrName>ppt_x</p:attrName>
                                        </p:attrNameLst>
                                      </p:cBhvr>
                                      <p:to>
                                        <p:strVal val="(0.5)"/>
                                      </p:to>
                                    </p:set>
                                    <p:anim from="(0.5)" to="(#ppt_x)" calcmode="lin" valueType="num">
                                      <p:cBhvr>
                                        <p:cTn id="11" dur="3075" accel="100000" fill="hold">
                                          <p:stCondLst>
                                            <p:cond delay="1925"/>
                                          </p:stCondLst>
                                        </p:cTn>
                                        <p:tgtEl>
                                          <p:spTgt spid="31746"/>
                                        </p:tgtEl>
                                        <p:attrNameLst>
                                          <p:attrName>ppt_x</p:attrName>
                                        </p:attrNameLst>
                                      </p:cBhvr>
                                    </p:anim>
                                    <p:set>
                                      <p:cBhvr>
                                        <p:cTn id="12" dur="1925" fill="hold"/>
                                        <p:tgtEl>
                                          <p:spTgt spid="31746"/>
                                        </p:tgtEl>
                                        <p:attrNameLst>
                                          <p:attrName>ppt_y</p:attrName>
                                        </p:attrNameLst>
                                      </p:cBhvr>
                                      <p:to>
                                        <p:strVal val="(#ppt_y+0.4)"/>
                                      </p:to>
                                    </p:set>
                                    <p:anim from="(#ppt_y+0.4)" to="(#ppt_y)" calcmode="lin" valueType="num">
                                      <p:cBhvr>
                                        <p:cTn id="13" dur="3075" accel="100000" fill="hold">
                                          <p:stCondLst>
                                            <p:cond delay="1925"/>
                                          </p:stCondLst>
                                        </p:cTn>
                                        <p:tgtEl>
                                          <p:spTgt spid="317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p:cNvSpPr txBox="1"/>
          <p:nvPr/>
        </p:nvSpPr>
        <p:spPr>
          <a:xfrm>
            <a:off x="323528" y="1916831"/>
            <a:ext cx="8820472" cy="3539430"/>
          </a:xfrm>
          <a:prstGeom prst="rect">
            <a:avLst/>
          </a:prstGeom>
          <a:noFill/>
        </p:spPr>
        <p:txBody>
          <a:bodyPr wrap="square" rtlCol="0">
            <a:spAutoFit/>
          </a:bodyPr>
          <a:lstStyle/>
          <a:p>
            <a:endParaRPr lang="sk-SK" sz="4000" b="1" dirty="0" smtClean="0">
              <a:latin typeface="Comic Sans MS" pitchFamily="66" charset="0"/>
            </a:endParaRPr>
          </a:p>
          <a:p>
            <a:endParaRPr lang="sk-SK" sz="4000" b="1" dirty="0" smtClean="0">
              <a:latin typeface="Comic Sans MS" pitchFamily="66" charset="0"/>
            </a:endParaRPr>
          </a:p>
          <a:p>
            <a:r>
              <a:rPr lang="sk-SK" sz="3600" b="1" dirty="0" smtClean="0">
                <a:latin typeface="Times New Roman" pitchFamily="18" charset="0"/>
                <a:cs typeface="Times New Roman" pitchFamily="18" charset="0"/>
              </a:rPr>
              <a:t>Rusalka</a:t>
            </a:r>
            <a:r>
              <a:rPr lang="sk-SK" sz="3600" dirty="0" smtClean="0">
                <a:latin typeface="Times New Roman" pitchFamily="18" charset="0"/>
                <a:cs typeface="Times New Roman" pitchFamily="18" charset="0"/>
              </a:rPr>
              <a:t> </a:t>
            </a:r>
            <a:r>
              <a:rPr lang="sk-SK" sz="3600" dirty="0" smtClean="0">
                <a:latin typeface="Times New Roman" pitchFamily="18" charset="0"/>
                <a:cs typeface="Times New Roman" pitchFamily="18" charset="0"/>
              </a:rPr>
              <a:t>je názov romantickej rozprávkovej opery </a:t>
            </a:r>
            <a:r>
              <a:rPr lang="sk-SK" sz="3600" dirty="0" smtClean="0">
                <a:latin typeface="Times New Roman" pitchFamily="18" charset="0"/>
                <a:cs typeface="Times New Roman" pitchFamily="18" charset="0"/>
              </a:rPr>
              <a:t>českého skladateľa </a:t>
            </a:r>
            <a:r>
              <a:rPr lang="sk-SK" sz="3600" dirty="0" smtClean="0">
                <a:solidFill>
                  <a:srgbClr val="FF0000"/>
                </a:solidFill>
                <a:latin typeface="Times New Roman" pitchFamily="18" charset="0"/>
                <a:cs typeface="Times New Roman" pitchFamily="18" charset="0"/>
              </a:rPr>
              <a:t>Antonína </a:t>
            </a:r>
            <a:r>
              <a:rPr lang="sk-SK" sz="3600" dirty="0" err="1" smtClean="0">
                <a:solidFill>
                  <a:srgbClr val="FF0000"/>
                </a:solidFill>
                <a:latin typeface="Times New Roman" pitchFamily="18" charset="0"/>
                <a:cs typeface="Times New Roman" pitchFamily="18" charset="0"/>
              </a:rPr>
              <a:t>Dvořáka</a:t>
            </a:r>
            <a:r>
              <a:rPr lang="sk-SK" sz="3600" dirty="0" smtClean="0">
                <a:solidFill>
                  <a:srgbClr val="FF0000"/>
                </a:solidFill>
                <a:latin typeface="Times New Roman" pitchFamily="18" charset="0"/>
                <a:cs typeface="Times New Roman" pitchFamily="18" charset="0"/>
              </a:rPr>
              <a:t>.</a:t>
            </a:r>
          </a:p>
          <a:p>
            <a:r>
              <a:rPr lang="sk-SK" sz="3600" dirty="0" smtClean="0">
                <a:latin typeface="Times New Roman" pitchFamily="18" charset="0"/>
                <a:cs typeface="Times New Roman" pitchFamily="18" charset="0"/>
              </a:rPr>
              <a:t>Autorom </a:t>
            </a:r>
            <a:r>
              <a:rPr lang="sk-SK" sz="3600" dirty="0" smtClean="0">
                <a:latin typeface="Times New Roman" pitchFamily="18" charset="0"/>
                <a:cs typeface="Times New Roman" pitchFamily="18" charset="0"/>
              </a:rPr>
              <a:t>libreta – literárnej predlohy </a:t>
            </a:r>
            <a:r>
              <a:rPr lang="sk-SK" sz="3600" dirty="0" smtClean="0">
                <a:latin typeface="Times New Roman" pitchFamily="18" charset="0"/>
                <a:cs typeface="Times New Roman" pitchFamily="18" charset="0"/>
              </a:rPr>
              <a:t>je </a:t>
            </a:r>
            <a:r>
              <a:rPr lang="sk-SK" sz="3600" dirty="0" smtClean="0">
                <a:solidFill>
                  <a:srgbClr val="C00000"/>
                </a:solidFill>
                <a:latin typeface="Times New Roman" pitchFamily="18" charset="0"/>
                <a:cs typeface="Times New Roman" pitchFamily="18" charset="0"/>
              </a:rPr>
              <a:t>Jaroslav </a:t>
            </a:r>
            <a:r>
              <a:rPr lang="sk-SK" sz="3600" dirty="0" err="1" smtClean="0">
                <a:solidFill>
                  <a:srgbClr val="C00000"/>
                </a:solidFill>
                <a:latin typeface="Times New Roman" pitchFamily="18" charset="0"/>
                <a:cs typeface="Times New Roman" pitchFamily="18" charset="0"/>
              </a:rPr>
              <a:t>Kvapil</a:t>
            </a:r>
            <a:r>
              <a:rPr lang="sk-SK" sz="3600" dirty="0" smtClean="0">
                <a:latin typeface="Times New Roman" pitchFamily="18" charset="0"/>
                <a:cs typeface="Times New Roman" pitchFamily="18" charset="0"/>
              </a:rPr>
              <a:t>.</a:t>
            </a:r>
            <a:endParaRPr lang="sk-SK" sz="3600" dirty="0">
              <a:latin typeface="Times New Roman" pitchFamily="18" charset="0"/>
              <a:cs typeface="Times New Roman" pitchFamily="18" charset="0"/>
            </a:endParaRPr>
          </a:p>
        </p:txBody>
      </p:sp>
      <p:sp>
        <p:nvSpPr>
          <p:cNvPr id="8" name="Zástupný symbol dátumu 7"/>
          <p:cNvSpPr>
            <a:spLocks noGrp="1"/>
          </p:cNvSpPr>
          <p:nvPr>
            <p:ph type="dt" sz="half" idx="10"/>
          </p:nvPr>
        </p:nvSpPr>
        <p:spPr/>
        <p:txBody>
          <a:bodyPr/>
          <a:lstStyle/>
          <a:p>
            <a:pPr>
              <a:defRPr/>
            </a:pPr>
            <a:fld id="{FE071616-67D5-46B0-85A3-A120A27862EE}" type="datetime10">
              <a:rPr lang="sk-SK" smtClean="0"/>
              <a:pPr>
                <a:defRPr/>
              </a:pPr>
              <a:t>09:15</a:t>
            </a:fld>
            <a:endParaRPr lang="es-ES"/>
          </a:p>
        </p:txBody>
      </p:sp>
      <p:pic>
        <p:nvPicPr>
          <p:cNvPr id="5" name="Picture 2" descr="VÃ½sledok vyhÄ¾adÃ¡vania obrÃ¡zkov pre dopyt plagÃ¡t na Rusalku z roku 1901"/>
          <p:cNvPicPr>
            <a:picLocks noChangeAspect="1" noChangeArrowheads="1"/>
          </p:cNvPicPr>
          <p:nvPr/>
        </p:nvPicPr>
        <p:blipFill>
          <a:blip r:embed="rId2" cstate="print"/>
          <a:srcRect/>
          <a:stretch>
            <a:fillRect/>
          </a:stretch>
        </p:blipFill>
        <p:spPr bwMode="auto">
          <a:xfrm>
            <a:off x="395536" y="332656"/>
            <a:ext cx="3691429" cy="2136870"/>
          </a:xfrm>
          <a:prstGeom prst="rect">
            <a:avLst/>
          </a:prstGeom>
          <a:noFill/>
        </p:spPr>
      </p:pic>
      <p:pic>
        <p:nvPicPr>
          <p:cNvPr id="9" name="Picture 2" descr="SÃºvisiaci obrÃ¡zok"/>
          <p:cNvPicPr>
            <a:picLocks noChangeAspect="1" noChangeArrowheads="1"/>
          </p:cNvPicPr>
          <p:nvPr/>
        </p:nvPicPr>
        <p:blipFill>
          <a:blip r:embed="rId3" cstate="print"/>
          <a:srcRect/>
          <a:stretch>
            <a:fillRect/>
          </a:stretch>
        </p:blipFill>
        <p:spPr bwMode="auto">
          <a:xfrm>
            <a:off x="6273410" y="0"/>
            <a:ext cx="1656145" cy="263691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204864"/>
            <a:ext cx="8229600" cy="2362274"/>
          </a:xfrm>
        </p:spPr>
        <p:txBody>
          <a:bodyPr/>
          <a:lstStyle/>
          <a:p>
            <a:r>
              <a:rPr lang="sk-SK" dirty="0" smtClean="0"/>
              <a:t>KONIEC</a:t>
            </a:r>
            <a:endParaRPr lang="sk-SK"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p:cNvSpPr txBox="1"/>
          <p:nvPr/>
        </p:nvSpPr>
        <p:spPr>
          <a:xfrm>
            <a:off x="1907704" y="1052736"/>
            <a:ext cx="5572164" cy="4401205"/>
          </a:xfrm>
          <a:prstGeom prst="rect">
            <a:avLst/>
          </a:prstGeom>
          <a:noFill/>
        </p:spPr>
        <p:txBody>
          <a:bodyPr wrap="square" rtlCol="0">
            <a:spAutoFit/>
          </a:bodyPr>
          <a:lstStyle/>
          <a:p>
            <a:r>
              <a:rPr lang="sk-SK" sz="4000" b="1" dirty="0" smtClean="0">
                <a:solidFill>
                  <a:srgbClr val="C00000"/>
                </a:solidFill>
                <a:latin typeface="Times New Roman" pitchFamily="18" charset="0"/>
                <a:cs typeface="Times New Roman" pitchFamily="18" charset="0"/>
              </a:rPr>
              <a:t>HLAVNÉ POSTAVY:</a:t>
            </a:r>
          </a:p>
          <a:p>
            <a:endParaRPr lang="sk-SK" sz="4000" b="1" dirty="0" smtClean="0">
              <a:solidFill>
                <a:srgbClr val="C00000"/>
              </a:solidFill>
              <a:latin typeface="Times New Roman" pitchFamily="18" charset="0"/>
              <a:cs typeface="Times New Roman" pitchFamily="18" charset="0"/>
            </a:endParaRPr>
          </a:p>
          <a:p>
            <a:r>
              <a:rPr lang="sk-SK" sz="4000" dirty="0" smtClean="0">
                <a:latin typeface="Times New Roman" pitchFamily="18" charset="0"/>
                <a:cs typeface="Times New Roman" pitchFamily="18" charset="0"/>
              </a:rPr>
              <a:t>Rusalka- vodná víla</a:t>
            </a:r>
            <a:endParaRPr lang="sk-SK" sz="4000" dirty="0" smtClean="0">
              <a:latin typeface="Times New Roman" pitchFamily="18" charset="0"/>
              <a:cs typeface="Times New Roman" pitchFamily="18" charset="0"/>
            </a:endParaRPr>
          </a:p>
          <a:p>
            <a:r>
              <a:rPr lang="sk-SK" sz="4000" dirty="0" smtClean="0">
                <a:latin typeface="Times New Roman" pitchFamily="18" charset="0"/>
                <a:cs typeface="Times New Roman" pitchFamily="18" charset="0"/>
              </a:rPr>
              <a:t>Vodník- Rusalkin otec</a:t>
            </a:r>
            <a:endParaRPr lang="sk-SK" sz="4000" dirty="0" smtClean="0">
              <a:latin typeface="Times New Roman" pitchFamily="18" charset="0"/>
              <a:cs typeface="Times New Roman" pitchFamily="18" charset="0"/>
            </a:endParaRPr>
          </a:p>
          <a:p>
            <a:r>
              <a:rPr lang="sk-SK" sz="4000" dirty="0" smtClean="0">
                <a:latin typeface="Times New Roman" pitchFamily="18" charset="0"/>
                <a:cs typeface="Times New Roman" pitchFamily="18" charset="0"/>
              </a:rPr>
              <a:t>Princ</a:t>
            </a:r>
            <a:endParaRPr lang="sk-SK" sz="4000" dirty="0" smtClean="0">
              <a:latin typeface="Times New Roman" pitchFamily="18" charset="0"/>
              <a:cs typeface="Times New Roman" pitchFamily="18" charset="0"/>
            </a:endParaRPr>
          </a:p>
          <a:p>
            <a:r>
              <a:rPr lang="sk-SK" sz="4000" dirty="0" smtClean="0">
                <a:latin typeface="Times New Roman" pitchFamily="18" charset="0"/>
                <a:cs typeface="Times New Roman" pitchFamily="18" charset="0"/>
              </a:rPr>
              <a:t>Ježibaba</a:t>
            </a:r>
            <a:endParaRPr lang="sk-SK" sz="4000" dirty="0" smtClean="0">
              <a:latin typeface="Times New Roman" pitchFamily="18" charset="0"/>
              <a:cs typeface="Times New Roman" pitchFamily="18" charset="0"/>
            </a:endParaRPr>
          </a:p>
          <a:p>
            <a:r>
              <a:rPr lang="sk-SK" sz="4000" dirty="0" smtClean="0">
                <a:latin typeface="Times New Roman" pitchFamily="18" charset="0"/>
                <a:cs typeface="Times New Roman" pitchFamily="18" charset="0"/>
              </a:rPr>
              <a:t>Kňažná</a:t>
            </a:r>
            <a:endParaRPr lang="sk-SK" sz="4000" dirty="0">
              <a:latin typeface="Times New Roman" pitchFamily="18" charset="0"/>
              <a:cs typeface="Times New Roman" pitchFamily="18" charset="0"/>
            </a:endParaRPr>
          </a:p>
        </p:txBody>
      </p:sp>
      <p:sp>
        <p:nvSpPr>
          <p:cNvPr id="3" name="Zástupný symbol dátumu 2"/>
          <p:cNvSpPr>
            <a:spLocks noGrp="1"/>
          </p:cNvSpPr>
          <p:nvPr>
            <p:ph type="dt" sz="half" idx="10"/>
          </p:nvPr>
        </p:nvSpPr>
        <p:spPr/>
        <p:txBody>
          <a:bodyPr/>
          <a:lstStyle/>
          <a:p>
            <a:pPr>
              <a:defRPr/>
            </a:pPr>
            <a:fld id="{3EEED265-0418-4336-A26A-DD42470728FA}" type="datetime10">
              <a:rPr lang="sk-SK" smtClean="0"/>
              <a:pPr>
                <a:defRPr/>
              </a:pPr>
              <a:t>09:15</a:t>
            </a:fld>
            <a:endParaRPr lang="es-E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357158" y="0"/>
            <a:ext cx="8786842" cy="1261884"/>
          </a:xfrm>
          <a:prstGeom prst="rect">
            <a:avLst/>
          </a:prstGeom>
          <a:noFill/>
        </p:spPr>
        <p:txBody>
          <a:bodyPr wrap="square" rtlCol="0">
            <a:spAutoFit/>
          </a:bodyPr>
          <a:lstStyle/>
          <a:p>
            <a:r>
              <a:rPr lang="sk-SK" sz="4000" dirty="0" smtClean="0">
                <a:solidFill>
                  <a:srgbClr val="C00000"/>
                </a:solidFill>
                <a:latin typeface="Times New Roman" pitchFamily="18" charset="0"/>
                <a:cs typeface="Times New Roman" pitchFamily="18" charset="0"/>
              </a:rPr>
              <a:t> </a:t>
            </a:r>
          </a:p>
          <a:p>
            <a:r>
              <a:rPr lang="sk-SK" sz="3600" dirty="0" smtClean="0">
                <a:latin typeface="Times New Roman" pitchFamily="18" charset="0"/>
                <a:cs typeface="Times New Roman" pitchFamily="18" charset="0"/>
              </a:rPr>
              <a:t>Prečítajte si, o čom je dej opery RUSALKA</a:t>
            </a:r>
            <a:endParaRPr lang="sk-SK" sz="3600" dirty="0" smtClean="0">
              <a:latin typeface="Times New Roman" pitchFamily="18" charset="0"/>
              <a:cs typeface="Times New Roman" pitchFamily="18" charset="0"/>
            </a:endParaRPr>
          </a:p>
        </p:txBody>
      </p:sp>
      <p:pic>
        <p:nvPicPr>
          <p:cNvPr id="3074" name="Picture 2" descr="VÃ½sledok vyhÄ¾adÃ¡vania obrÃ¡zkov pre dopyt opera rusalka"/>
          <p:cNvPicPr>
            <a:picLocks noChangeAspect="1" noChangeArrowheads="1"/>
          </p:cNvPicPr>
          <p:nvPr/>
        </p:nvPicPr>
        <p:blipFill>
          <a:blip r:embed="rId2" cstate="print"/>
          <a:srcRect/>
          <a:stretch>
            <a:fillRect/>
          </a:stretch>
        </p:blipFill>
        <p:spPr bwMode="auto">
          <a:xfrm>
            <a:off x="971600" y="1412776"/>
            <a:ext cx="6972158" cy="4636486"/>
          </a:xfrm>
          <a:prstGeom prst="rect">
            <a:avLst/>
          </a:prstGeom>
          <a:noFill/>
        </p:spPr>
      </p:pic>
      <p:sp>
        <p:nvSpPr>
          <p:cNvPr id="4" name="Zástupný symbol dátumu 3"/>
          <p:cNvSpPr>
            <a:spLocks noGrp="1"/>
          </p:cNvSpPr>
          <p:nvPr>
            <p:ph type="dt" sz="half" idx="10"/>
          </p:nvPr>
        </p:nvSpPr>
        <p:spPr/>
        <p:txBody>
          <a:bodyPr/>
          <a:lstStyle/>
          <a:p>
            <a:pPr>
              <a:defRPr/>
            </a:pPr>
            <a:fld id="{00C3386A-31C9-4A8F-BAB1-5D2CCEC4F32D}" type="datetime10">
              <a:rPr lang="sk-SK" smtClean="0"/>
              <a:pPr>
                <a:defRPr/>
              </a:pPr>
              <a:t>09:15</a:t>
            </a:fld>
            <a:endParaRPr lang="es-E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142976" y="332656"/>
            <a:ext cx="7317456" cy="1754326"/>
          </a:xfrm>
          <a:prstGeom prst="rect">
            <a:avLst/>
          </a:prstGeom>
          <a:noFill/>
        </p:spPr>
        <p:txBody>
          <a:bodyPr wrap="square" rtlCol="0">
            <a:spAutoFit/>
          </a:bodyPr>
          <a:lstStyle/>
          <a:p>
            <a:r>
              <a:rPr lang="sk-SK" sz="3600" dirty="0" smtClean="0">
                <a:latin typeface="Times New Roman" pitchFamily="18" charset="0"/>
                <a:cs typeface="Times New Roman" pitchFamily="18" charset="0"/>
              </a:rPr>
              <a:t>Na brehu rybníka bezstarostne tancujú lesné víly. Žartujú a posmievajú </a:t>
            </a:r>
            <a:r>
              <a:rPr lang="sk-SK" sz="3600" dirty="0" smtClean="0">
                <a:latin typeface="Times New Roman" pitchFamily="18" charset="0"/>
                <a:cs typeface="Times New Roman" pitchFamily="18" charset="0"/>
              </a:rPr>
              <a:t>sa vodníkovi.</a:t>
            </a:r>
            <a:endParaRPr lang="sk-SK" sz="3600" dirty="0">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2" cstate="print"/>
          <a:srcRect l="14275" t="19531" r="29722" b="25781"/>
          <a:stretch>
            <a:fillRect/>
          </a:stretch>
        </p:blipFill>
        <p:spPr bwMode="auto">
          <a:xfrm>
            <a:off x="4211960" y="1628800"/>
            <a:ext cx="3865916" cy="2122473"/>
          </a:xfrm>
          <a:prstGeom prst="rect">
            <a:avLst/>
          </a:prstGeom>
          <a:noFill/>
          <a:ln w="9525">
            <a:noFill/>
            <a:miter lim="800000"/>
            <a:headEnd/>
            <a:tailEnd/>
          </a:ln>
          <a:effectLst/>
        </p:spPr>
      </p:pic>
      <p:sp>
        <p:nvSpPr>
          <p:cNvPr id="4" name="Zástupný symbol dátumu 3"/>
          <p:cNvSpPr>
            <a:spLocks noGrp="1"/>
          </p:cNvSpPr>
          <p:nvPr>
            <p:ph type="dt" sz="half" idx="10"/>
          </p:nvPr>
        </p:nvSpPr>
        <p:spPr/>
        <p:txBody>
          <a:bodyPr/>
          <a:lstStyle/>
          <a:p>
            <a:pPr>
              <a:defRPr/>
            </a:pPr>
            <a:fld id="{920FBB47-2087-4B38-A227-DFC575561D1C}" type="datetime10">
              <a:rPr lang="sk-SK" smtClean="0"/>
              <a:pPr>
                <a:defRPr/>
              </a:pPr>
              <a:t>09:15</a:t>
            </a:fld>
            <a:endParaRPr lang="es-ES"/>
          </a:p>
        </p:txBody>
      </p:sp>
      <p:sp>
        <p:nvSpPr>
          <p:cNvPr id="5" name="BlokTextu 4"/>
          <p:cNvSpPr txBox="1"/>
          <p:nvPr/>
        </p:nvSpPr>
        <p:spPr>
          <a:xfrm>
            <a:off x="971600" y="3933056"/>
            <a:ext cx="8172400" cy="1754326"/>
          </a:xfrm>
          <a:prstGeom prst="rect">
            <a:avLst/>
          </a:prstGeom>
          <a:noFill/>
        </p:spPr>
        <p:txBody>
          <a:bodyPr wrap="square" rtlCol="0">
            <a:spAutoFit/>
          </a:bodyPr>
          <a:lstStyle/>
          <a:p>
            <a:r>
              <a:rPr lang="sk-SK" sz="3600" dirty="0" smtClean="0">
                <a:latin typeface="Times New Roman" pitchFamily="18" charset="0"/>
                <a:cs typeface="Times New Roman" pitchFamily="18" charset="0"/>
              </a:rPr>
              <a:t>Len vodníkova dcéra Rusalka je akási smutná. Beznádejne sa zaľúbila do princa, </a:t>
            </a:r>
          </a:p>
          <a:p>
            <a:r>
              <a:rPr lang="sk-SK" sz="3600" dirty="0" smtClean="0">
                <a:latin typeface="Times New Roman" pitchFamily="18" charset="0"/>
                <a:cs typeface="Times New Roman" pitchFamily="18" charset="0"/>
              </a:rPr>
              <a:t>k</a:t>
            </a:r>
            <a:r>
              <a:rPr lang="sk-SK" sz="3600" dirty="0" smtClean="0">
                <a:latin typeface="Times New Roman" pitchFamily="18" charset="0"/>
                <a:cs typeface="Times New Roman" pitchFamily="18" charset="0"/>
              </a:rPr>
              <a:t>torého často vídava pri rybníku.</a:t>
            </a:r>
            <a:endParaRPr lang="sk-SK"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142976" y="0"/>
            <a:ext cx="8001024" cy="3847207"/>
          </a:xfrm>
          <a:prstGeom prst="rect">
            <a:avLst/>
          </a:prstGeom>
          <a:noFill/>
        </p:spPr>
        <p:txBody>
          <a:bodyPr wrap="square" rtlCol="0">
            <a:spAutoFit/>
          </a:bodyPr>
          <a:lstStyle/>
          <a:p>
            <a:endParaRPr lang="sk-SK" sz="3200" dirty="0" smtClean="0">
              <a:latin typeface="Times New Roman" pitchFamily="18" charset="0"/>
              <a:ea typeface="Tahoma" pitchFamily="34" charset="0"/>
              <a:cs typeface="Times New Roman" pitchFamily="18" charset="0"/>
            </a:endParaRPr>
          </a:p>
          <a:p>
            <a:endParaRPr lang="sk-SK" sz="3200" dirty="0" smtClean="0">
              <a:latin typeface="Times New Roman" pitchFamily="18" charset="0"/>
              <a:ea typeface="Tahoma" pitchFamily="34" charset="0"/>
              <a:cs typeface="Times New Roman" pitchFamily="18" charset="0"/>
            </a:endParaRPr>
          </a:p>
          <a:p>
            <a:r>
              <a:rPr lang="sk-SK" sz="3600" dirty="0" smtClean="0">
                <a:latin typeface="Times New Roman" pitchFamily="18" charset="0"/>
                <a:ea typeface="Tahoma" pitchFamily="34" charset="0"/>
                <a:cs typeface="Times New Roman" pitchFamily="18" charset="0"/>
              </a:rPr>
              <a:t>So svojim </a:t>
            </a:r>
            <a:r>
              <a:rPr lang="sk-SK" sz="3600" dirty="0" smtClean="0">
                <a:latin typeface="Times New Roman" pitchFamily="18" charset="0"/>
                <a:ea typeface="Tahoma" pitchFamily="34" charset="0"/>
                <a:cs typeface="Times New Roman" pitchFamily="18" charset="0"/>
              </a:rPr>
              <a:t>tajomstvom sa zverí </a:t>
            </a:r>
            <a:r>
              <a:rPr lang="sk-SK" sz="3600" dirty="0" smtClean="0">
                <a:latin typeface="Times New Roman" pitchFamily="18" charset="0"/>
                <a:ea typeface="Tahoma" pitchFamily="34" charset="0"/>
                <a:cs typeface="Times New Roman" pitchFamily="18" charset="0"/>
              </a:rPr>
              <a:t>vodníkovi</a:t>
            </a:r>
            <a:r>
              <a:rPr lang="sk-SK" sz="3600" dirty="0" smtClean="0">
                <a:latin typeface="Times New Roman" pitchFamily="18" charset="0"/>
                <a:ea typeface="Tahoma" pitchFamily="34" charset="0"/>
                <a:cs typeface="Times New Roman" pitchFamily="18" charset="0"/>
              </a:rPr>
              <a:t>, </a:t>
            </a:r>
            <a:r>
              <a:rPr lang="sk-SK" sz="3600" dirty="0" smtClean="0">
                <a:latin typeface="Times New Roman" pitchFamily="18" charset="0"/>
                <a:ea typeface="Tahoma" pitchFamily="34" charset="0"/>
                <a:cs typeface="Times New Roman" pitchFamily="18" charset="0"/>
              </a:rPr>
              <a:t>ktorý ju od jej lásky </a:t>
            </a:r>
            <a:r>
              <a:rPr lang="sk-SK" sz="3600" dirty="0" smtClean="0">
                <a:latin typeface="Times New Roman" pitchFamily="18" charset="0"/>
                <a:ea typeface="Tahoma" pitchFamily="34" charset="0"/>
                <a:cs typeface="Times New Roman" pitchFamily="18" charset="0"/>
              </a:rPr>
              <a:t>k princovi odhovára</a:t>
            </a:r>
            <a:r>
              <a:rPr lang="sk-SK" sz="3600" dirty="0" smtClean="0">
                <a:latin typeface="Times New Roman" pitchFamily="18" charset="0"/>
                <a:ea typeface="Tahoma" pitchFamily="34" charset="0"/>
                <a:cs typeface="Times New Roman" pitchFamily="18" charset="0"/>
              </a:rPr>
              <a:t>.</a:t>
            </a:r>
          </a:p>
          <a:p>
            <a:r>
              <a:rPr lang="sk-SK" sz="3600" dirty="0" smtClean="0">
                <a:latin typeface="Times New Roman" pitchFamily="18" charset="0"/>
                <a:ea typeface="Tahoma" pitchFamily="34" charset="0"/>
                <a:cs typeface="Times New Roman" pitchFamily="18" charset="0"/>
              </a:rPr>
              <a:t>Vodník je </a:t>
            </a:r>
            <a:r>
              <a:rPr lang="sk-SK" sz="3600" dirty="0" smtClean="0">
                <a:latin typeface="Times New Roman" pitchFamily="18" charset="0"/>
                <a:ea typeface="Tahoma" pitchFamily="34" charset="0"/>
                <a:cs typeface="Times New Roman" pitchFamily="18" charset="0"/>
              </a:rPr>
              <a:t>nešťastný, no napriek tomu </a:t>
            </a:r>
            <a:r>
              <a:rPr lang="sk-SK" sz="3600" dirty="0" smtClean="0">
                <a:latin typeface="Times New Roman" pitchFamily="18" charset="0"/>
                <a:ea typeface="Tahoma" pitchFamily="34" charset="0"/>
                <a:cs typeface="Times New Roman" pitchFamily="18" charset="0"/>
              </a:rPr>
              <a:t>poradí Rusalke, </a:t>
            </a:r>
            <a:r>
              <a:rPr lang="sk-SK" sz="3600" dirty="0" smtClean="0">
                <a:latin typeface="Times New Roman" pitchFamily="18" charset="0"/>
                <a:ea typeface="Tahoma" pitchFamily="34" charset="0"/>
                <a:cs typeface="Times New Roman" pitchFamily="18" charset="0"/>
              </a:rPr>
              <a:t>aby hľadala pomoc </a:t>
            </a:r>
            <a:r>
              <a:rPr lang="sk-SK" sz="3600" dirty="0" smtClean="0">
                <a:latin typeface="Times New Roman" pitchFamily="18" charset="0"/>
                <a:ea typeface="Tahoma" pitchFamily="34" charset="0"/>
                <a:cs typeface="Times New Roman" pitchFamily="18" charset="0"/>
              </a:rPr>
              <a:t>u ježibaby.</a:t>
            </a:r>
            <a:endParaRPr lang="sk-SK" sz="3600" dirty="0" smtClean="0">
              <a:latin typeface="Times New Roman" pitchFamily="18" charset="0"/>
              <a:ea typeface="Tahoma" pitchFamily="34" charset="0"/>
              <a:cs typeface="Times New Roman" pitchFamily="18" charset="0"/>
            </a:endParaRPr>
          </a:p>
        </p:txBody>
      </p:sp>
      <p:pic>
        <p:nvPicPr>
          <p:cNvPr id="32770" name="Picture 2"/>
          <p:cNvPicPr>
            <a:picLocks noChangeAspect="1" noChangeArrowheads="1"/>
          </p:cNvPicPr>
          <p:nvPr/>
        </p:nvPicPr>
        <p:blipFill>
          <a:blip r:embed="rId2" cstate="print"/>
          <a:srcRect l="14275" t="20508" r="30820" b="25781"/>
          <a:stretch>
            <a:fillRect/>
          </a:stretch>
        </p:blipFill>
        <p:spPr bwMode="auto">
          <a:xfrm>
            <a:off x="2267744" y="3789040"/>
            <a:ext cx="4794385" cy="2636912"/>
          </a:xfrm>
          <a:prstGeom prst="rect">
            <a:avLst/>
          </a:prstGeom>
          <a:noFill/>
          <a:ln w="9525">
            <a:noFill/>
            <a:miter lim="800000"/>
            <a:headEnd/>
            <a:tailEnd/>
          </a:ln>
          <a:effectLst/>
        </p:spPr>
      </p:pic>
      <p:sp>
        <p:nvSpPr>
          <p:cNvPr id="6" name="Zástupný symbol dátumu 5"/>
          <p:cNvSpPr>
            <a:spLocks noGrp="1"/>
          </p:cNvSpPr>
          <p:nvPr>
            <p:ph type="dt" sz="half" idx="10"/>
          </p:nvPr>
        </p:nvSpPr>
        <p:spPr/>
        <p:txBody>
          <a:bodyPr/>
          <a:lstStyle/>
          <a:p>
            <a:pPr>
              <a:defRPr/>
            </a:pPr>
            <a:fld id="{BBA3EAD4-18BD-450C-AADE-161F03ED4283}" type="datetime10">
              <a:rPr lang="sk-SK" smtClean="0"/>
              <a:pPr>
                <a:defRPr/>
              </a:pPr>
              <a:t>09:15</a:t>
            </a:fld>
            <a:endParaRPr lang="es-E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142976" y="0"/>
            <a:ext cx="8001024" cy="3785652"/>
          </a:xfrm>
          <a:prstGeom prst="rect">
            <a:avLst/>
          </a:prstGeom>
          <a:noFill/>
        </p:spPr>
        <p:txBody>
          <a:bodyPr wrap="square" rtlCol="0">
            <a:spAutoFit/>
          </a:bodyPr>
          <a:lstStyle/>
          <a:p>
            <a:r>
              <a:rPr lang="sk-SK" sz="4000" dirty="0" smtClean="0">
                <a:latin typeface="Times New Roman" pitchFamily="18" charset="0"/>
                <a:cs typeface="Times New Roman" pitchFamily="18" charset="0"/>
              </a:rPr>
              <a:t>Rusalka </a:t>
            </a:r>
            <a:r>
              <a:rPr lang="sk-SK" sz="4000" dirty="0" smtClean="0">
                <a:latin typeface="Times New Roman" pitchFamily="18" charset="0"/>
                <a:cs typeface="Times New Roman" pitchFamily="18" charset="0"/>
              </a:rPr>
              <a:t>sa so svojou túžbou stať sa človekom zverí </a:t>
            </a:r>
            <a:r>
              <a:rPr lang="sk-SK" sz="4000" dirty="0" smtClean="0">
                <a:latin typeface="Times New Roman" pitchFamily="18" charset="0"/>
                <a:cs typeface="Times New Roman" pitchFamily="18" charset="0"/>
              </a:rPr>
              <a:t>ježibabe</a:t>
            </a:r>
            <a:r>
              <a:rPr lang="sk-SK" sz="4000" dirty="0" smtClean="0">
                <a:latin typeface="Times New Roman" pitchFamily="18" charset="0"/>
                <a:cs typeface="Times New Roman" pitchFamily="18" charset="0"/>
              </a:rPr>
              <a:t>, </a:t>
            </a:r>
            <a:r>
              <a:rPr lang="sk-SK" sz="4000" dirty="0" smtClean="0">
                <a:latin typeface="Times New Roman" pitchFamily="18" charset="0"/>
                <a:cs typeface="Times New Roman" pitchFamily="18" charset="0"/>
              </a:rPr>
              <a:t>ktorá jej prisľúbi pomoc. Má však jednu podmienku: </a:t>
            </a:r>
            <a:r>
              <a:rPr lang="sk-SK" sz="4000" dirty="0" smtClean="0">
                <a:latin typeface="Times New Roman" pitchFamily="18" charset="0"/>
                <a:cs typeface="Times New Roman" pitchFamily="18" charset="0"/>
              </a:rPr>
              <a:t>Rusalka musí onemieť, </a:t>
            </a:r>
            <a:r>
              <a:rPr lang="sk-SK" sz="4000" dirty="0" smtClean="0">
                <a:latin typeface="Times New Roman" pitchFamily="18" charset="0"/>
                <a:cs typeface="Times New Roman" pitchFamily="18" charset="0"/>
              </a:rPr>
              <a:t>stratí svoj hlas, nebude sa môcť </a:t>
            </a:r>
            <a:r>
              <a:rPr lang="sk-SK" sz="4000" dirty="0" smtClean="0">
                <a:latin typeface="Times New Roman" pitchFamily="18" charset="0"/>
                <a:cs typeface="Times New Roman" pitchFamily="18" charset="0"/>
              </a:rPr>
              <a:t>rozprávať s </a:t>
            </a:r>
            <a:r>
              <a:rPr lang="sk-SK" sz="4000" dirty="0" smtClean="0">
                <a:latin typeface="Times New Roman" pitchFamily="18" charset="0"/>
                <a:cs typeface="Times New Roman" pitchFamily="18" charset="0"/>
              </a:rPr>
              <a:t>ľuďmi.</a:t>
            </a:r>
          </a:p>
        </p:txBody>
      </p:sp>
      <p:pic>
        <p:nvPicPr>
          <p:cNvPr id="35842" name="Picture 2" descr="SÃºvisiaci obrÃ¡zok"/>
          <p:cNvPicPr>
            <a:picLocks noChangeAspect="1" noChangeArrowheads="1"/>
          </p:cNvPicPr>
          <p:nvPr/>
        </p:nvPicPr>
        <p:blipFill>
          <a:blip r:embed="rId2" cstate="print"/>
          <a:srcRect/>
          <a:stretch>
            <a:fillRect/>
          </a:stretch>
        </p:blipFill>
        <p:spPr bwMode="auto">
          <a:xfrm>
            <a:off x="2483768" y="3789040"/>
            <a:ext cx="4002238" cy="2790623"/>
          </a:xfrm>
          <a:prstGeom prst="rect">
            <a:avLst/>
          </a:prstGeom>
          <a:noFill/>
        </p:spPr>
      </p:pic>
      <p:sp>
        <p:nvSpPr>
          <p:cNvPr id="6" name="Zástupný symbol dátumu 5"/>
          <p:cNvSpPr>
            <a:spLocks noGrp="1"/>
          </p:cNvSpPr>
          <p:nvPr>
            <p:ph type="dt" sz="half" idx="10"/>
          </p:nvPr>
        </p:nvSpPr>
        <p:spPr/>
        <p:txBody>
          <a:bodyPr/>
          <a:lstStyle/>
          <a:p>
            <a:pPr>
              <a:defRPr/>
            </a:pPr>
            <a:fld id="{8FBD6A47-14FE-4F29-BFC8-5B769B1FF991}" type="datetime10">
              <a:rPr lang="sk-SK" smtClean="0"/>
              <a:pPr>
                <a:defRPr/>
              </a:pPr>
              <a:t>09:15</a:t>
            </a:fld>
            <a:endParaRPr lang="es-E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142976" y="476672"/>
            <a:ext cx="7605488" cy="5693866"/>
          </a:xfrm>
          <a:prstGeom prst="rect">
            <a:avLst/>
          </a:prstGeom>
          <a:noFill/>
        </p:spPr>
        <p:txBody>
          <a:bodyPr wrap="square" rtlCol="0">
            <a:spAutoFit/>
          </a:bodyPr>
          <a:lstStyle/>
          <a:p>
            <a:r>
              <a:rPr lang="sk-SK" sz="3600" dirty="0" smtClean="0">
                <a:latin typeface="Times New Roman" pitchFamily="18" charset="0"/>
                <a:cs typeface="Times New Roman" pitchFamily="18" charset="0"/>
              </a:rPr>
              <a:t>Princ </a:t>
            </a:r>
            <a:r>
              <a:rPr lang="sk-SK" sz="3600" dirty="0" smtClean="0">
                <a:latin typeface="Times New Roman" pitchFamily="18" charset="0"/>
                <a:cs typeface="Times New Roman" pitchFamily="18" charset="0"/>
              </a:rPr>
              <a:t>je tak očarený krásou </a:t>
            </a:r>
            <a:r>
              <a:rPr lang="sk-SK" sz="3600" dirty="0" smtClean="0">
                <a:latin typeface="Times New Roman" pitchFamily="18" charset="0"/>
                <a:cs typeface="Times New Roman" pitchFamily="18" charset="0"/>
              </a:rPr>
              <a:t>Rusalky, </a:t>
            </a:r>
            <a:r>
              <a:rPr lang="sk-SK" sz="3600" dirty="0" smtClean="0">
                <a:latin typeface="Times New Roman" pitchFamily="18" charset="0"/>
                <a:cs typeface="Times New Roman" pitchFamily="18" charset="0"/>
              </a:rPr>
              <a:t>že si ju hneď odvádza na zámok ako svoju nevestu.</a:t>
            </a:r>
          </a:p>
          <a:p>
            <a:r>
              <a:rPr lang="sk-SK" sz="3600" dirty="0" smtClean="0">
                <a:latin typeface="Times New Roman" pitchFamily="18" charset="0"/>
                <a:cs typeface="Times New Roman" pitchFamily="18" charset="0"/>
              </a:rPr>
              <a:t>Šťastie </a:t>
            </a:r>
            <a:r>
              <a:rPr lang="sk-SK" sz="3600" dirty="0" smtClean="0">
                <a:latin typeface="Times New Roman" pitchFamily="18" charset="0"/>
                <a:cs typeface="Times New Roman" pitchFamily="18" charset="0"/>
              </a:rPr>
              <a:t>Rusalky </a:t>
            </a:r>
            <a:r>
              <a:rPr lang="sk-SK" sz="3600" dirty="0" smtClean="0">
                <a:latin typeface="Times New Roman" pitchFamily="18" charset="0"/>
                <a:cs typeface="Times New Roman" pitchFamily="18" charset="0"/>
              </a:rPr>
              <a:t>však netrvalo dlho, </a:t>
            </a:r>
            <a:r>
              <a:rPr lang="sk-SK" sz="3600" dirty="0" smtClean="0">
                <a:latin typeface="Times New Roman" pitchFamily="18" charset="0"/>
                <a:cs typeface="Times New Roman" pitchFamily="18" charset="0"/>
              </a:rPr>
              <a:t>princovi</a:t>
            </a:r>
            <a:r>
              <a:rPr lang="sk-SK" sz="3600" dirty="0" smtClean="0">
                <a:latin typeface="Times New Roman" pitchFamily="18" charset="0"/>
                <a:cs typeface="Times New Roman" pitchFamily="18" charset="0"/>
              </a:rPr>
              <a:t> </a:t>
            </a:r>
            <a:r>
              <a:rPr lang="sk-SK" sz="3600" dirty="0" smtClean="0">
                <a:latin typeface="Times New Roman" pitchFamily="18" charset="0"/>
                <a:cs typeface="Times New Roman" pitchFamily="18" charset="0"/>
              </a:rPr>
              <a:t>sa </a:t>
            </a:r>
            <a:r>
              <a:rPr lang="sk-SK" sz="3600" dirty="0" smtClean="0">
                <a:latin typeface="Times New Roman" pitchFamily="18" charset="0"/>
                <a:cs typeface="Times New Roman" pitchFamily="18" charset="0"/>
              </a:rPr>
              <a:t>na bále zapáčila </a:t>
            </a:r>
            <a:r>
              <a:rPr lang="sk-SK" sz="3600" dirty="0" smtClean="0">
                <a:latin typeface="Times New Roman" pitchFamily="18" charset="0"/>
                <a:cs typeface="Times New Roman" pitchFamily="18" charset="0"/>
              </a:rPr>
              <a:t>cudzia </a:t>
            </a:r>
            <a:r>
              <a:rPr lang="sk-SK" sz="3600" dirty="0" smtClean="0">
                <a:latin typeface="Times New Roman" pitchFamily="18" charset="0"/>
                <a:cs typeface="Times New Roman" pitchFamily="18" charset="0"/>
              </a:rPr>
              <a:t>kňažná </a:t>
            </a:r>
            <a:r>
              <a:rPr lang="sk-SK" sz="3600" dirty="0" smtClean="0">
                <a:latin typeface="Times New Roman" pitchFamily="18" charset="0"/>
                <a:cs typeface="Times New Roman" pitchFamily="18" charset="0"/>
              </a:rPr>
              <a:t>a</a:t>
            </a:r>
            <a:r>
              <a:rPr lang="sk-SK" sz="3600" dirty="0" smtClean="0">
                <a:latin typeface="Times New Roman" pitchFamily="18" charset="0"/>
                <a:cs typeface="Times New Roman" pitchFamily="18" charset="0"/>
              </a:rPr>
              <a:t> sklamaná </a:t>
            </a:r>
            <a:r>
              <a:rPr lang="sk-SK" sz="3600" dirty="0" smtClean="0">
                <a:latin typeface="Times New Roman" pitchFamily="18" charset="0"/>
                <a:cs typeface="Times New Roman" pitchFamily="18" charset="0"/>
              </a:rPr>
              <a:t>Rusalka </a:t>
            </a:r>
            <a:r>
              <a:rPr lang="sk-SK" sz="3600" dirty="0" smtClean="0">
                <a:latin typeface="Times New Roman" pitchFamily="18" charset="0"/>
                <a:cs typeface="Times New Roman" pitchFamily="18" charset="0"/>
              </a:rPr>
              <a:t>uteká zo zámku naspäť k rybníku.</a:t>
            </a:r>
          </a:p>
          <a:p>
            <a:r>
              <a:rPr lang="sk-SK" sz="3600" dirty="0" smtClean="0">
                <a:latin typeface="Times New Roman" pitchFamily="18" charset="0"/>
                <a:cs typeface="Times New Roman" pitchFamily="18" charset="0"/>
              </a:rPr>
              <a:t>Nie je však už vílou, ale bludičkou, ktorá láka </a:t>
            </a:r>
            <a:r>
              <a:rPr lang="sk-SK" sz="3600" dirty="0" smtClean="0">
                <a:latin typeface="Times New Roman" pitchFamily="18" charset="0"/>
                <a:cs typeface="Times New Roman" pitchFamily="18" charset="0"/>
              </a:rPr>
              <a:t>ľudí </a:t>
            </a:r>
            <a:r>
              <a:rPr lang="sk-SK" sz="3600" dirty="0" smtClean="0">
                <a:latin typeface="Times New Roman" pitchFamily="18" charset="0"/>
                <a:cs typeface="Times New Roman" pitchFamily="18" charset="0"/>
              </a:rPr>
              <a:t>do zradných močiarov.</a:t>
            </a:r>
          </a:p>
          <a:p>
            <a:endParaRPr lang="sk-SK" sz="4000" dirty="0"/>
          </a:p>
        </p:txBody>
      </p:sp>
      <p:sp>
        <p:nvSpPr>
          <p:cNvPr id="3" name="Zástupný symbol dátumu 2"/>
          <p:cNvSpPr>
            <a:spLocks noGrp="1"/>
          </p:cNvSpPr>
          <p:nvPr>
            <p:ph type="dt" sz="half" idx="10"/>
          </p:nvPr>
        </p:nvSpPr>
        <p:spPr/>
        <p:txBody>
          <a:bodyPr/>
          <a:lstStyle/>
          <a:p>
            <a:pPr>
              <a:defRPr/>
            </a:pPr>
            <a:fld id="{696E5BAC-2F3C-4F7F-AA57-ADE05DDFB1CF}" type="datetime10">
              <a:rPr lang="sk-SK" smtClean="0"/>
              <a:pPr>
                <a:defRPr/>
              </a:pPr>
              <a:t>09:15</a:t>
            </a:fld>
            <a:endParaRPr lang="es-E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2999</TotalTime>
  <Words>342</Words>
  <Application>Microsoft Office PowerPoint</Application>
  <PresentationFormat>Prezentácia na obrazovke (4:3)</PresentationFormat>
  <Paragraphs>69</Paragraphs>
  <Slides>30</Slides>
  <Notes>0</Notes>
  <HiddenSlides>0</HiddenSlides>
  <MMClips>10</MMClips>
  <ScaleCrop>false</ScaleCrop>
  <HeadingPairs>
    <vt:vector size="4" baseType="variant">
      <vt:variant>
        <vt:lpstr>Motív</vt:lpstr>
      </vt:variant>
      <vt:variant>
        <vt:i4>1</vt:i4>
      </vt:variant>
      <vt:variant>
        <vt:lpstr>Nadpisy snímok</vt:lpstr>
      </vt:variant>
      <vt:variant>
        <vt:i4>30</vt:i4>
      </vt:variant>
    </vt:vector>
  </HeadingPairs>
  <TitlesOfParts>
    <vt:vector size="31" baseType="lpstr">
      <vt:lpstr>Motív Office</vt:lpstr>
      <vt:lpstr>Snímka 1</vt:lpstr>
      <vt:lpstr>Snímka 2</vt:lpstr>
      <vt:lpstr>Snímka 3</vt:lpstr>
      <vt:lpstr>Snímka 4</vt:lpstr>
      <vt:lpstr>Snímka 5</vt:lpstr>
      <vt:lpstr>Snímka 6</vt:lpstr>
      <vt:lpstr>Snímka 7</vt:lpstr>
      <vt:lpstr>Snímka 8</vt:lpstr>
      <vt:lpstr>Snímka 9</vt:lpstr>
      <vt:lpstr>Snímka 10</vt:lpstr>
      <vt:lpstr>Snímka 11</vt:lpstr>
      <vt:lpstr>ZAPÍŠ SI DO ZOŠITA</vt:lpstr>
      <vt:lpstr>Snímka 13</vt:lpstr>
      <vt:lpstr>Snímka 14</vt:lpstr>
      <vt:lpstr>Snímka 15</vt:lpstr>
      <vt:lpstr>Snímka 16</vt:lpstr>
      <vt:lpstr>Snímka 17</vt:lpstr>
      <vt:lpstr>Snímka 18</vt:lpstr>
      <vt:lpstr>Snímka 19</vt:lpstr>
      <vt:lpstr>Snímka 20</vt:lpstr>
      <vt:lpstr>Snímka 21</vt:lpstr>
      <vt:lpstr>Snímka 22</vt:lpstr>
      <vt:lpstr>Snímka 23</vt:lpstr>
      <vt:lpstr>Snímka 24</vt:lpstr>
      <vt:lpstr>Snímka 25</vt:lpstr>
      <vt:lpstr>Snímka 26</vt:lpstr>
      <vt:lpstr>Snímka 27</vt:lpstr>
      <vt:lpstr>Snímka 28</vt:lpstr>
      <vt:lpstr>Snímka 29</vt:lpstr>
      <vt:lpstr>KONIEC</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xp</dc:creator>
  <cp:lastModifiedBy>lenovo</cp:lastModifiedBy>
  <cp:revision>57</cp:revision>
  <dcterms:created xsi:type="dcterms:W3CDTF">2010-03-31T18:28:35Z</dcterms:created>
  <dcterms:modified xsi:type="dcterms:W3CDTF">2020-05-17T07:25:44Z</dcterms:modified>
</cp:coreProperties>
</file>