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68" r:id="rId6"/>
    <p:sldId id="260" r:id="rId7"/>
    <p:sldId id="273" r:id="rId8"/>
    <p:sldId id="272" r:id="rId9"/>
    <p:sldId id="271" r:id="rId10"/>
    <p:sldId id="274" r:id="rId11"/>
    <p:sldId id="27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73" d="100"/>
          <a:sy n="7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D3A0D4-B81F-4B6D-BBFC-85B743366473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2DA546-8CF9-4B42-9C4B-157CA145276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4706955"/>
            <a:ext cx="8458200" cy="1222375"/>
          </a:xfrm>
        </p:spPr>
        <p:txBody>
          <a:bodyPr>
            <a:normAutofit/>
          </a:bodyPr>
          <a:lstStyle/>
          <a:p>
            <a:r>
              <a:rPr lang="sk-SK" sz="4800" dirty="0" smtClean="0"/>
              <a:t>HUDBA ČESKEJ REPUBLIKY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286388"/>
            <a:ext cx="8458200" cy="9144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2C5D98"/>
                </a:solidFill>
              </a:rPr>
              <a:t>Hudba iných národov</a:t>
            </a:r>
            <a:endParaRPr lang="sk-SK" sz="3200" dirty="0">
              <a:solidFill>
                <a:srgbClr val="2C5D9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85728"/>
            <a:ext cx="5957454" cy="4245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4442" cy="838200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Český folklór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85860"/>
            <a:ext cx="3643338" cy="2643206"/>
          </a:xfrm>
        </p:spPr>
        <p:txBody>
          <a:bodyPr>
            <a:normAutofit fontScale="70000" lnSpcReduction="20000"/>
          </a:bodyPr>
          <a:lstStyle/>
          <a:p>
            <a:r>
              <a:rPr lang="sk-SK" sz="2200" b="1" i="1" dirty="0" smtClean="0">
                <a:solidFill>
                  <a:schemeClr val="accent2"/>
                </a:solidFill>
              </a:rPr>
              <a:t>Polka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- český národný tanec </a:t>
            </a:r>
            <a:br>
              <a:rPr lang="sk-SK" sz="2200" dirty="0" smtClean="0"/>
            </a:br>
            <a:r>
              <a:rPr lang="sk-SK" sz="2200" dirty="0" smtClean="0">
                <a:solidFill>
                  <a:schemeClr val="accent1"/>
                </a:solidFill>
              </a:rPr>
              <a:t>Skús nájsť na </a:t>
            </a:r>
            <a:r>
              <a:rPr lang="sk-SK" sz="2200" dirty="0" err="1" smtClean="0">
                <a:solidFill>
                  <a:schemeClr val="accent1"/>
                </a:solidFill>
              </a:rPr>
              <a:t>youtube</a:t>
            </a:r>
            <a:r>
              <a:rPr lang="sk-SK" sz="2200" dirty="0" smtClean="0">
                <a:solidFill>
                  <a:schemeClr val="accent1"/>
                </a:solidFill>
              </a:rPr>
              <a:t> ukážku tohto tanca.</a:t>
            </a:r>
            <a:endParaRPr lang="sk-SK" sz="2200" b="1" i="1" dirty="0" smtClean="0">
              <a:solidFill>
                <a:schemeClr val="accent1"/>
              </a:solidFill>
            </a:endParaRPr>
          </a:p>
          <a:p>
            <a:r>
              <a:rPr lang="sk-SK" sz="2200" b="1" i="1" dirty="0" smtClean="0">
                <a:solidFill>
                  <a:schemeClr val="accent2"/>
                </a:solidFill>
              </a:rPr>
              <a:t>Škoda </a:t>
            </a:r>
            <a:r>
              <a:rPr lang="sk-SK" sz="2200" b="1" i="1" dirty="0" smtClean="0">
                <a:solidFill>
                  <a:schemeClr val="accent2"/>
                </a:solidFill>
              </a:rPr>
              <a:t>lásky- Jaromír </a:t>
            </a:r>
            <a:r>
              <a:rPr lang="sk-SK" sz="2200" b="1" i="1" dirty="0" err="1" smtClean="0">
                <a:solidFill>
                  <a:schemeClr val="accent2"/>
                </a:solidFill>
              </a:rPr>
              <a:t>Vejvoda</a:t>
            </a:r>
            <a:r>
              <a:rPr lang="sk-SK" sz="2200" b="1" i="1" dirty="0" smtClean="0">
                <a:solidFill>
                  <a:schemeClr val="accent2"/>
                </a:solidFill>
              </a:rPr>
              <a:t/>
            </a:r>
            <a:br>
              <a:rPr lang="sk-SK" sz="2200" b="1" i="1" dirty="0" smtClean="0">
                <a:solidFill>
                  <a:schemeClr val="accent2"/>
                </a:solidFill>
              </a:rPr>
            </a:br>
            <a:r>
              <a:rPr lang="sk-SK" sz="2200" b="1" i="1" dirty="0" smtClean="0">
                <a:solidFill>
                  <a:schemeClr val="accent2"/>
                </a:solidFill>
              </a:rPr>
              <a:t>- </a:t>
            </a:r>
            <a:r>
              <a:rPr lang="sk-SK" sz="2200" dirty="0" smtClean="0"/>
              <a:t>jedna z najznámejších </a:t>
            </a:r>
            <a:br>
              <a:rPr lang="sk-SK" sz="2200" dirty="0" smtClean="0"/>
            </a:br>
            <a:r>
              <a:rPr lang="sk-SK" sz="2200" dirty="0" smtClean="0"/>
              <a:t>českých ľudových </a:t>
            </a:r>
            <a:r>
              <a:rPr lang="sk-SK" sz="2200" dirty="0" smtClean="0"/>
              <a:t>piesní, ktorá bola prespievaná v mnohých jazykoch.</a:t>
            </a:r>
          </a:p>
          <a:p>
            <a:r>
              <a:rPr lang="sk-SK" sz="2200" dirty="0" smtClean="0">
                <a:solidFill>
                  <a:schemeClr val="accent1"/>
                </a:solidFill>
              </a:rPr>
              <a:t>https://www.youtube.com/watch?v=QmRSIXmXB3k </a:t>
            </a:r>
            <a:endParaRPr lang="sk-SK" sz="22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sz="2200" dirty="0" smtClean="0"/>
              <a:t>	</a:t>
            </a:r>
            <a:endParaRPr lang="sk-SK" sz="2200" b="1" i="1" dirty="0" smtClean="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5944" y="1428736"/>
            <a:ext cx="442802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714752"/>
            <a:ext cx="2695571" cy="2683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Zapíš si do zošita: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  </a:t>
            </a:r>
            <a:r>
              <a:rPr lang="sk-SK" dirty="0" smtClean="0">
                <a:solidFill>
                  <a:schemeClr val="accent1"/>
                </a:solidFill>
              </a:rPr>
              <a:t>Česká hudba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Hlavné mesto : Praha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Hymna: Kde domov </a:t>
            </a:r>
            <a:r>
              <a:rPr lang="sk-SK" dirty="0" err="1" smtClean="0">
                <a:solidFill>
                  <a:schemeClr val="tx1"/>
                </a:solidFill>
              </a:rPr>
              <a:t>můj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Národný tanec: česká polka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Skladatelia:</a:t>
            </a:r>
          </a:p>
          <a:p>
            <a:pPr>
              <a:buNone/>
            </a:pPr>
            <a:r>
              <a:rPr lang="sk-SK" dirty="0" err="1" smtClean="0">
                <a:solidFill>
                  <a:schemeClr val="tx1"/>
                </a:solidFill>
              </a:rPr>
              <a:t>Bedřich</a:t>
            </a:r>
            <a:r>
              <a:rPr lang="sk-SK" dirty="0" smtClean="0">
                <a:solidFill>
                  <a:schemeClr val="tx1"/>
                </a:solidFill>
              </a:rPr>
              <a:t> Smetana -Vltava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Antonín </a:t>
            </a:r>
            <a:r>
              <a:rPr lang="sk-SK" dirty="0" err="1" smtClean="0">
                <a:solidFill>
                  <a:schemeClr val="tx1"/>
                </a:solidFill>
              </a:rPr>
              <a:t>Dvořák</a:t>
            </a:r>
            <a:r>
              <a:rPr lang="sk-SK" dirty="0" smtClean="0">
                <a:solidFill>
                  <a:schemeClr val="tx1"/>
                </a:solidFill>
              </a:rPr>
              <a:t>- Z Nového sveta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56" y="-24"/>
            <a:ext cx="8686800" cy="838200"/>
          </a:xfrm>
        </p:spPr>
        <p:txBody>
          <a:bodyPr/>
          <a:lstStyle/>
          <a:p>
            <a:pPr algn="ctr"/>
            <a:r>
              <a:rPr lang="sk-SK" dirty="0" smtClean="0"/>
              <a:t>ČESKÁ REBUBLIKA</a:t>
            </a:r>
            <a:endParaRPr lang="sk-SK" dirty="0"/>
          </a:p>
        </p:txBody>
      </p:sp>
      <p:pic>
        <p:nvPicPr>
          <p:cNvPr id="4" name="Zástupný symbol obsahu 3" descr="czech-republic-fla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488" y="1000108"/>
            <a:ext cx="3450455" cy="2500330"/>
          </a:xfrm>
        </p:spPr>
      </p:pic>
      <p:pic>
        <p:nvPicPr>
          <p:cNvPr id="2052" name="Picture 4" descr="C:\Users\uder\Desktop\hudba nnárodov\Praga_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2627" y="714356"/>
            <a:ext cx="2235653" cy="317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714356"/>
            <a:ext cx="2264747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der\Desktop\Miro\hudba nnárodov\towns_160-1600x1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8584" y="4143380"/>
            <a:ext cx="3419630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der\Desktop\Miro\hudba nnárodov\pragu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143380"/>
            <a:ext cx="3429024" cy="246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32260" y="70552"/>
            <a:ext cx="563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Century Schoolbook" pitchFamily="18" charset="0"/>
              </a:rPr>
              <a:t>ČESKÁ  REPUBLIKA</a:t>
            </a:r>
            <a:endParaRPr lang="sk-SK" sz="36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3" name="Picture 2" descr="VÃ½sledok vyhÄ¾adÃ¡vania obrÃ¡zkov pre dopyt ÄeskÃ¡ repub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12" y="1628801"/>
            <a:ext cx="8033916" cy="486263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115616" y="1124744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Hlavné mesto je Praha.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786314" y="1071546"/>
            <a:ext cx="2494594" cy="2686483"/>
            <a:chOff x="4786314" y="1071546"/>
            <a:chExt cx="2494594" cy="2686483"/>
          </a:xfrm>
        </p:grpSpPr>
        <p:sp>
          <p:nvSpPr>
            <p:cNvPr id="3" name="BlokTextu 2"/>
            <p:cNvSpPr txBox="1"/>
            <p:nvPr/>
          </p:nvSpPr>
          <p:spPr>
            <a:xfrm>
              <a:off x="4786314" y="1071546"/>
              <a:ext cx="24945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dirty="0" smtClean="0">
                  <a:latin typeface="Century Schoolbook" pitchFamily="18" charset="0"/>
                </a:rPr>
                <a:t>štátny znak</a:t>
              </a:r>
              <a:endParaRPr lang="sk-SK" sz="3200" dirty="0">
                <a:latin typeface="Century Schoolbook" pitchFamily="18" charset="0"/>
              </a:endParaRPr>
            </a:p>
          </p:txBody>
        </p:sp>
        <p:pic>
          <p:nvPicPr>
            <p:cNvPr id="4" name="Picture 2" descr="http://ufo.fme.vutbr.cz/symbolyCR/znakc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190" y="1714488"/>
              <a:ext cx="1785950" cy="2043541"/>
            </a:xfrm>
            <a:prstGeom prst="rect">
              <a:avLst/>
            </a:prstGeom>
            <a:noFill/>
          </p:spPr>
        </p:pic>
      </p:grpSp>
      <p:grpSp>
        <p:nvGrpSpPr>
          <p:cNvPr id="5" name="Skupina 4"/>
          <p:cNvGrpSpPr/>
          <p:nvPr/>
        </p:nvGrpSpPr>
        <p:grpSpPr>
          <a:xfrm>
            <a:off x="1500166" y="857231"/>
            <a:ext cx="3000396" cy="2579681"/>
            <a:chOff x="1500166" y="857231"/>
            <a:chExt cx="3000396" cy="2579681"/>
          </a:xfrm>
        </p:grpSpPr>
        <p:sp>
          <p:nvSpPr>
            <p:cNvPr id="6" name="BlokTextu 5"/>
            <p:cNvSpPr txBox="1"/>
            <p:nvPr/>
          </p:nvSpPr>
          <p:spPr>
            <a:xfrm>
              <a:off x="1571604" y="857231"/>
              <a:ext cx="1356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dirty="0" smtClean="0">
                  <a:latin typeface="Century Schoolbook" pitchFamily="18" charset="0"/>
                </a:rPr>
                <a:t>vlajka</a:t>
              </a:r>
              <a:endParaRPr lang="sk-SK" sz="3200" dirty="0">
                <a:latin typeface="Century Schoolbook" pitchFamily="18" charset="0"/>
              </a:endParaRPr>
            </a:p>
          </p:txBody>
        </p:sp>
        <p:pic>
          <p:nvPicPr>
            <p:cNvPr id="7" name="Picture 4" descr="http://ufo.fme.vutbr.cz/symbolyCR/pril3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1428736"/>
              <a:ext cx="3000396" cy="2008176"/>
            </a:xfrm>
            <a:prstGeom prst="rect">
              <a:avLst/>
            </a:prstGeom>
            <a:noFill/>
          </p:spPr>
        </p:pic>
      </p:grpSp>
      <p:grpSp>
        <p:nvGrpSpPr>
          <p:cNvPr id="8" name="Skupina 7"/>
          <p:cNvGrpSpPr/>
          <p:nvPr/>
        </p:nvGrpSpPr>
        <p:grpSpPr>
          <a:xfrm>
            <a:off x="5929322" y="3857628"/>
            <a:ext cx="2593980" cy="2714620"/>
            <a:chOff x="5929322" y="3857628"/>
            <a:chExt cx="2593980" cy="2714620"/>
          </a:xfrm>
        </p:grpSpPr>
        <p:sp>
          <p:nvSpPr>
            <p:cNvPr id="9" name="BlokTextu 8"/>
            <p:cNvSpPr txBox="1"/>
            <p:nvPr/>
          </p:nvSpPr>
          <p:spPr>
            <a:xfrm>
              <a:off x="5929322" y="3857628"/>
              <a:ext cx="2593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3200" dirty="0" smtClean="0">
                  <a:latin typeface="Century Schoolbook" pitchFamily="18" charset="0"/>
                </a:rPr>
                <a:t>štátna pečať</a:t>
              </a:r>
              <a:endParaRPr lang="sk-SK" sz="3200" dirty="0">
                <a:latin typeface="Century Schoolbook" pitchFamily="18" charset="0"/>
              </a:endParaRPr>
            </a:p>
          </p:txBody>
        </p:sp>
        <p:pic>
          <p:nvPicPr>
            <p:cNvPr id="10" name="Picture 6" descr="http://ufo.fme.vutbr.cz/symbolyCR/pril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2198" y="4319585"/>
              <a:ext cx="2438400" cy="22526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BlokTextu 10"/>
          <p:cNvSpPr txBox="1"/>
          <p:nvPr/>
        </p:nvSpPr>
        <p:spPr>
          <a:xfrm>
            <a:off x="7215174" y="1928802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entury Schoolbook" pitchFamily="18" charset="0"/>
              </a:rPr>
              <a:t>štátna </a:t>
            </a:r>
            <a:r>
              <a:rPr lang="sk-SK" sz="2400" dirty="0" smtClean="0">
                <a:latin typeface="Century Schoolbook" pitchFamily="18" charset="0"/>
              </a:rPr>
              <a:t>hymna:</a:t>
            </a:r>
          </a:p>
          <a:p>
            <a:r>
              <a:rPr lang="sk-SK" sz="2400" dirty="0" smtClean="0">
                <a:latin typeface="Century Schoolbook" pitchFamily="18" charset="0"/>
              </a:rPr>
              <a:t> Kde domov </a:t>
            </a:r>
            <a:r>
              <a:rPr lang="sk-SK" sz="2400" dirty="0" err="1" smtClean="0">
                <a:latin typeface="Century Schoolbook" pitchFamily="18" charset="0"/>
              </a:rPr>
              <a:t>můj</a:t>
            </a:r>
            <a:endParaRPr lang="sk-SK" sz="2400" dirty="0">
              <a:latin typeface="Century Schoolbook" pitchFamily="18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1500166" y="3571876"/>
            <a:ext cx="3714776" cy="2857496"/>
            <a:chOff x="1500166" y="4000504"/>
            <a:chExt cx="3714776" cy="2857496"/>
          </a:xfrm>
        </p:grpSpPr>
        <p:sp>
          <p:nvSpPr>
            <p:cNvPr id="13" name="BlokTextu 12"/>
            <p:cNvSpPr txBox="1"/>
            <p:nvPr/>
          </p:nvSpPr>
          <p:spPr>
            <a:xfrm>
              <a:off x="1500166" y="4000504"/>
              <a:ext cx="3714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dirty="0" smtClean="0">
                  <a:latin typeface="Century Schoolbook" pitchFamily="18" charset="0"/>
                </a:rPr>
                <a:t>vlajka prezidenta + národné motto</a:t>
              </a:r>
              <a:endParaRPr lang="sk-SK" sz="3200" dirty="0">
                <a:latin typeface="Century Schoolbook" pitchFamily="18" charset="0"/>
              </a:endParaRPr>
            </a:p>
          </p:txBody>
        </p:sp>
        <p:pic>
          <p:nvPicPr>
            <p:cNvPr id="14" name="Picture 8" descr="SÃºvisiaci obrÃ¡z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5000611"/>
              <a:ext cx="1857388" cy="18573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6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1"/>
                </a:solidFill>
              </a:rPr>
              <a:t>HYMNA</a:t>
            </a:r>
            <a:r>
              <a:rPr lang="sk-SK" dirty="0" smtClean="0">
                <a:solidFill>
                  <a:srgbClr val="C00000"/>
                </a:solidFill>
              </a:rPr>
              <a:t> ČR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57422" y="1689119"/>
            <a:ext cx="620555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i="1" dirty="0" smtClean="0">
                <a:solidFill>
                  <a:schemeClr val="accent2"/>
                </a:solidFill>
              </a:rPr>
              <a:t>Kde domov </a:t>
            </a:r>
            <a:r>
              <a:rPr lang="sk-SK" sz="2800" i="1" dirty="0" err="1" smtClean="0">
                <a:solidFill>
                  <a:schemeClr val="accent2"/>
                </a:solidFill>
              </a:rPr>
              <a:t>můj</a:t>
            </a:r>
            <a:r>
              <a:rPr lang="sk-SK" sz="2800" i="1" dirty="0" smtClean="0">
                <a:solidFill>
                  <a:schemeClr val="accent2"/>
                </a:solidFill>
              </a:rPr>
              <a:t>, kde domov </a:t>
            </a:r>
            <a:r>
              <a:rPr lang="sk-SK" sz="2800" i="1" dirty="0" err="1" smtClean="0">
                <a:solidFill>
                  <a:schemeClr val="accent2"/>
                </a:solidFill>
              </a:rPr>
              <a:t>můj</a:t>
            </a:r>
            <a:r>
              <a:rPr lang="sk-SK" sz="2800" i="1" dirty="0" smtClean="0">
                <a:solidFill>
                  <a:schemeClr val="accent2"/>
                </a:solidFill>
              </a:rPr>
              <a:t>?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accent2"/>
                </a:solidFill>
              </a:rPr>
              <a:t>Voda hučí po </a:t>
            </a:r>
            <a:r>
              <a:rPr lang="sk-SK" sz="2800" i="1" dirty="0" err="1" smtClean="0">
                <a:solidFill>
                  <a:schemeClr val="accent2"/>
                </a:solidFill>
              </a:rPr>
              <a:t>lučinách</a:t>
            </a:r>
            <a:r>
              <a:rPr lang="sk-SK" sz="2800" i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accent2"/>
                </a:solidFill>
              </a:rPr>
              <a:t>bory šumí po </a:t>
            </a:r>
            <a:r>
              <a:rPr lang="sk-SK" sz="2800" i="1" dirty="0" err="1" smtClean="0">
                <a:solidFill>
                  <a:schemeClr val="accent2"/>
                </a:solidFill>
              </a:rPr>
              <a:t>skalinách</a:t>
            </a:r>
            <a:r>
              <a:rPr lang="sk-SK" sz="2800" i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accent2"/>
                </a:solidFill>
              </a:rPr>
              <a:t>v </a:t>
            </a:r>
            <a:r>
              <a:rPr lang="sk-SK" sz="2800" i="1" dirty="0" err="1" smtClean="0">
                <a:solidFill>
                  <a:schemeClr val="accent2"/>
                </a:solidFill>
              </a:rPr>
              <a:t>sadě</a:t>
            </a:r>
            <a:r>
              <a:rPr lang="sk-SK" sz="2800" i="1" dirty="0" smtClean="0">
                <a:solidFill>
                  <a:schemeClr val="accent2"/>
                </a:solidFill>
              </a:rPr>
              <a:t> </a:t>
            </a:r>
            <a:r>
              <a:rPr lang="sk-SK" sz="2800" i="1" dirty="0" err="1" smtClean="0">
                <a:solidFill>
                  <a:schemeClr val="accent2"/>
                </a:solidFill>
              </a:rPr>
              <a:t>skví</a:t>
            </a:r>
            <a:r>
              <a:rPr lang="sk-SK" sz="2800" i="1" dirty="0" smtClean="0">
                <a:solidFill>
                  <a:schemeClr val="accent2"/>
                </a:solidFill>
              </a:rPr>
              <a:t> </a:t>
            </a:r>
            <a:r>
              <a:rPr lang="sk-SK" sz="2800" i="1" dirty="0" err="1" smtClean="0">
                <a:solidFill>
                  <a:schemeClr val="accent2"/>
                </a:solidFill>
              </a:rPr>
              <a:t>se</a:t>
            </a:r>
            <a:r>
              <a:rPr lang="sk-SK" sz="2800" i="1" dirty="0" smtClean="0">
                <a:solidFill>
                  <a:schemeClr val="accent2"/>
                </a:solidFill>
              </a:rPr>
              <a:t> </a:t>
            </a:r>
            <a:r>
              <a:rPr lang="sk-SK" sz="2800" i="1" dirty="0" err="1" smtClean="0">
                <a:solidFill>
                  <a:schemeClr val="accent2"/>
                </a:solidFill>
              </a:rPr>
              <a:t>jara</a:t>
            </a:r>
            <a:r>
              <a:rPr lang="sk-SK" sz="2800" i="1" dirty="0" smtClean="0">
                <a:solidFill>
                  <a:schemeClr val="accent2"/>
                </a:solidFill>
              </a:rPr>
              <a:t> </a:t>
            </a:r>
            <a:r>
              <a:rPr lang="sk-SK" sz="2800" i="1" dirty="0" err="1" smtClean="0">
                <a:solidFill>
                  <a:schemeClr val="accent2"/>
                </a:solidFill>
              </a:rPr>
              <a:t>květ</a:t>
            </a:r>
            <a:r>
              <a:rPr lang="sk-SK" sz="2800" i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accent2"/>
                </a:solidFill>
              </a:rPr>
              <a:t>zemský </a:t>
            </a:r>
            <a:r>
              <a:rPr lang="sk-SK" sz="2800" i="1" dirty="0" err="1" smtClean="0">
                <a:solidFill>
                  <a:schemeClr val="accent2"/>
                </a:solidFill>
              </a:rPr>
              <a:t>ráj</a:t>
            </a:r>
            <a:r>
              <a:rPr lang="sk-SK" sz="2800" i="1" dirty="0" smtClean="0">
                <a:solidFill>
                  <a:schemeClr val="accent2"/>
                </a:solidFill>
              </a:rPr>
              <a:t> to na </a:t>
            </a:r>
            <a:r>
              <a:rPr lang="sk-SK" sz="2800" i="1" dirty="0" err="1" smtClean="0">
                <a:solidFill>
                  <a:schemeClr val="accent2"/>
                </a:solidFill>
              </a:rPr>
              <a:t>pohled</a:t>
            </a:r>
            <a:r>
              <a:rPr lang="sk-SK" sz="2800" i="1" dirty="0" smtClean="0">
                <a:solidFill>
                  <a:schemeClr val="accent2"/>
                </a:solidFill>
              </a:rPr>
              <a:t>!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accent2"/>
                </a:solidFill>
              </a:rPr>
              <a:t>A to je ta </a:t>
            </a:r>
            <a:r>
              <a:rPr lang="sk-SK" sz="2800" i="1" dirty="0" err="1" smtClean="0">
                <a:solidFill>
                  <a:schemeClr val="accent2"/>
                </a:solidFill>
              </a:rPr>
              <a:t>krásná</a:t>
            </a:r>
            <a:r>
              <a:rPr lang="sk-SK" sz="2800" i="1" dirty="0" smtClean="0">
                <a:solidFill>
                  <a:schemeClr val="accent2"/>
                </a:solidFill>
              </a:rPr>
              <a:t> </a:t>
            </a:r>
            <a:r>
              <a:rPr lang="sk-SK" sz="2800" i="1" dirty="0" err="1" smtClean="0">
                <a:solidFill>
                  <a:schemeClr val="accent2"/>
                </a:solidFill>
              </a:rPr>
              <a:t>země</a:t>
            </a:r>
            <a:r>
              <a:rPr lang="sk-SK" sz="2800" i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buNone/>
            </a:pPr>
            <a:r>
              <a:rPr lang="sk-SK" sz="2800" i="1" dirty="0" err="1" smtClean="0">
                <a:solidFill>
                  <a:schemeClr val="accent2"/>
                </a:solidFill>
              </a:rPr>
              <a:t>země</a:t>
            </a:r>
            <a:r>
              <a:rPr lang="sk-SK" sz="2800" i="1" dirty="0" smtClean="0">
                <a:solidFill>
                  <a:schemeClr val="accent2"/>
                </a:solidFill>
              </a:rPr>
              <a:t> česká, domov </a:t>
            </a:r>
            <a:r>
              <a:rPr lang="sk-SK" sz="2800" i="1" dirty="0" err="1" smtClean="0">
                <a:solidFill>
                  <a:schemeClr val="accent2"/>
                </a:solidFill>
              </a:rPr>
              <a:t>můj</a:t>
            </a:r>
            <a:r>
              <a:rPr lang="sk-SK" sz="2800" i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buNone/>
            </a:pPr>
            <a:r>
              <a:rPr lang="sk-SK" sz="2800" i="1" dirty="0" err="1" smtClean="0">
                <a:solidFill>
                  <a:schemeClr val="accent2"/>
                </a:solidFill>
              </a:rPr>
              <a:t>země</a:t>
            </a:r>
            <a:r>
              <a:rPr lang="sk-SK" sz="2800" i="1" dirty="0" smtClean="0">
                <a:solidFill>
                  <a:schemeClr val="accent2"/>
                </a:solidFill>
              </a:rPr>
              <a:t> česká, domov </a:t>
            </a:r>
            <a:r>
              <a:rPr lang="sk-SK" sz="2800" i="1" dirty="0" err="1" smtClean="0">
                <a:solidFill>
                  <a:schemeClr val="accent2"/>
                </a:solidFill>
              </a:rPr>
              <a:t>můj</a:t>
            </a:r>
            <a:r>
              <a:rPr lang="sk-SK" sz="2800" i="1" dirty="0" smtClean="0">
                <a:solidFill>
                  <a:schemeClr val="accent2"/>
                </a:solidFill>
              </a:rPr>
              <a:t>!</a:t>
            </a:r>
            <a:endParaRPr lang="sk-SK" sz="2800" i="1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742054"/>
            <a:ext cx="1714512" cy="208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1187624" y="59492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Vypočuj si hymnu/ skopíruj </a:t>
            </a:r>
            <a:r>
              <a:rPr lang="sk-SK" dirty="0" err="1" smtClean="0"/>
              <a:t>link</a:t>
            </a:r>
            <a:r>
              <a:rPr lang="sk-SK" dirty="0" smtClean="0"/>
              <a:t> a prilep do vyhľadávača/ </a:t>
            </a:r>
            <a:r>
              <a:rPr lang="sk-SK" dirty="0" smtClean="0">
                <a:solidFill>
                  <a:srgbClr val="FF0000"/>
                </a:solidFill>
              </a:rPr>
              <a:t>https</a:t>
            </a:r>
            <a:r>
              <a:rPr lang="sk-SK" dirty="0" smtClean="0">
                <a:solidFill>
                  <a:srgbClr val="FF0000"/>
                </a:solidFill>
              </a:rPr>
              <a:t>://www.youtube.com/watch?v=vCbRsGMb1fs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BEDŘICH SMETANA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86182" y="1643050"/>
            <a:ext cx="4818266" cy="4522254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 smtClean="0"/>
              <a:t>český hudobný skladateľ</a:t>
            </a:r>
          </a:p>
          <a:p>
            <a:endParaRPr lang="sk-SK" sz="2400" b="1" i="1" dirty="0" smtClean="0">
              <a:solidFill>
                <a:schemeClr val="accent2"/>
              </a:solidFill>
            </a:endParaRPr>
          </a:p>
          <a:p>
            <a:pPr lvl="0"/>
            <a:r>
              <a:rPr lang="sk-SK" sz="2400" dirty="0" smtClean="0"/>
              <a:t>najznámejšie </a:t>
            </a:r>
            <a:r>
              <a:rPr lang="sk-SK" sz="2400" dirty="0" smtClean="0"/>
              <a:t>diela: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opera </a:t>
            </a:r>
            <a:r>
              <a:rPr lang="sk-SK" sz="2400" b="1" i="1" dirty="0" smtClean="0">
                <a:solidFill>
                  <a:schemeClr val="accent2"/>
                </a:solidFill>
              </a:rPr>
              <a:t>Predaná </a:t>
            </a:r>
            <a:r>
              <a:rPr lang="sk-SK" sz="2400" b="1" i="1" dirty="0" smtClean="0">
                <a:solidFill>
                  <a:schemeClr val="accent2"/>
                </a:solidFill>
              </a:rPr>
              <a:t>nevesta</a:t>
            </a:r>
            <a:endParaRPr lang="sk-SK" sz="2400" b="1" i="1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r>
              <a:rPr lang="sk-SK" sz="2400" b="1" i="1" dirty="0" smtClean="0">
                <a:solidFill>
                  <a:schemeClr val="accent2"/>
                </a:solidFill>
              </a:rPr>
              <a:t>Vltava</a:t>
            </a:r>
            <a:r>
              <a:rPr lang="sk-SK" sz="2400" dirty="0" smtClean="0">
                <a:solidFill>
                  <a:schemeClr val="accent2"/>
                </a:solidFill>
              </a:rPr>
              <a:t> </a:t>
            </a:r>
            <a:r>
              <a:rPr lang="sk-SK" sz="2400" dirty="0" smtClean="0"/>
              <a:t>z cyklu Moja </a:t>
            </a:r>
            <a:r>
              <a:rPr lang="sk-SK" sz="2400" dirty="0" smtClean="0"/>
              <a:t>vlasť</a:t>
            </a:r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r>
              <a:rPr lang="sk-SK" sz="2400" b="1" i="1" dirty="0" smtClean="0"/>
              <a:t>Vypočuj si skladbu Vltava. </a:t>
            </a:r>
            <a:r>
              <a:rPr lang="sk-SK" sz="2400" b="1" i="1" dirty="0" smtClean="0"/>
              <a:t>Započúvaj sa, ako sa rieka Vltava mení </a:t>
            </a:r>
            <a:r>
              <a:rPr lang="sk-SK" sz="2400" b="1" i="1" dirty="0" err="1" smtClean="0"/>
              <a:t>mení</a:t>
            </a:r>
            <a:r>
              <a:rPr lang="sk-SK" sz="2400" b="1" i="1" dirty="0" smtClean="0"/>
              <a:t> z malého </a:t>
            </a:r>
            <a:r>
              <a:rPr lang="sk-SK" sz="2400" b="1" i="1" dirty="0" err="1" smtClean="0"/>
              <a:t>priameňa</a:t>
            </a:r>
            <a:r>
              <a:rPr lang="sk-SK" sz="2400" b="1" i="1" dirty="0" smtClean="0"/>
              <a:t> vody na dravú rieku .</a:t>
            </a:r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r>
              <a:rPr lang="sk-SK" sz="2400" b="1" i="1" dirty="0" smtClean="0"/>
              <a:t>Možno si skladbu- jej časť –už niekedy počul, počula. Je to veľmi známa skladba, ale viac ti o nej ešte poviem v škole.</a:t>
            </a:r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r>
              <a:rPr lang="sk-SK" sz="2400" b="1" i="1" dirty="0" smtClean="0">
                <a:solidFill>
                  <a:srgbClr val="FF0000"/>
                </a:solidFill>
              </a:rPr>
              <a:t>https://www.youtube.com/watch?v=Zz9okzlhDSk</a:t>
            </a:r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endParaRPr lang="sk-SK" sz="2400" b="1" i="1" dirty="0" smtClean="0"/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endParaRPr lang="sk-SK" sz="2400" b="1" i="1" dirty="0" smtClean="0"/>
          </a:p>
          <a:p>
            <a:pPr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endParaRPr lang="sk-SK" sz="2400" b="1" i="1" dirty="0" smtClean="0"/>
          </a:p>
          <a:p>
            <a:pPr lvl="0"/>
            <a:endParaRPr lang="sk-SK" sz="2000" b="1" i="1" dirty="0" smtClean="0">
              <a:solidFill>
                <a:schemeClr val="accent2"/>
              </a:solidFill>
            </a:endParaRPr>
          </a:p>
          <a:p>
            <a:pPr lvl="0"/>
            <a:endParaRPr lang="sk-SK" sz="2400" dirty="0" smtClean="0"/>
          </a:p>
          <a:p>
            <a:endParaRPr lang="sk-SK" sz="2400" b="1" i="1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95883"/>
            <a:ext cx="3000396" cy="37333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285720" y="4572008"/>
            <a:ext cx="6215106" cy="20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sk-SK" sz="24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7530495" y="6357933"/>
            <a:ext cx="6840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7" y="4714884"/>
            <a:ext cx="123094" cy="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C00000"/>
                </a:solidFill>
              </a:rPr>
              <a:t>Predaná nevesta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89119"/>
            <a:ext cx="5338770" cy="4525963"/>
          </a:xfrm>
        </p:spPr>
        <p:txBody>
          <a:bodyPr>
            <a:normAutofit lnSpcReduction="10000"/>
          </a:bodyPr>
          <a:lstStyle/>
          <a:p>
            <a:r>
              <a:rPr lang="sk-SK" sz="2200" dirty="0" smtClean="0"/>
              <a:t>Opera sa odohráva </a:t>
            </a:r>
            <a:br>
              <a:rPr lang="sk-SK" sz="2200" dirty="0" smtClean="0"/>
            </a:br>
            <a:r>
              <a:rPr lang="sk-SK" sz="2200" dirty="0" smtClean="0"/>
              <a:t>na českom vidieku.</a:t>
            </a:r>
            <a:br>
              <a:rPr lang="sk-SK" sz="2200" dirty="0" smtClean="0"/>
            </a:br>
            <a:endParaRPr lang="sk-SK" sz="2200" dirty="0" smtClean="0"/>
          </a:p>
          <a:p>
            <a:r>
              <a:rPr lang="sk-SK" sz="2200" dirty="0" smtClean="0"/>
              <a:t>V jedno pekné </a:t>
            </a:r>
            <a:br>
              <a:rPr lang="sk-SK" sz="2200" dirty="0" smtClean="0"/>
            </a:br>
            <a:r>
              <a:rPr lang="sk-SK" sz="2200" dirty="0" smtClean="0"/>
              <a:t>slnečné popoludnie </a:t>
            </a:r>
            <a:br>
              <a:rPr lang="sk-SK" sz="2200" dirty="0" smtClean="0"/>
            </a:br>
            <a:r>
              <a:rPr lang="sk-SK" sz="2200" dirty="0" smtClean="0"/>
              <a:t>sa koná jarmok, </a:t>
            </a:r>
            <a:br>
              <a:rPr lang="sk-SK" sz="2200" dirty="0" smtClean="0"/>
            </a:br>
            <a:r>
              <a:rPr lang="sk-SK" sz="2200" dirty="0" smtClean="0"/>
              <a:t>na ktorom dedinčania nakupujú perníky, hračky a pritom spievajú.</a:t>
            </a:r>
          </a:p>
          <a:p>
            <a:endParaRPr lang="sk-SK" sz="2200" dirty="0" smtClean="0"/>
          </a:p>
          <a:p>
            <a:r>
              <a:rPr lang="sk-SK" sz="2200" dirty="0" smtClean="0"/>
              <a:t>Vypočujte si ich spev: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>
                <a:solidFill>
                  <a:schemeClr val="accent2"/>
                </a:solidFill>
                <a:sym typeface="Webdings"/>
              </a:rPr>
              <a:t></a:t>
            </a:r>
            <a:r>
              <a:rPr lang="sk-SK" sz="2400" dirty="0" smtClean="0"/>
              <a:t> </a:t>
            </a:r>
            <a:r>
              <a:rPr lang="sk-SK" sz="2400" b="1" i="1" dirty="0" smtClean="0">
                <a:solidFill>
                  <a:schemeClr val="accent2"/>
                </a:solidFill>
              </a:rPr>
              <a:t>Proč </a:t>
            </a:r>
            <a:r>
              <a:rPr lang="sk-SK" sz="2400" b="1" i="1" dirty="0" err="1" smtClean="0">
                <a:solidFill>
                  <a:schemeClr val="accent2"/>
                </a:solidFill>
              </a:rPr>
              <a:t>bychom</a:t>
            </a:r>
            <a:r>
              <a:rPr lang="sk-SK" sz="2400" b="1" i="1" dirty="0" smtClean="0">
                <a:solidFill>
                  <a:schemeClr val="accent2"/>
                </a:solidFill>
              </a:rPr>
              <a:t> </a:t>
            </a:r>
            <a:r>
              <a:rPr lang="sk-SK" sz="2400" b="1" i="1" dirty="0" err="1" smtClean="0">
                <a:solidFill>
                  <a:schemeClr val="accent2"/>
                </a:solidFill>
              </a:rPr>
              <a:t>se</a:t>
            </a:r>
            <a:r>
              <a:rPr lang="sk-SK" sz="2400" b="1" i="1" dirty="0" smtClean="0">
                <a:solidFill>
                  <a:schemeClr val="accent2"/>
                </a:solidFill>
              </a:rPr>
              <a:t> </a:t>
            </a:r>
            <a:r>
              <a:rPr lang="sk-SK" sz="2400" b="1" i="1" dirty="0" smtClean="0">
                <a:solidFill>
                  <a:schemeClr val="accent2"/>
                </a:solidFill>
              </a:rPr>
              <a:t>netešili</a:t>
            </a:r>
          </a:p>
          <a:p>
            <a:r>
              <a:rPr lang="sk-SK" sz="2400" b="1" i="1" dirty="0" smtClean="0">
                <a:solidFill>
                  <a:srgbClr val="FF0000"/>
                </a:solidFill>
              </a:rPr>
              <a:t>https://www.youtube.com/watch?v=Na6piObEzws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der\Desktop\Miro\hudba nnárodov\Prodana_cover_19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6842" y="1456487"/>
            <a:ext cx="3600000" cy="483003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85908"/>
            <a:ext cx="1737450" cy="11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/>
                </a:solidFill>
              </a:rPr>
              <a:t>aNtonín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 err="1" smtClean="0">
                <a:solidFill>
                  <a:schemeClr val="accent1"/>
                </a:solidFill>
              </a:rPr>
              <a:t>dvořák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29058" y="1689119"/>
            <a:ext cx="5062542" cy="4525963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hudobný skladateľ, </a:t>
            </a:r>
            <a:br>
              <a:rPr lang="sk-SK" sz="2400" dirty="0" smtClean="0"/>
            </a:br>
            <a:r>
              <a:rPr lang="sk-SK" sz="2400" dirty="0" smtClean="0"/>
              <a:t>ktorý preslávil českú hudbu po celom svete</a:t>
            </a:r>
          </a:p>
          <a:p>
            <a:endParaRPr lang="sk-SK" sz="2400" dirty="0" smtClean="0"/>
          </a:p>
          <a:p>
            <a:r>
              <a:rPr lang="sk-SK" sz="2400" dirty="0" smtClean="0"/>
              <a:t>jeho symfónie patria medzi najobľúbenejšie vo svete hudby</a:t>
            </a:r>
          </a:p>
          <a:p>
            <a:endParaRPr lang="sk-SK" sz="2400" dirty="0" smtClean="0"/>
          </a:p>
          <a:p>
            <a:r>
              <a:rPr lang="sk-SK" sz="2400" dirty="0" smtClean="0"/>
              <a:t>najznámejšie skladby:</a:t>
            </a:r>
          </a:p>
          <a:p>
            <a:pPr lvl="1"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r>
              <a:rPr lang="sk-SK" sz="2400" b="1" i="1" dirty="0" smtClean="0">
                <a:solidFill>
                  <a:schemeClr val="accent2"/>
                </a:solidFill>
              </a:rPr>
              <a:t>9. symfónia „Z Nového sveta</a:t>
            </a:r>
            <a:r>
              <a:rPr lang="sk-SK" sz="2400" b="1" i="1" dirty="0" smtClean="0">
                <a:solidFill>
                  <a:schemeClr val="accent2"/>
                </a:solidFill>
              </a:rPr>
              <a:t>“</a:t>
            </a:r>
          </a:p>
          <a:p>
            <a:pPr lvl="1">
              <a:buClr>
                <a:schemeClr val="accent2"/>
              </a:buClr>
              <a:buSzPct val="80000"/>
              <a:buFont typeface="Webdings" pitchFamily="18" charset="2"/>
              <a:buChar char="¯"/>
            </a:pPr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Nový svet je Amerika, skladateľ pôsobil v New Yorku ako profesor hudby.</a:t>
            </a:r>
          </a:p>
          <a:p>
            <a:pPr lvl="1">
              <a:buClr>
                <a:schemeClr val="accent2"/>
              </a:buClr>
              <a:buSzPct val="80000"/>
              <a:buNone/>
            </a:pPr>
            <a:endParaRPr lang="sk-SK" sz="2400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G:\ZŠ\skladatelia\česká národná škola\DVORAK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143272" cy="369499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9. Symfónia „z nového sveta“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357298"/>
            <a:ext cx="4500594" cy="5000660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 smtClean="0"/>
              <a:t>Bola prvou skladbou, </a:t>
            </a:r>
            <a:br>
              <a:rPr lang="sk-SK" sz="2200" dirty="0" smtClean="0"/>
            </a:br>
            <a:r>
              <a:rPr lang="sk-SK" sz="2200" dirty="0" smtClean="0"/>
              <a:t>ktorá symbolicky </a:t>
            </a:r>
            <a:br>
              <a:rPr lang="sk-SK" sz="2200" dirty="0" smtClean="0"/>
            </a:br>
            <a:r>
              <a:rPr lang="sk-SK" sz="2200" dirty="0" smtClean="0"/>
              <a:t>odznela na Mesiaci.</a:t>
            </a:r>
          </a:p>
          <a:p>
            <a:endParaRPr lang="sk-SK" sz="2200" dirty="0" smtClean="0"/>
          </a:p>
          <a:p>
            <a:r>
              <a:rPr lang="sk-SK" sz="2200" dirty="0" smtClean="0"/>
              <a:t>Priviezol ju tam </a:t>
            </a:r>
            <a:br>
              <a:rPr lang="sk-SK" sz="2200" dirty="0" smtClean="0"/>
            </a:br>
            <a:r>
              <a:rPr lang="sk-SK" sz="2200" dirty="0" smtClean="0"/>
              <a:t>americký astronaut slovenského pôvodu </a:t>
            </a:r>
            <a:br>
              <a:rPr lang="sk-SK" sz="2200" dirty="0" smtClean="0"/>
            </a:br>
            <a:r>
              <a:rPr lang="sk-SK" sz="2200" b="1" i="1" dirty="0" err="1" smtClean="0">
                <a:solidFill>
                  <a:schemeClr val="accent2"/>
                </a:solidFill>
              </a:rPr>
              <a:t>Neil</a:t>
            </a:r>
            <a:r>
              <a:rPr lang="sk-SK" sz="2200" b="1" i="1" dirty="0" smtClean="0">
                <a:solidFill>
                  <a:schemeClr val="accent2"/>
                </a:solidFill>
              </a:rPr>
              <a:t> </a:t>
            </a:r>
            <a:r>
              <a:rPr lang="sk-SK" sz="2200" b="1" i="1" dirty="0" err="1" smtClean="0">
                <a:solidFill>
                  <a:schemeClr val="accent2"/>
                </a:solidFill>
              </a:rPr>
              <a:t>Armstrong</a:t>
            </a:r>
            <a:r>
              <a:rPr lang="sk-SK" sz="2200" dirty="0" smtClean="0"/>
              <a:t>.</a:t>
            </a:r>
          </a:p>
          <a:p>
            <a:endParaRPr lang="sk-SK" sz="2200" dirty="0" smtClean="0"/>
          </a:p>
          <a:p>
            <a:r>
              <a:rPr lang="sk-SK" sz="2200" dirty="0" smtClean="0"/>
              <a:t>Vypočujme si jej časť, </a:t>
            </a:r>
            <a:br>
              <a:rPr lang="sk-SK" sz="2200" dirty="0" smtClean="0"/>
            </a:br>
            <a:r>
              <a:rPr lang="sk-SK" sz="2200" dirty="0" smtClean="0"/>
              <a:t>v ktorej skladateľ vyjadril </a:t>
            </a:r>
            <a:br>
              <a:rPr lang="sk-SK" sz="2200" dirty="0" smtClean="0"/>
            </a:br>
            <a:r>
              <a:rPr lang="sk-SK" sz="2200" dirty="0" smtClean="0"/>
              <a:t>túžbu po domove.</a:t>
            </a:r>
          </a:p>
          <a:p>
            <a:pPr>
              <a:buNone/>
            </a:pPr>
            <a:r>
              <a:rPr lang="sk-SK" sz="2200" dirty="0" smtClean="0"/>
              <a:t>	</a:t>
            </a:r>
            <a:r>
              <a:rPr lang="sk-SK" sz="2200" dirty="0" smtClean="0">
                <a:solidFill>
                  <a:schemeClr val="accent2"/>
                </a:solidFill>
                <a:sym typeface="Webdings"/>
              </a:rPr>
              <a:t> </a:t>
            </a:r>
            <a:r>
              <a:rPr lang="sk-SK" sz="2200" b="1" i="1" dirty="0" smtClean="0">
                <a:solidFill>
                  <a:schemeClr val="accent2"/>
                </a:solidFill>
                <a:sym typeface="Webdings"/>
              </a:rPr>
              <a:t>Largo</a:t>
            </a:r>
          </a:p>
          <a:p>
            <a:pPr>
              <a:buNone/>
            </a:pPr>
            <a:r>
              <a:rPr lang="sk-SK" sz="2200" b="1" i="1" dirty="0" smtClean="0">
                <a:solidFill>
                  <a:srgbClr val="FF0000"/>
                </a:solidFill>
              </a:rPr>
              <a:t>https://www.youtube.com/watch?v=tGloNIXBG8U&amp;list=RDtGloNIXBG8U&amp;start_radio=1</a:t>
            </a:r>
            <a:endParaRPr lang="sk-SK" sz="22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428736"/>
            <a:ext cx="414340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Vlastná 1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71342"/>
      </a:accent1>
      <a:accent2>
        <a:srgbClr val="2C5D98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lastná 6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3110</TotalTime>
  <Words>164</Words>
  <Application>Microsoft Office PowerPoint</Application>
  <PresentationFormat>Prezentácia na obrazovke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Cestovanie</vt:lpstr>
      <vt:lpstr>HUDBA ČESKEJ REPUBLIKY</vt:lpstr>
      <vt:lpstr>ČESKÁ REBUBLIKA</vt:lpstr>
      <vt:lpstr>Snímka 3</vt:lpstr>
      <vt:lpstr>Snímka 4</vt:lpstr>
      <vt:lpstr>HYMNA ČR</vt:lpstr>
      <vt:lpstr>BEDŘICH SMETANA</vt:lpstr>
      <vt:lpstr>Predaná nevesta</vt:lpstr>
      <vt:lpstr>aNtonín dvořák</vt:lpstr>
      <vt:lpstr>9. Symfónia „z nového sveta“</vt:lpstr>
      <vt:lpstr>Český folklór</vt:lpstr>
      <vt:lpstr>Zapíš si do zošita: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uder</dc:creator>
  <cp:lastModifiedBy>lenovo</cp:lastModifiedBy>
  <cp:revision>111</cp:revision>
  <dcterms:created xsi:type="dcterms:W3CDTF">2011-01-17T12:53:13Z</dcterms:created>
  <dcterms:modified xsi:type="dcterms:W3CDTF">2020-04-19T07:39:32Z</dcterms:modified>
</cp:coreProperties>
</file>