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8" r:id="rId3"/>
    <p:sldId id="279" r:id="rId4"/>
    <p:sldId id="280" r:id="rId5"/>
    <p:sldId id="258" r:id="rId6"/>
    <p:sldId id="261" r:id="rId7"/>
    <p:sldId id="262" r:id="rId8"/>
    <p:sldId id="263" r:id="rId9"/>
    <p:sldId id="265" r:id="rId10"/>
    <p:sldId id="281" r:id="rId11"/>
    <p:sldId id="282" r:id="rId12"/>
    <p:sldId id="264" r:id="rId13"/>
    <p:sldId id="266" r:id="rId14"/>
    <p:sldId id="267" r:id="rId15"/>
    <p:sldId id="268" r:id="rId16"/>
    <p:sldId id="269" r:id="rId17"/>
    <p:sldId id="273" r:id="rId18"/>
    <p:sldId id="272" r:id="rId19"/>
    <p:sldId id="270" r:id="rId20"/>
    <p:sldId id="271" r:id="rId21"/>
    <p:sldId id="276" r:id="rId22"/>
    <p:sldId id="285" r:id="rId23"/>
    <p:sldId id="260" r:id="rId24"/>
    <p:sldId id="277" r:id="rId25"/>
    <p:sldId id="257" r:id="rId2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43982-FEE8-4979-8878-ED37C1D35977}" type="datetimeFigureOut">
              <a:rPr lang="sk-SK" smtClean="0"/>
              <a:pPr/>
              <a:t>10. 3. 2019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5B9F7-8372-4DB4-A01F-E3044E7A401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7B60-D258-4B8C-9C5F-12CBAEC5D837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3312-2692-4B1C-A80F-3045FA9D4DDC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9C2B-BCE5-4238-B612-9A11B89D971F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FCCD-76D0-45FC-A9CD-F726E2B1A3B2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4F86-2A3A-417E-8549-46EA9B197BF8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B104-F87E-4011-A025-3D19818C871B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4139-39FC-42E7-9CB4-D460F5669870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732D-63CA-4D23-8882-A43D3D6B6EAE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36A5B-40B9-4121-A663-F4A0318ECB09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73422-2C3B-4C85-97AD-6C8555C4AE19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D8F5-98AB-44D1-B3FB-A789AEA841FD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FC0D3-6E37-4F68-BE39-629BBC260431}" type="datetime10">
              <a:rPr lang="sk-SK" smtClean="0"/>
              <a:pPr/>
              <a:t>18:12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F418D-D131-4CF4-A753-C331B228043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jevideo.sk/video/14aea/rozpravka_s_tienmi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file:///F:\1.RO&#268;N&#205;K\PVO\KR&#193;&#317;OVSTVO%20SVETA\SVETLO%20A%20TIE&#327;\Light%20Shadow%20and%20Light%20Reflection%20%20CBSE%20Class%206%20Science.mp4" TargetMode="External"/><Relationship Id="rId1" Type="http://schemas.openxmlformats.org/officeDocument/2006/relationships/video" Target="file:///F:\1.RO&#268;N&#205;K\PVO\KR&#193;&#317;OVSTVO%20SVETA\SVETLO%20A%20TIE&#327;\Science%20-%20Light%20and%20Shadow%20-%20Basic%20-%20English.mp4" TargetMode="External"/><Relationship Id="rId6" Type="http://schemas.openxmlformats.org/officeDocument/2006/relationships/hyperlink" Target="https://www.youtube.com/watch?v=ig1jHETQfDc" TargetMode="External"/><Relationship Id="rId5" Type="http://schemas.openxmlformats.org/officeDocument/2006/relationships/hyperlink" Target="https://www.youtube.com/watch?v=KXdr1YwmNWc" TargetMode="Externa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.giphy.com/media/30Kik6lpjvq5a/giphy.gif" TargetMode="External"/><Relationship Id="rId13" Type="http://schemas.openxmlformats.org/officeDocument/2006/relationships/hyperlink" Target="https://img.mediacentrum.sk/gallery/300/1830983.jpg" TargetMode="External"/><Relationship Id="rId18" Type="http://schemas.openxmlformats.org/officeDocument/2006/relationships/hyperlink" Target="https://thumbs.gfycat.com/RawObedientCheetah-max-1mb.gif" TargetMode="External"/><Relationship Id="rId3" Type="http://schemas.openxmlformats.org/officeDocument/2006/relationships/hyperlink" Target="https://www.nicepng.com/png/detail/9-90322_15-blur-effect-transparent-png-for-free-download.png" TargetMode="External"/><Relationship Id="rId7" Type="http://schemas.openxmlformats.org/officeDocument/2006/relationships/hyperlink" Target="http://i0.wp.com/youthstartup.id/wp-content/uploads/2017/05/test-s.gif?strip=all" TargetMode="External"/><Relationship Id="rId12" Type="http://schemas.openxmlformats.org/officeDocument/2006/relationships/hyperlink" Target="http://przedszkole2zamosc.edu.pl/wp-content/uploads/2017/12/giphy.gif" TargetMode="External"/><Relationship Id="rId17" Type="http://schemas.openxmlformats.org/officeDocument/2006/relationships/hyperlink" Target="https://media1.tenor.com/images/62fc5593e280e1b48bca461f15f7859a/tenor.gif?itemid=5682138" TargetMode="External"/><Relationship Id="rId2" Type="http://schemas.openxmlformats.org/officeDocument/2006/relationships/hyperlink" Target="https://cdn.shopify.com/s/files/1/1859/8979/files/993_drop_shadow_variations.jpg?v=1535137652" TargetMode="External"/><Relationship Id="rId16" Type="http://schemas.openxmlformats.org/officeDocument/2006/relationships/hyperlink" Target="https://d2t1xqejof9utc.cloudfront.net/screenshots/pics/f96e4e883293b66b40600045f0a55b24/large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g-flog.pravda.sk/7nb/yNF_38043_m.jpg" TargetMode="External"/><Relationship Id="rId11" Type="http://schemas.openxmlformats.org/officeDocument/2006/relationships/hyperlink" Target="https://www.kreativita.info/wp-content/uploads/2016/02/tienohry-fb.jpg" TargetMode="External"/><Relationship Id="rId5" Type="http://schemas.openxmlformats.org/officeDocument/2006/relationships/hyperlink" Target="https://cdn.xl.thumbs.canstockphoto.pl/dzieci-sylwetka-z-cienie-zbiory-ilustracji_csp3614636.jpg" TargetMode="External"/><Relationship Id="rId15" Type="http://schemas.openxmlformats.org/officeDocument/2006/relationships/hyperlink" Target="https://ya-webdesign.com/images/torch-transparent-animated-6.gif" TargetMode="External"/><Relationship Id="rId10" Type="http://schemas.openxmlformats.org/officeDocument/2006/relationships/hyperlink" Target="http://www.syracusenewtimes.com/wp-content/uploads/2015/04/Poltergeist-TV-Scene-Theyre-Here-1024.gif" TargetMode="External"/><Relationship Id="rId19" Type="http://schemas.openxmlformats.org/officeDocument/2006/relationships/hyperlink" Target="https://i.pinimg.com/564x/5b/cc/b5/5bccb5da7ecced1f1851b6018233c78f.jpg?b=t" TargetMode="External"/><Relationship Id="rId4" Type="http://schemas.openxmlformats.org/officeDocument/2006/relationships/hyperlink" Target="http://clipart-library.com/image_gallery/196060.gif" TargetMode="External"/><Relationship Id="rId9" Type="http://schemas.openxmlformats.org/officeDocument/2006/relationships/hyperlink" Target="https://www.sylvane.com/media/images/products/dimplex-tahoe-wall-mounted-fireplace.gif" TargetMode="External"/><Relationship Id="rId14" Type="http://schemas.openxmlformats.org/officeDocument/2006/relationships/hyperlink" Target="http://24.media.tumblr.com/a480f5aba3493a6d8c80c1c682cc37b8/tumblr_mkmcdjbhDx1s7r5iqo1_500.gi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4143372" y="285728"/>
            <a:ext cx="4738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Svetlo a tiene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357554" y="6273225"/>
            <a:ext cx="5214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/>
              <a:t>© Mgr. Danka Spišáková</a:t>
            </a:r>
            <a:endParaRPr lang="sk-SK" sz="3200" dirty="0"/>
          </a:p>
        </p:txBody>
      </p:sp>
      <p:sp>
        <p:nvSpPr>
          <p:cNvPr id="6" name="Obdĺžnik 5"/>
          <p:cNvSpPr/>
          <p:nvPr/>
        </p:nvSpPr>
        <p:spPr>
          <a:xfrm>
            <a:off x="4405267" y="2214554"/>
            <a:ext cx="47387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Svetelné zdroje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9ADD-2061-435C-8419-35273E46FCFC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2428860" y="285728"/>
            <a:ext cx="4644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Zdroje svetla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357158" y="1214422"/>
            <a:ext cx="3870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prirodzené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28596" y="2143116"/>
            <a:ext cx="20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slnko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214282" y="3357562"/>
            <a:ext cx="4814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Svietiaci hmyz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285720" y="4357694"/>
            <a:ext cx="1643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ryby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214282" y="5429264"/>
            <a:ext cx="1902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blesk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0399-1ADC-4683-B3B4-4634F71EBC44}" type="datetime10">
              <a:rPr lang="sk-SK" smtClean="0"/>
              <a:pPr/>
              <a:t>18:12</a:t>
            </a:fld>
            <a:endParaRPr lang="sk-SK"/>
          </a:p>
        </p:txBody>
      </p:sp>
      <p:pic>
        <p:nvPicPr>
          <p:cNvPr id="39938" name="Picture 2" descr="https://img.mediacentrum.sk/gallery/300/1830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286256"/>
            <a:ext cx="2357434" cy="1791651"/>
          </a:xfrm>
          <a:prstGeom prst="rect">
            <a:avLst/>
          </a:prstGeom>
          <a:noFill/>
        </p:spPr>
      </p:pic>
      <p:pic>
        <p:nvPicPr>
          <p:cNvPr id="39940" name="Picture 4" descr="https://img.mediacentrum.sk/gallery/300/1830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00174"/>
            <a:ext cx="1857368" cy="1628293"/>
          </a:xfrm>
          <a:prstGeom prst="rect">
            <a:avLst/>
          </a:prstGeom>
          <a:noFill/>
        </p:spPr>
      </p:pic>
      <p:pic>
        <p:nvPicPr>
          <p:cNvPr id="39942" name="Picture 6" descr="SÃºvisiaci obrÃ¡zok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000504"/>
            <a:ext cx="3904386" cy="2600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2428860" y="285728"/>
            <a:ext cx="4644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Zdroje svetla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28596" y="1500174"/>
            <a:ext cx="2212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umelé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785786" y="2500306"/>
            <a:ext cx="1979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fakľa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14348" y="3429000"/>
            <a:ext cx="2297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kahan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4420" y="5357826"/>
            <a:ext cx="3105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žiarovky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1000100" y="4357694"/>
            <a:ext cx="1885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oheň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1986" name="Picture 2" descr="SÃºvisiaci obrÃ¡z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000108"/>
            <a:ext cx="2438400" cy="2438400"/>
          </a:xfrm>
          <a:prstGeom prst="rect">
            <a:avLst/>
          </a:prstGeom>
          <a:noFill/>
        </p:spPr>
      </p:pic>
      <p:pic>
        <p:nvPicPr>
          <p:cNvPr id="41988" name="Picture 4" descr="SÃºvisiaci obrÃ¡zo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14423"/>
            <a:ext cx="2285996" cy="3223254"/>
          </a:xfrm>
          <a:prstGeom prst="rect">
            <a:avLst/>
          </a:prstGeom>
          <a:noFill/>
        </p:spPr>
      </p:pic>
      <p:pic>
        <p:nvPicPr>
          <p:cNvPr id="41990" name="Picture 6" descr="SÃºvisiaci obrÃ¡zok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786190"/>
            <a:ext cx="2486018" cy="2649036"/>
          </a:xfrm>
          <a:prstGeom prst="rect">
            <a:avLst/>
          </a:prstGeom>
          <a:noFill/>
        </p:spPr>
      </p:pic>
      <p:pic>
        <p:nvPicPr>
          <p:cNvPr id="41992" name="Picture 8" descr="VÃ½sledok vyhÄ¾adÃ¡vania obrÃ¡zkov pre dopyt bulb gif transparent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572027"/>
            <a:ext cx="1714480" cy="2285973"/>
          </a:xfrm>
          <a:prstGeom prst="rect">
            <a:avLst/>
          </a:prstGeom>
          <a:noFill/>
        </p:spPr>
      </p:pic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BA7D-94C2-4672-BC60-F4BD2A67AA47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6374" t="9615" r="6515" b="640"/>
          <a:stretch>
            <a:fillRect/>
          </a:stretch>
        </p:blipFill>
        <p:spPr bwMode="auto">
          <a:xfrm>
            <a:off x="1785918" y="3000372"/>
            <a:ext cx="5286412" cy="361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ĺžnik 4"/>
          <p:cNvSpPr/>
          <p:nvPr/>
        </p:nvSpPr>
        <p:spPr>
          <a:xfrm>
            <a:off x="500034" y="285728"/>
            <a:ext cx="83582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dirty="0" smtClean="0"/>
              <a:t>BLUDISKO</a:t>
            </a:r>
            <a:endParaRPr lang="sk-SK" sz="4000" dirty="0"/>
          </a:p>
          <a:p>
            <a:r>
              <a:rPr lang="sk-SK" sz="3200" dirty="0" smtClean="0"/>
              <a:t>Vyhľadajte  a zakrúžkujte </a:t>
            </a:r>
            <a:r>
              <a:rPr lang="sk-SK" sz="3200" dirty="0"/>
              <a:t>všetky zdroje svetla </a:t>
            </a:r>
            <a:r>
              <a:rPr lang="sk-SK" sz="3200" dirty="0" smtClean="0"/>
              <a:t>nachádzajúce sa </a:t>
            </a:r>
            <a:r>
              <a:rPr lang="sk-SK" sz="3200" dirty="0"/>
              <a:t>v </a:t>
            </a:r>
            <a:r>
              <a:rPr lang="sk-SK" sz="3200" dirty="0" smtClean="0"/>
              <a:t>bludisku.</a:t>
            </a:r>
          </a:p>
          <a:p>
            <a:r>
              <a:rPr lang="sk-SK" sz="3200" dirty="0" smtClean="0"/>
              <a:t>(</a:t>
            </a:r>
            <a:r>
              <a:rPr lang="sk-SK" sz="3200" i="1" dirty="0"/>
              <a:t>žiarovka, lampa, baterka, stolová lampa, plameň sviečky, </a:t>
            </a:r>
            <a:r>
              <a:rPr lang="sk-SK" sz="3200" i="1" dirty="0" smtClean="0"/>
              <a:t>blesk, petrolejová </a:t>
            </a:r>
            <a:r>
              <a:rPr lang="sk-SK" sz="3200" i="1" dirty="0"/>
              <a:t>lampa, oheň, slnko). </a:t>
            </a:r>
            <a:endParaRPr lang="sk-SK" sz="3200" i="1" dirty="0" smtClean="0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03C7-C4C1-4C2B-B8EA-5CC5C0BB1699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357158" y="285728"/>
            <a:ext cx="87868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/>
              <a:t>Ktoré zo </a:t>
            </a:r>
            <a:r>
              <a:rPr lang="sk-SK" sz="3200" dirty="0"/>
              <a:t>zdrojov svetla vytvoril </a:t>
            </a:r>
            <a:r>
              <a:rPr lang="sk-SK" sz="3200" dirty="0" smtClean="0"/>
              <a:t>človek? </a:t>
            </a:r>
          </a:p>
          <a:p>
            <a:r>
              <a:rPr lang="sk-SK" sz="3200" dirty="0" smtClean="0"/>
              <a:t>Poznáte  </a:t>
            </a:r>
            <a:r>
              <a:rPr lang="sk-SK" sz="3200" dirty="0"/>
              <a:t>aj </a:t>
            </a:r>
            <a:r>
              <a:rPr lang="sk-SK" sz="3200" dirty="0" smtClean="0"/>
              <a:t>iné elektrické </a:t>
            </a:r>
            <a:r>
              <a:rPr lang="sk-SK" sz="3200" dirty="0"/>
              <a:t>zariadenia vytvorené človekom, ktoré sú zdrojmi </a:t>
            </a:r>
            <a:r>
              <a:rPr lang="sk-SK" sz="3200" dirty="0" smtClean="0"/>
              <a:t>svetla? </a:t>
            </a:r>
          </a:p>
          <a:p>
            <a:r>
              <a:rPr lang="sk-SK" sz="3200" dirty="0" smtClean="0"/>
              <a:t>Napr.: </a:t>
            </a:r>
            <a:r>
              <a:rPr lang="sk-SK" sz="3200" i="1" dirty="0" smtClean="0"/>
              <a:t>vykurovacie </a:t>
            </a:r>
            <a:r>
              <a:rPr lang="sk-SK" sz="3200" i="1" dirty="0"/>
              <a:t>telesá, televízor, </a:t>
            </a:r>
            <a:r>
              <a:rPr lang="sk-SK" sz="3200" i="1" dirty="0" err="1"/>
              <a:t>sklokeramická</a:t>
            </a:r>
            <a:r>
              <a:rPr lang="sk-SK" sz="3200" i="1" dirty="0"/>
              <a:t> doska, počítač, mobilný telefón...</a:t>
            </a:r>
          </a:p>
          <a:p>
            <a:r>
              <a:rPr lang="sk-SK" sz="3200" dirty="0" smtClean="0"/>
              <a:t>Nie  </a:t>
            </a:r>
            <a:r>
              <a:rPr lang="sk-SK" sz="3200" dirty="0"/>
              <a:t>každé elektrické zariadenie je aj </a:t>
            </a:r>
            <a:r>
              <a:rPr lang="sk-SK" sz="3200" dirty="0" smtClean="0"/>
              <a:t>zdrojom svetla.</a:t>
            </a:r>
            <a:endParaRPr lang="sk-SK" sz="3200" dirty="0"/>
          </a:p>
        </p:txBody>
      </p:sp>
      <p:pic>
        <p:nvPicPr>
          <p:cNvPr id="4098" name="Picture 2" descr="SÃºvisiaci obrÃ¡zo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4095736" cy="2303852"/>
          </a:xfrm>
          <a:prstGeom prst="rect">
            <a:avLst/>
          </a:prstGeom>
          <a:noFill/>
        </p:spPr>
      </p:pic>
      <p:pic>
        <p:nvPicPr>
          <p:cNvPr id="4100" name="Picture 4" descr="SÃºvisiaci obrÃ¡zo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57628"/>
            <a:ext cx="4143372" cy="2330647"/>
          </a:xfrm>
          <a:prstGeom prst="rect">
            <a:avLst/>
          </a:prstGeom>
          <a:noFill/>
        </p:spPr>
      </p:pic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95-BFB4-443D-8E1D-CD720D7E8A81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6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6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357158" y="285728"/>
            <a:ext cx="87868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/>
              <a:t>Opíšte  cestu </a:t>
            </a:r>
            <a:r>
              <a:rPr lang="sk-SK" sz="3200" dirty="0"/>
              <a:t>kráľovskej rodiny z lesa k hradu.</a:t>
            </a:r>
          </a:p>
          <a:p>
            <a:r>
              <a:rPr lang="sk-SK" sz="3200" dirty="0" smtClean="0"/>
              <a:t>Používajte </a:t>
            </a:r>
            <a:r>
              <a:rPr lang="sk-SK" sz="3200" dirty="0"/>
              <a:t>pritom slová </a:t>
            </a:r>
            <a:r>
              <a:rPr lang="sk-SK" sz="3200" i="1" dirty="0"/>
              <a:t>vpravo, vľavo, hore, dole, vpredu, vzadu. </a:t>
            </a:r>
            <a:r>
              <a:rPr lang="sk-SK" sz="3200" i="1" dirty="0" smtClean="0"/>
              <a:t>Kráľovská </a:t>
            </a:r>
            <a:r>
              <a:rPr lang="sk-SK" sz="3200" dirty="0" smtClean="0"/>
              <a:t>rodina </a:t>
            </a:r>
            <a:r>
              <a:rPr lang="sk-SK" sz="3200" dirty="0"/>
              <a:t>môže ísť len po predmetoch, ktoré sú zdrojom svetla</a:t>
            </a:r>
            <a:r>
              <a:rPr lang="sk-SK" sz="3200" dirty="0" smtClean="0"/>
              <a:t>.</a:t>
            </a:r>
          </a:p>
          <a:p>
            <a:r>
              <a:rPr lang="sk-SK" sz="3200" dirty="0" smtClean="0"/>
              <a:t>Nezabudnite! S </a:t>
            </a:r>
            <a:r>
              <a:rPr lang="sk-SK" sz="3200" dirty="0"/>
              <a:t>elektrickými </a:t>
            </a:r>
            <a:r>
              <a:rPr lang="sk-SK" sz="3200" dirty="0" smtClean="0"/>
              <a:t>zariadeniami nemanipulujeme. Len </a:t>
            </a:r>
            <a:r>
              <a:rPr lang="sk-SK" sz="3200" dirty="0"/>
              <a:t>v prípade nutnosti, pričom vždy </a:t>
            </a:r>
            <a:r>
              <a:rPr lang="sk-SK" sz="3200" dirty="0" smtClean="0"/>
              <a:t>dodržiavame základné </a:t>
            </a:r>
            <a:r>
              <a:rPr lang="sk-SK" sz="3200" dirty="0"/>
              <a:t>bezpečnostné pravidlá.</a:t>
            </a:r>
            <a:r>
              <a:rPr lang="sk-SK" sz="3200" dirty="0" smtClean="0"/>
              <a:t> </a:t>
            </a:r>
            <a:endParaRPr lang="sk-SK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6374" t="9615" r="6515" b="640"/>
          <a:stretch>
            <a:fillRect/>
          </a:stretch>
        </p:blipFill>
        <p:spPr bwMode="auto">
          <a:xfrm>
            <a:off x="2681444" y="3857628"/>
            <a:ext cx="397501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5DF2D-4934-467E-86FD-36FA72BCFBDC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6197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Dobrý nápad - hra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14282" y="1357298"/>
            <a:ext cx="8786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 smtClean="0"/>
              <a:t>Žiaci sa pohybujú po triede. Počas chôdze im</a:t>
            </a:r>
          </a:p>
          <a:p>
            <a:r>
              <a:rPr lang="sk-SK" sz="3600" dirty="0" smtClean="0"/>
              <a:t>hovoríme názvy rôznych predmetov. </a:t>
            </a:r>
          </a:p>
          <a:p>
            <a:r>
              <a:rPr lang="sk-SK" sz="3600" dirty="0" smtClean="0"/>
              <a:t>Ak </a:t>
            </a:r>
            <a:r>
              <a:rPr lang="sk-SK" sz="3600" u="sng" dirty="0" smtClean="0"/>
              <a:t>predmet svetlo vytvára</a:t>
            </a:r>
            <a:r>
              <a:rPr lang="sk-SK" sz="3600" dirty="0" smtClean="0"/>
              <a:t>, žiaci zastanú</a:t>
            </a:r>
          </a:p>
          <a:p>
            <a:r>
              <a:rPr lang="sk-SK" sz="3600" dirty="0" smtClean="0"/>
              <a:t>so vzpaženými rukami. </a:t>
            </a:r>
          </a:p>
          <a:p>
            <a:r>
              <a:rPr lang="sk-SK" sz="3600" dirty="0" smtClean="0"/>
              <a:t>Ak </a:t>
            </a:r>
            <a:r>
              <a:rPr lang="sk-SK" sz="3600" u="sng" dirty="0" smtClean="0"/>
              <a:t>predmet svetlo nevytvára</a:t>
            </a:r>
            <a:r>
              <a:rPr lang="sk-SK" sz="3600" dirty="0" smtClean="0"/>
              <a:t>, len ho odráža, žiaci si čupnú a schúlia sa do klbka.</a:t>
            </a:r>
            <a:endParaRPr lang="sk-SK" sz="3600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96FF-CAEF-47E1-9608-24D4D3D7A3A1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6306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Samostatná práca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14282" y="1357298"/>
            <a:ext cx="8786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 smtClean="0"/>
              <a:t>Nakreslite        k veciam, ktoré sú zdrojom svetla a        k veciam, ktoré svetlo len  odrážajú.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9166" t="35117" r="6503" b="-335"/>
          <a:stretch>
            <a:fillRect/>
          </a:stretch>
        </p:blipFill>
        <p:spPr bwMode="auto">
          <a:xfrm>
            <a:off x="428596" y="3786190"/>
            <a:ext cx="808898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ál 5"/>
          <p:cNvSpPr/>
          <p:nvPr/>
        </p:nvSpPr>
        <p:spPr>
          <a:xfrm>
            <a:off x="2285984" y="1428736"/>
            <a:ext cx="571504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8" name="Picture 4" descr="VÃ½sledok vyhÄ¾adÃ¡vania obrÃ¡zkov pre dopyt yes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lum bright="-20000"/>
          </a:blip>
          <a:srcRect l="18145" t="34794" r="58689" b="42010"/>
          <a:stretch>
            <a:fillRect/>
          </a:stretch>
        </p:blipFill>
        <p:spPr bwMode="auto">
          <a:xfrm>
            <a:off x="1785918" y="2000240"/>
            <a:ext cx="571504" cy="428628"/>
          </a:xfrm>
          <a:prstGeom prst="rect">
            <a:avLst/>
          </a:prstGeom>
          <a:noFill/>
        </p:spPr>
      </p:pic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DBE8-DEA8-4C27-91D5-8DD211136360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6459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Rozprávka s tieňmi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928662" y="1357298"/>
            <a:ext cx="6429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 smtClean="0"/>
              <a:t>Spoznali ste niektoré zvieratká?</a:t>
            </a:r>
          </a:p>
          <a:p>
            <a:endParaRPr lang="sk-SK" sz="3600" dirty="0" smtClean="0"/>
          </a:p>
          <a:p>
            <a:r>
              <a:rPr lang="sk-SK" sz="3600" dirty="0" smtClean="0"/>
              <a:t>Ako vzniká tieň?</a:t>
            </a:r>
          </a:p>
        </p:txBody>
      </p:sp>
      <p:sp>
        <p:nvSpPr>
          <p:cNvPr id="6" name="Obdĺžnik 5"/>
          <p:cNvSpPr/>
          <p:nvPr/>
        </p:nvSpPr>
        <p:spPr>
          <a:xfrm>
            <a:off x="1000100" y="592933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hlinkClick r:id="rId3"/>
              </a:rPr>
              <a:t>https://www.mojevideo.sk/video/14aea/rozpravka_s_tienmi.html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38914" name="Picture 2" descr="VÃ½sledok vyhÄ¾adÃ¡vania obrÃ¡zkov pre dopyt rozprÃ¡vka s tieÅ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143248"/>
            <a:ext cx="5143489" cy="2699421"/>
          </a:xfrm>
          <a:prstGeom prst="rect">
            <a:avLst/>
          </a:prstGeom>
          <a:noFill/>
        </p:spPr>
      </p:pic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96BDD-7E28-4103-BBFF-F5C5C79D382E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3539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Čo je tieň?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357158" y="1214422"/>
            <a:ext cx="8786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 smtClean="0"/>
              <a:t>Tieň je miesto, kde priamo nedopadá svetlo. Je to strana odvrátená od SLNKA. </a:t>
            </a:r>
          </a:p>
          <a:p>
            <a:r>
              <a:rPr lang="sk-SK" sz="3600" dirty="0" smtClean="0"/>
              <a:t>Väčšina  predmetov, osôb, zvierat vytvára tieň, lebo robia svetlu prekážku.</a:t>
            </a:r>
          </a:p>
        </p:txBody>
      </p:sp>
      <p:pic>
        <p:nvPicPr>
          <p:cNvPr id="30722" name="Picture 2" descr="SÃºvisiaci obrÃ¡z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00438"/>
            <a:ext cx="3690930" cy="302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31EE1-F9AC-44D4-B2FF-D7516F9CE04B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6306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Samostatná práca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14282" y="1357298"/>
            <a:ext cx="87868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 smtClean="0"/>
              <a:t>Vyberte a zakrúžkujte  správny tieň, ktorý vytvára kráľ.  Zdôvodnite svoj výber. Čo chýba na obrázku?</a:t>
            </a:r>
          </a:p>
          <a:p>
            <a:endParaRPr lang="sk-SK" sz="3600" dirty="0" smtClean="0"/>
          </a:p>
          <a:p>
            <a:r>
              <a:rPr lang="sk-SK" sz="3600" dirty="0" smtClean="0">
                <a:solidFill>
                  <a:srgbClr val="FF0000"/>
                </a:solidFill>
              </a:rPr>
              <a:t>ZDROJ SVETLA</a:t>
            </a:r>
            <a:r>
              <a:rPr lang="sk-SK" sz="3600" dirty="0" smtClean="0"/>
              <a:t>.</a:t>
            </a:r>
            <a:endParaRPr lang="sk-SK" sz="3600" dirty="0" smtClean="0"/>
          </a:p>
          <a:p>
            <a:endParaRPr lang="sk-SK" sz="3600" dirty="0" smtClean="0"/>
          </a:p>
          <a:p>
            <a:r>
              <a:rPr lang="sk-SK" sz="3600" dirty="0" smtClean="0"/>
              <a:t>Dokreslite </a:t>
            </a:r>
            <a:r>
              <a:rPr lang="sk-SK" sz="3600" dirty="0" smtClean="0"/>
              <a:t>slnko.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37335" t="21484" r="11603" b="30664"/>
          <a:stretch>
            <a:fillRect/>
          </a:stretch>
        </p:blipFill>
        <p:spPr bwMode="auto">
          <a:xfrm>
            <a:off x="3571868" y="2786058"/>
            <a:ext cx="5166006" cy="266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D34D-4C24-4DE1-A5A4-61D748DE1644}" type="datetime10">
              <a:rPr lang="sk-SK" smtClean="0"/>
              <a:pPr/>
              <a:t>18:13</a:t>
            </a:fld>
            <a:endParaRPr lang="sk-SK"/>
          </a:p>
        </p:txBody>
      </p:sp>
      <p:pic>
        <p:nvPicPr>
          <p:cNvPr id="7" name="Picture 4" descr="VÃ½sledok vyhÄ¾adÃ¡vania obrÃ¡zkov pre dopyt question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0"/>
            <a:ext cx="1266822" cy="1380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3137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hádanka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71472" y="1428736"/>
            <a:ext cx="4648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i="1" dirty="0" smtClean="0"/>
              <a:t>Čoho je najviac za groš?</a:t>
            </a:r>
            <a:endParaRPr lang="sk-SK" sz="3600" dirty="0"/>
          </a:p>
        </p:txBody>
      </p:sp>
      <p:pic>
        <p:nvPicPr>
          <p:cNvPr id="4100" name="Picture 4" descr="VÃ½sledok vyhÄ¾adÃ¡vania obrÃ¡zkov pre dopyt question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28604"/>
            <a:ext cx="1695450" cy="1847851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571472" y="3929066"/>
            <a:ext cx="2307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svetla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4818" name="Picture 2" descr="SÃºvisiaci obrÃ¡zo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18" y="2714620"/>
            <a:ext cx="6357982" cy="3576365"/>
          </a:xfrm>
          <a:prstGeom prst="rect">
            <a:avLst/>
          </a:prstGeom>
          <a:noFill/>
        </p:spPr>
      </p:pic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289E-E7AA-4A98-AF0B-B2CF4D396302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6306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Samostatná práca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500034" y="1357298"/>
            <a:ext cx="8643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 smtClean="0"/>
              <a:t>Spojte každý predmet so správnym tieňom.</a:t>
            </a:r>
          </a:p>
          <a:p>
            <a:r>
              <a:rPr lang="sk-SK" sz="3600" dirty="0" smtClean="0"/>
              <a:t>Tiene jednotlivých predmetov sú orientované rôznymi smermi podľa pozície svetelného zdroja.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2143108" y="3286124"/>
            <a:ext cx="6286544" cy="3143272"/>
            <a:chOff x="1357290" y="2571744"/>
            <a:chExt cx="6429420" cy="2928958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1728" t="20508" r="8857" b="39453"/>
            <a:stretch>
              <a:fillRect/>
            </a:stretch>
          </p:blipFill>
          <p:spPr bwMode="auto">
            <a:xfrm>
              <a:off x="1357290" y="2571744"/>
              <a:ext cx="6429420" cy="29289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Obdĺžnik 6"/>
            <p:cNvSpPr/>
            <p:nvPr/>
          </p:nvSpPr>
          <p:spPr>
            <a:xfrm>
              <a:off x="1357290" y="2571744"/>
              <a:ext cx="2357454" cy="500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8E9F-A82B-4E7C-A8EA-A6C891CDCA86}" type="datetime10">
              <a:rPr lang="sk-SK" smtClean="0"/>
              <a:pPr/>
              <a:t>18:13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6272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Dobrý nápad - tieň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14282" y="1357298"/>
            <a:ext cx="8786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 smtClean="0"/>
              <a:t>Necháme pustený </a:t>
            </a:r>
            <a:r>
              <a:rPr lang="sk-SK" sz="3600" dirty="0" err="1" smtClean="0"/>
              <a:t>dataprojektor</a:t>
            </a:r>
            <a:r>
              <a:rPr lang="sk-SK" sz="3600" dirty="0" smtClean="0"/>
              <a:t> nasmerovaný na interaktívnu tabuľu, čím sa vytvorí zdroj svetla a žiaci si vyskúšajú vytvoriť na tabuli</a:t>
            </a:r>
          </a:p>
          <a:p>
            <a:r>
              <a:rPr lang="sk-SK" sz="3600" dirty="0" smtClean="0"/>
              <a:t>rôzne tiene (</a:t>
            </a:r>
            <a:r>
              <a:rPr lang="sk-SK" sz="3600" i="1" dirty="0" smtClean="0"/>
              <a:t>rúk, hláv, prstov a pod.)</a:t>
            </a:r>
            <a:endParaRPr lang="sk-SK" sz="3600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FD20-ECB2-419C-8C24-B3153D89A9B6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214282" y="0"/>
            <a:ext cx="8652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Naučme sa – hra s tieňom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975D-C729-4E17-B74E-F290BE4F90A2}" type="datetime10">
              <a:rPr lang="sk-SK" smtClean="0"/>
              <a:pPr/>
              <a:t>18:12</a:t>
            </a:fld>
            <a:endParaRPr lang="sk-SK"/>
          </a:p>
        </p:txBody>
      </p:sp>
      <p:pic>
        <p:nvPicPr>
          <p:cNvPr id="1028" name="Picture 4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000108"/>
            <a:ext cx="4214842" cy="5619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Ãºvisiaci obrÃ¡zok"/>
          <p:cNvPicPr>
            <a:picLocks noChangeAspect="1" noChangeArrowheads="1"/>
          </p:cNvPicPr>
          <p:nvPr/>
        </p:nvPicPr>
        <p:blipFill>
          <a:blip r:embed="rId4" cstate="print"/>
          <a:srcRect l="1829" t="5388" r="1219" b="3017"/>
          <a:stretch>
            <a:fillRect/>
          </a:stretch>
        </p:blipFill>
        <p:spPr bwMode="auto">
          <a:xfrm>
            <a:off x="0" y="-1617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357158" y="5286388"/>
            <a:ext cx="2714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 smtClean="0">
                <a:hlinkClick r:id="rId5"/>
              </a:rPr>
              <a:t>https://www.youtube.com/watch?v=KXdr1YwmNWc  </a:t>
            </a:r>
            <a:r>
              <a:rPr lang="sk-SK" sz="1400" dirty="0" smtClean="0"/>
              <a:t>- </a:t>
            </a:r>
            <a:r>
              <a:rPr lang="en-US" sz="1400" dirty="0"/>
              <a:t>Science - Light and Shadow - Basic - </a:t>
            </a:r>
            <a:r>
              <a:rPr lang="en-US" sz="1400" dirty="0" smtClean="0"/>
              <a:t>English</a:t>
            </a:r>
            <a:endParaRPr lang="en-US" sz="1400" dirty="0"/>
          </a:p>
        </p:txBody>
      </p:sp>
      <p:sp>
        <p:nvSpPr>
          <p:cNvPr id="5" name="Obdĺžnik 4"/>
          <p:cNvSpPr/>
          <p:nvPr/>
        </p:nvSpPr>
        <p:spPr>
          <a:xfrm>
            <a:off x="3571868" y="357166"/>
            <a:ext cx="2008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VIDEO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DD94-915B-447F-BD56-471A07E0832D}" type="datetime10">
              <a:rPr lang="sk-SK" smtClean="0"/>
              <a:pPr/>
              <a:t>18:17</a:t>
            </a:fld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5143504" y="5286388"/>
            <a:ext cx="35004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 smtClean="0">
                <a:hlinkClick r:id="rId6"/>
              </a:rPr>
              <a:t>https</a:t>
            </a:r>
            <a:r>
              <a:rPr lang="sk-SK" sz="1400" dirty="0" smtClean="0">
                <a:hlinkClick r:id="rId6"/>
              </a:rPr>
              <a:t>://www.youtube.com/watch?v=ig1jHETQfDc </a:t>
            </a:r>
            <a:r>
              <a:rPr lang="sk-SK" sz="1400" dirty="0" smtClean="0"/>
              <a:t>- </a:t>
            </a:r>
            <a:r>
              <a:rPr lang="en-US" sz="1400" dirty="0"/>
              <a:t>Light Shadow and Light Reflection | CBSE Class 6 </a:t>
            </a:r>
            <a:r>
              <a:rPr lang="en-US" sz="1400" dirty="0" smtClean="0"/>
              <a:t>Science</a:t>
            </a:r>
            <a:endParaRPr lang="en-US" sz="1400" dirty="0"/>
          </a:p>
        </p:txBody>
      </p:sp>
      <p:pic>
        <p:nvPicPr>
          <p:cNvPr id="8" name="Science - Light and Shadow - Basic - Englis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00033" y="1571612"/>
            <a:ext cx="4191029" cy="3143272"/>
          </a:xfrm>
          <a:prstGeom prst="rect">
            <a:avLst/>
          </a:prstGeom>
        </p:spPr>
      </p:pic>
      <p:pic>
        <p:nvPicPr>
          <p:cNvPr id="9" name="Light Shadow and Light Reflection  CBSE Class 6 Science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786313" y="1500174"/>
            <a:ext cx="4191029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214282" y="571480"/>
            <a:ext cx="90844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PRACOVALI STE SUPER!</a:t>
            </a:r>
            <a:endParaRPr lang="sk-SK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5842" name="Picture 2" descr="SÃºvisiaci obrÃ¡zo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857364"/>
            <a:ext cx="4572000" cy="4572000"/>
          </a:xfrm>
          <a:prstGeom prst="rect">
            <a:avLst/>
          </a:prstGeom>
          <a:noFill/>
        </p:spPr>
      </p:pic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7E72-C87C-4D21-9556-7498D7704FF3}" type="datetime10">
              <a:rPr lang="sk-SK" smtClean="0"/>
              <a:pPr/>
              <a:t>18:17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85720" y="1428736"/>
            <a:ext cx="885828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smtClean="0">
                <a:hlinkClick r:id="rId2"/>
              </a:rPr>
              <a:t>https://cdn.shopify.com/s/files/1/1859/8979/files/993_drop_shadow_variations.jpg?v=1535137652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3"/>
              </a:rPr>
              <a:t>https://www.nicepng.com/png/detail/9-90322_15-blur-effect-transparent-png-for-free-download.png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4"/>
              </a:rPr>
              <a:t>http://clipart-library.com/image_gallery/196060.gif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5"/>
              </a:rPr>
              <a:t>https://cdn.xl.thumbs.canstockphoto.pl/dzieci-sylwetka-z-cienie-zbiory-ilustracji_csp3614636.jpg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6"/>
              </a:rPr>
              <a:t>https://img-flog.pravda.sk/7nb/yNF_38043_m.jpg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7"/>
              </a:rPr>
              <a:t>http://i0.wp.com/youthstartup.id/wp-content/uploads/2017/05/test-s.gif?strip=all</a:t>
            </a:r>
            <a:endParaRPr lang="sk-SK" sz="1600" dirty="0" smtClean="0"/>
          </a:p>
          <a:p>
            <a:r>
              <a:rPr lang="sk-SK" sz="1600" dirty="0" smtClean="0">
                <a:hlinkClick r:id="rId8"/>
              </a:rPr>
              <a:t>https://media.giphy.com/media/30Kik6lpjvq5a/giphy.gif</a:t>
            </a:r>
            <a:r>
              <a:rPr lang="sk-SK" sz="1600" dirty="0" smtClean="0"/>
              <a:t>  </a:t>
            </a:r>
          </a:p>
          <a:p>
            <a:r>
              <a:rPr lang="sk-SK" sz="1600" dirty="0" smtClean="0">
                <a:hlinkClick r:id="rId9"/>
              </a:rPr>
              <a:t>https://www.sylvane.com/media/images/products/dimplex-tahoe-wall-mounted-fireplace.gif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0"/>
              </a:rPr>
              <a:t>http://www.syracusenewtimes.com/wp-content/uploads/2015/04/Poltergeist-TV-Scene-Theyre-Here-1024.gif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1"/>
              </a:rPr>
              <a:t>https://www.kreativita.info/wp-content/uploads/2016/02/tienohry-fb.jpg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2"/>
              </a:rPr>
              <a:t>http://przedszkole2zamosc.edu.pl/wp-content/uploads/2017/12/giphy.gif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3"/>
              </a:rPr>
              <a:t>https://img.mediacentrum.sk/gallery/300/1830983.jpg</a:t>
            </a:r>
            <a:endParaRPr lang="sk-SK" sz="1600" dirty="0" smtClean="0"/>
          </a:p>
          <a:p>
            <a:r>
              <a:rPr lang="sk-SK" sz="1600" dirty="0" smtClean="0">
                <a:hlinkClick r:id="rId14"/>
              </a:rPr>
              <a:t>http://24.media.tumblr.com/a480f5aba3493a6d8c80c1c682cc37b8/tumblr_mkmcdjbhDx1s7r5iqo1_500.gif</a:t>
            </a:r>
            <a:r>
              <a:rPr lang="sk-SK" sz="1600" dirty="0" smtClean="0"/>
              <a:t>  </a:t>
            </a:r>
          </a:p>
          <a:p>
            <a:r>
              <a:rPr lang="sk-SK" sz="1600" dirty="0" smtClean="0">
                <a:hlinkClick r:id="rId15"/>
              </a:rPr>
              <a:t>https://ya-webdesign.com/images/torch-transparent-animated-6.gif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6"/>
              </a:rPr>
              <a:t>https://d2t1xqejof9utc.cloudfront.net/screenshots/pics/f96e4e883293b66b40600045f0a55b24/large.gif</a:t>
            </a:r>
            <a:endParaRPr lang="sk-SK" sz="1600" dirty="0" smtClean="0"/>
          </a:p>
          <a:p>
            <a:r>
              <a:rPr lang="sk-SK" sz="1600" dirty="0" smtClean="0">
                <a:hlinkClick r:id="rId17"/>
              </a:rPr>
              <a:t>https://media1.tenor.com/images/62fc5593e280e1b48bca461f15f7859a/tenor.gif?itemid=5682138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8"/>
              </a:rPr>
              <a:t>https://thumbs.gfycat.com/RawObedientCheetah-max-1mb.gif</a:t>
            </a:r>
            <a:r>
              <a:rPr lang="sk-SK" sz="1600" dirty="0" smtClean="0"/>
              <a:t>  </a:t>
            </a:r>
          </a:p>
          <a:p>
            <a:r>
              <a:rPr lang="sk-SK" sz="1600" dirty="0" smtClean="0">
                <a:hlinkClick r:id="rId19"/>
              </a:rPr>
              <a:t>https://i.pinimg.com/564x/5b/cc/b5/5bccb5da7ecced1f1851b6018233c78f.jpg?b=t</a:t>
            </a:r>
            <a:r>
              <a:rPr lang="sk-SK" sz="1600" dirty="0" smtClean="0"/>
              <a:t> </a:t>
            </a:r>
          </a:p>
          <a:p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214283" y="857232"/>
            <a:ext cx="892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ADAME, R., KOVÁČIKOVÁ,O.: </a:t>
            </a:r>
            <a:r>
              <a:rPr lang="sk-SK" i="1" dirty="0" err="1"/>
              <a:t>Prvouka</a:t>
            </a:r>
            <a:r>
              <a:rPr lang="sk-SK" i="1" dirty="0"/>
              <a:t> pre 1. ročník základnej školy - učebnica pracovného typu</a:t>
            </a:r>
            <a:r>
              <a:rPr lang="sk-SK" dirty="0"/>
              <a:t>;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4000496" y="142852"/>
            <a:ext cx="1211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ZDROJE:</a:t>
            </a:r>
            <a:endParaRPr lang="sk-SK" sz="2400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A243-F9F3-4CB0-BF41-7DA35CAF3F71}" type="datetime10">
              <a:rPr lang="sk-SK" smtClean="0"/>
              <a:pPr/>
              <a:t>18:12</a:t>
            </a:fld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3137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hádanka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71473" y="1428736"/>
            <a:ext cx="7072362" cy="121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i="1" dirty="0" smtClean="0"/>
              <a:t>Kúpim  za  jeden groš v sklepe, a na desať vozov  ho nezoberieš. Čo je to?</a:t>
            </a:r>
            <a:endParaRPr lang="sk-SK" sz="3600" dirty="0"/>
          </a:p>
        </p:txBody>
      </p:sp>
      <p:pic>
        <p:nvPicPr>
          <p:cNvPr id="4100" name="Picture 4" descr="VÃ½sledok vyhÄ¾adÃ¡vania obrÃ¡zkov pre dopyt question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28604"/>
            <a:ext cx="1695450" cy="1847851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571472" y="3929066"/>
            <a:ext cx="6024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Svieca a jej svetlo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3794" name="Picture 2" descr="SÃºvisiaci obrÃ¡zok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2643182"/>
            <a:ext cx="3161114" cy="4214818"/>
          </a:xfrm>
          <a:prstGeom prst="rect">
            <a:avLst/>
          </a:prstGeom>
          <a:noFill/>
        </p:spPr>
      </p:pic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1964-1324-490A-8FFE-C9ACF1080272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3137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hádanka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71473" y="1428736"/>
            <a:ext cx="70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i="1" dirty="0" smtClean="0"/>
              <a:t>Padne do vody a nezamočí. </a:t>
            </a:r>
          </a:p>
          <a:p>
            <a:r>
              <a:rPr lang="sk-SK" sz="3600" i="1" dirty="0" smtClean="0"/>
              <a:t>Čo je to?</a:t>
            </a:r>
            <a:endParaRPr lang="sk-SK" sz="3600" dirty="0"/>
          </a:p>
        </p:txBody>
      </p:sp>
      <p:pic>
        <p:nvPicPr>
          <p:cNvPr id="4100" name="Picture 4" descr="VÃ½sledok vyhÄ¾adÃ¡vania obrÃ¡zkov pre dopyt question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28604"/>
            <a:ext cx="1695450" cy="1847851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571472" y="3929066"/>
            <a:ext cx="20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Slnko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2770" name="Picture 2" descr="VÃ½sledok vyhÄ¾adÃ¡vania obrÃ¡zkov pre dopyt sun clipart 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527385"/>
            <a:ext cx="3357586" cy="3473364"/>
          </a:xfrm>
          <a:prstGeom prst="rect">
            <a:avLst/>
          </a:prstGeom>
          <a:noFill/>
        </p:spPr>
      </p:pic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DB12-1EF4-40CA-A8E9-88F57427FF20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3137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hádanka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71472" y="1428736"/>
            <a:ext cx="50296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i="1" dirty="0"/>
              <a:t>Uteká s nami, nohy nemá.</a:t>
            </a:r>
          </a:p>
          <a:p>
            <a:r>
              <a:rPr lang="sk-SK" sz="3600" i="1" dirty="0"/>
              <a:t>Drží sa nás, ruky nemá. </a:t>
            </a:r>
            <a:endParaRPr lang="sk-SK" sz="3600" i="1" dirty="0" smtClean="0"/>
          </a:p>
          <a:p>
            <a:r>
              <a:rPr lang="sk-SK" sz="3600" i="1" dirty="0" smtClean="0"/>
              <a:t>Čo </a:t>
            </a:r>
            <a:r>
              <a:rPr lang="sk-SK" sz="3600" i="1" dirty="0"/>
              <a:t>je to?</a:t>
            </a:r>
            <a:endParaRPr lang="sk-SK" sz="3600" dirty="0"/>
          </a:p>
        </p:txBody>
      </p:sp>
      <p:pic>
        <p:nvPicPr>
          <p:cNvPr id="4100" name="Picture 4" descr="VÃ½sledok vyhÄ¾adÃ¡vania obrÃ¡zkov pre dopyt question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28604"/>
            <a:ext cx="1695450" cy="1847851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571472" y="3929066"/>
            <a:ext cx="1507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tieň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102" name="Picture 6" descr="SÃºvisiaci obrÃ¡zo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66" b="11538"/>
          <a:stretch>
            <a:fillRect/>
          </a:stretch>
        </p:blipFill>
        <p:spPr bwMode="auto">
          <a:xfrm>
            <a:off x="4500562" y="2643182"/>
            <a:ext cx="3857652" cy="3857652"/>
          </a:xfrm>
          <a:prstGeom prst="rect">
            <a:avLst/>
          </a:prstGeom>
          <a:noFill/>
        </p:spPr>
      </p:pic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C2C-90BD-452F-9873-E51DE47161F5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4" y="285728"/>
            <a:ext cx="3137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hádanka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71472" y="1428736"/>
            <a:ext cx="46873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/>
              <a:t>Keď ja </a:t>
            </a:r>
            <a:r>
              <a:rPr lang="fi-FI" sz="3600" i="1" dirty="0" smtClean="0"/>
              <a:t>idem </a:t>
            </a:r>
            <a:r>
              <a:rPr lang="fi-FI" sz="3600" i="1" dirty="0"/>
              <a:t>aj on ide,</a:t>
            </a:r>
          </a:p>
          <a:p>
            <a:r>
              <a:rPr lang="pl-PL" sz="3600" i="1" dirty="0"/>
              <a:t>keď ja stojím aj on stojí. </a:t>
            </a:r>
            <a:endParaRPr lang="pl-PL" sz="3600" i="1" dirty="0" smtClean="0"/>
          </a:p>
          <a:p>
            <a:r>
              <a:rPr lang="sk-SK" sz="3600" i="1" dirty="0" smtClean="0"/>
              <a:t>Čo </a:t>
            </a:r>
            <a:r>
              <a:rPr lang="sk-SK" sz="3600" i="1" dirty="0"/>
              <a:t>je to?</a:t>
            </a:r>
            <a:endParaRPr lang="sk-SK" sz="3600" dirty="0"/>
          </a:p>
        </p:txBody>
      </p:sp>
      <p:pic>
        <p:nvPicPr>
          <p:cNvPr id="4100" name="Picture 4" descr="VÃ½sledok vyhÄ¾adÃ¡vania obrÃ¡zkov pre dopyt question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28604"/>
            <a:ext cx="1695450" cy="1847851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571472" y="3929066"/>
            <a:ext cx="1507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tieň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34" name="Picture 2" descr="VÃ½sledok vyhÄ¾adÃ¡vania obrÃ¡zkov pre dopyt shadow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28" t="13842" r="7473" b="9395"/>
          <a:stretch>
            <a:fillRect/>
          </a:stretch>
        </p:blipFill>
        <p:spPr bwMode="auto">
          <a:xfrm>
            <a:off x="2643174" y="2357430"/>
            <a:ext cx="6475094" cy="4071966"/>
          </a:xfrm>
          <a:prstGeom prst="rect">
            <a:avLst/>
          </a:prstGeom>
          <a:noFill/>
        </p:spPr>
      </p:pic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BA1B-C2A2-4825-A6C9-C1B82255CFDA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57225" y="285728"/>
            <a:ext cx="785818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Dnes sa budeme učiť o tieni.</a:t>
            </a:r>
            <a:endParaRPr lang="sk-SK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B9B36-6B45-4E77-847E-02CB23E5BFDF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7824" t="34825" r="5138" b="824"/>
          <a:stretch>
            <a:fillRect/>
          </a:stretch>
        </p:blipFill>
        <p:spPr bwMode="auto">
          <a:xfrm>
            <a:off x="1428728" y="4214818"/>
            <a:ext cx="63579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dĺžnik 2"/>
          <p:cNvSpPr/>
          <p:nvPr/>
        </p:nvSpPr>
        <p:spPr>
          <a:xfrm>
            <a:off x="285720" y="214290"/>
            <a:ext cx="88582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/>
              <a:t>Čo  </a:t>
            </a:r>
            <a:r>
              <a:rPr lang="sk-SK" sz="3200" dirty="0"/>
              <a:t>robí kráľovská rodina na </a:t>
            </a:r>
            <a:r>
              <a:rPr lang="sk-SK" sz="3200" dirty="0" smtClean="0"/>
              <a:t>obrázkoch?</a:t>
            </a:r>
            <a:endParaRPr lang="sk-SK" sz="3200" dirty="0"/>
          </a:p>
          <a:p>
            <a:r>
              <a:rPr lang="sk-SK" sz="3200" dirty="0" smtClean="0"/>
              <a:t>Zdroj svetla -  je predmet alebo organizmus, ktorý vydáva svetlo.</a:t>
            </a:r>
          </a:p>
          <a:p>
            <a:r>
              <a:rPr lang="sk-SK" sz="3200" dirty="0" smtClean="0"/>
              <a:t>Pomenujte  </a:t>
            </a:r>
            <a:r>
              <a:rPr lang="sk-SK" sz="3200" dirty="0"/>
              <a:t>všetky zdroje svetla, ktoré sú na obrázkoch zobrazené: </a:t>
            </a:r>
            <a:endParaRPr lang="sk-SK" sz="3200" dirty="0" smtClean="0"/>
          </a:p>
          <a:p>
            <a:r>
              <a:rPr lang="sk-SK" sz="3200" i="1" dirty="0" smtClean="0"/>
              <a:t>Slnko</a:t>
            </a:r>
            <a:r>
              <a:rPr lang="sk-SK" sz="3200" i="1" dirty="0"/>
              <a:t>, </a:t>
            </a:r>
            <a:r>
              <a:rPr lang="sk-SK" sz="3200" i="1" dirty="0" smtClean="0"/>
              <a:t>blesk, </a:t>
            </a:r>
            <a:r>
              <a:rPr lang="sk-SK" sz="3200" i="1" dirty="0" err="1" smtClean="0"/>
              <a:t>čelovka</a:t>
            </a:r>
            <a:r>
              <a:rPr lang="sk-SK" sz="3200" i="1" dirty="0"/>
              <a:t>, baterka, petrolejová lampa, oheň, hviezdy. </a:t>
            </a:r>
            <a:endParaRPr lang="sk-SK" sz="3200" i="1" dirty="0" smtClean="0"/>
          </a:p>
          <a:p>
            <a:r>
              <a:rPr lang="sk-SK" sz="3200" i="1" dirty="0" smtClean="0">
                <a:solidFill>
                  <a:srgbClr val="FF0000"/>
                </a:solidFill>
              </a:rPr>
              <a:t>POZOR</a:t>
            </a:r>
            <a:r>
              <a:rPr lang="sk-SK" sz="3200" i="1" dirty="0" smtClean="0"/>
              <a:t>! </a:t>
            </a:r>
            <a:r>
              <a:rPr lang="sk-SK" sz="3200" dirty="0" smtClean="0"/>
              <a:t>Mesiac </a:t>
            </a:r>
            <a:r>
              <a:rPr lang="sk-SK" sz="3200" dirty="0"/>
              <a:t>nesvieti – </a:t>
            </a:r>
            <a:r>
              <a:rPr lang="sk-SK" sz="3200" i="1" dirty="0"/>
              <a:t>len </a:t>
            </a:r>
            <a:r>
              <a:rPr lang="sk-SK" sz="3200" i="1" dirty="0" smtClean="0"/>
              <a:t>odráža slnečné </a:t>
            </a:r>
            <a:r>
              <a:rPr lang="sk-SK" sz="3200" i="1" dirty="0"/>
              <a:t>svetlo. </a:t>
            </a:r>
            <a:endParaRPr lang="sk-SK" sz="3200" i="1" dirty="0" smtClean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CF4B8-6300-4BD3-A8F9-3EDD96CADD99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Ãºvisiaci obrÃ¡zok"/>
          <p:cNvPicPr>
            <a:picLocks noChangeAspect="1" noChangeArrowheads="1"/>
          </p:cNvPicPr>
          <p:nvPr/>
        </p:nvPicPr>
        <p:blipFill>
          <a:blip r:embed="rId2" cstate="print"/>
          <a:srcRect l="1829" t="5388" r="1219" b="3017"/>
          <a:stretch>
            <a:fillRect/>
          </a:stretch>
        </p:blipFill>
        <p:spPr bwMode="auto">
          <a:xfrm>
            <a:off x="0" y="0"/>
            <a:ext cx="9144000" cy="687417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7824" t="34825" r="5138" b="824"/>
          <a:stretch>
            <a:fillRect/>
          </a:stretch>
        </p:blipFill>
        <p:spPr bwMode="auto">
          <a:xfrm>
            <a:off x="2428860" y="4214818"/>
            <a:ext cx="63579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dĺžnik 2"/>
          <p:cNvSpPr/>
          <p:nvPr/>
        </p:nvSpPr>
        <p:spPr>
          <a:xfrm>
            <a:off x="285720" y="214290"/>
            <a:ext cx="88582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i="1" dirty="0" smtClean="0"/>
              <a:t>Čo  </a:t>
            </a:r>
            <a:r>
              <a:rPr lang="sk-SK" sz="3200" i="1" dirty="0"/>
              <a:t>je </a:t>
            </a:r>
            <a:r>
              <a:rPr lang="sk-SK" sz="3200" i="1" dirty="0" smtClean="0"/>
              <a:t>najväčším </a:t>
            </a:r>
            <a:r>
              <a:rPr lang="pl-PL" sz="3200" dirty="0" smtClean="0"/>
              <a:t>zdrojom </a:t>
            </a:r>
            <a:r>
              <a:rPr lang="pl-PL" sz="3200" dirty="0"/>
              <a:t>svetla na </a:t>
            </a:r>
            <a:r>
              <a:rPr lang="pl-PL" sz="3200" dirty="0" smtClean="0"/>
              <a:t>zemi? </a:t>
            </a:r>
          </a:p>
          <a:p>
            <a:r>
              <a:rPr lang="pl-PL" sz="3200" dirty="0" smtClean="0"/>
              <a:t>Najväčším zdrojom svetla je SLNKO. </a:t>
            </a:r>
          </a:p>
          <a:p>
            <a:r>
              <a:rPr lang="pl-PL" sz="3200" dirty="0" smtClean="0"/>
              <a:t>Prečo  </a:t>
            </a:r>
            <a:r>
              <a:rPr lang="pl-PL" sz="3200" dirty="0"/>
              <a:t>je svetlo </a:t>
            </a:r>
            <a:r>
              <a:rPr lang="pl-PL" sz="3200" dirty="0" smtClean="0"/>
              <a:t>pre </a:t>
            </a:r>
            <a:r>
              <a:rPr lang="sk-SK" sz="3200" dirty="0" smtClean="0"/>
              <a:t>človeka dôležité?</a:t>
            </a:r>
          </a:p>
          <a:p>
            <a:r>
              <a:rPr lang="sk-SK" sz="3200" dirty="0" smtClean="0"/>
              <a:t>Kde  </a:t>
            </a:r>
            <a:r>
              <a:rPr lang="sk-SK" sz="3200" dirty="0"/>
              <a:t>všade ho </a:t>
            </a:r>
            <a:r>
              <a:rPr lang="sk-SK" sz="3200" dirty="0" smtClean="0"/>
              <a:t>potrebujeme? </a:t>
            </a:r>
          </a:p>
          <a:p>
            <a:r>
              <a:rPr lang="sk-SK" sz="3200" dirty="0" smtClean="0"/>
              <a:t>Čo  </a:t>
            </a:r>
            <a:r>
              <a:rPr lang="sk-SK" sz="3200" dirty="0"/>
              <a:t>by sa mohlo stať, keby </a:t>
            </a:r>
            <a:r>
              <a:rPr lang="sk-SK" sz="3200" dirty="0" smtClean="0"/>
              <a:t>sme ho nemali? </a:t>
            </a:r>
          </a:p>
          <a:p>
            <a:r>
              <a:rPr lang="sk-SK" sz="3200" dirty="0" smtClean="0"/>
              <a:t>Bez  </a:t>
            </a:r>
            <a:r>
              <a:rPr lang="sk-SK" sz="3200" dirty="0"/>
              <a:t>svetla by nerástli rastliny a </a:t>
            </a:r>
            <a:r>
              <a:rPr lang="sk-SK" sz="3200" dirty="0" smtClean="0"/>
              <a:t>my </a:t>
            </a:r>
            <a:r>
              <a:rPr lang="pl-PL" sz="3200" dirty="0" smtClean="0"/>
              <a:t>by </a:t>
            </a:r>
            <a:r>
              <a:rPr lang="pl-PL" sz="3200" dirty="0"/>
              <a:t>sme nemali </a:t>
            </a:r>
            <a:r>
              <a:rPr lang="pl-PL" sz="3200" dirty="0" smtClean="0"/>
              <a:t>potravu. Človek  </a:t>
            </a:r>
            <a:r>
              <a:rPr lang="pl-PL" sz="3200" dirty="0"/>
              <a:t>na to, aby bol zdravý, potrebuje </a:t>
            </a:r>
            <a:r>
              <a:rPr lang="pl-PL" sz="3200" dirty="0" smtClean="0"/>
              <a:t>pre </a:t>
            </a:r>
            <a:r>
              <a:rPr lang="sk-SK" sz="3200" dirty="0" smtClean="0"/>
              <a:t>svoj </a:t>
            </a:r>
            <a:r>
              <a:rPr lang="sk-SK" sz="3200" dirty="0"/>
              <a:t>život svetlo.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9692-D351-4CB5-8EF1-B619CB37AD42}" type="datetime10">
              <a:rPr lang="sk-SK" smtClean="0"/>
              <a:pPr/>
              <a:t>18:12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702</Words>
  <Application>Microsoft Office PowerPoint</Application>
  <PresentationFormat>Prezentácia na obrazovke (4:3)</PresentationFormat>
  <Paragraphs>135</Paragraphs>
  <Slides>25</Slides>
  <Notes>0</Notes>
  <HiddenSlides>0</HiddenSlides>
  <MMClips>2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6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Mgr. Danka Spišáková</dc:creator>
  <cp:lastModifiedBy>Mgr. Danka Spišáková</cp:lastModifiedBy>
  <cp:revision>201</cp:revision>
  <dcterms:created xsi:type="dcterms:W3CDTF">2019-03-02T20:52:17Z</dcterms:created>
  <dcterms:modified xsi:type="dcterms:W3CDTF">2019-03-10T17:17:55Z</dcterms:modified>
</cp:coreProperties>
</file>