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2" r:id="rId3"/>
    <p:sldId id="263" r:id="rId4"/>
    <p:sldId id="264" r:id="rId5"/>
    <p:sldId id="257" r:id="rId6"/>
    <p:sldId id="258" r:id="rId7"/>
    <p:sldId id="259" r:id="rId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392"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18A2481B-5154-415F-B752-558547769AA3}" type="datetimeFigureOut">
              <a:rPr lang="cs-CZ" smtClean="0"/>
              <a:pPr/>
              <a:t>10. 6. 2020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8A2481B-5154-415F-B752-558547769AA3}" type="datetimeFigureOut">
              <a:rPr lang="cs-CZ" smtClean="0"/>
              <a:pPr/>
              <a:t>10. 6. 2020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8A2481B-5154-415F-B752-558547769AA3}" type="datetimeFigureOut">
              <a:rPr lang="cs-CZ" smtClean="0"/>
              <a:pPr/>
              <a:t>10. 6. 2020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8A2481B-5154-415F-B752-558547769AA3}" type="datetimeFigureOut">
              <a:rPr lang="cs-CZ" smtClean="0"/>
              <a:pPr/>
              <a:t>10. 6. 2020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10. 6. 2020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18A2481B-5154-415F-B752-558547769AA3}" type="datetimeFigureOut">
              <a:rPr lang="cs-CZ" smtClean="0"/>
              <a:pPr/>
              <a:t>10. 6. 2020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18A2481B-5154-415F-B752-558547769AA3}" type="datetimeFigureOut">
              <a:rPr lang="cs-CZ" smtClean="0"/>
              <a:pPr/>
              <a:t>10. 6. 2020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18A2481B-5154-415F-B752-558547769AA3}" type="datetimeFigureOut">
              <a:rPr lang="cs-CZ" smtClean="0"/>
              <a:pPr/>
              <a:t>10. 6. 2020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8A2481B-5154-415F-B752-558547769AA3}" type="datetimeFigureOut">
              <a:rPr lang="cs-CZ" smtClean="0"/>
              <a:pPr/>
              <a:t>10. 6. 2020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10. 6. 2020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10. 6. 2020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1000">
              <a:srgbClr val="5E9EFF"/>
            </a:gs>
            <a:gs pos="39999">
              <a:srgbClr val="85C2FF"/>
            </a:gs>
            <a:gs pos="70000">
              <a:srgbClr val="C4D6EB"/>
            </a:gs>
            <a:gs pos="100000">
              <a:srgbClr val="FFEBFA"/>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A2481B-5154-415F-B752-558547769AA3}" type="datetimeFigureOut">
              <a:rPr lang="cs-CZ" smtClean="0"/>
              <a:pPr/>
              <a:t>10. 6. 2020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264769-77EF-4CD0-90DE-F7D7F2D423C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ipe dir="d"/>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cene3d>
            <a:camera prst="obliqueTopRight"/>
            <a:lightRig rig="threePt" dir="t"/>
          </a:scene3d>
        </p:spPr>
        <p:txBody>
          <a:bodyPr/>
          <a:lstStyle/>
          <a:p>
            <a:r>
              <a:rPr lang="sk-SK" b="1" i="1" dirty="0" smtClean="0">
                <a:latin typeface="Times New Roman" pitchFamily="18" charset="0"/>
                <a:cs typeface="Times New Roman" pitchFamily="18" charset="0"/>
              </a:rPr>
              <a:t>1. </a:t>
            </a:r>
            <a:r>
              <a:rPr lang="sk-SK" b="1" i="1" u="sng" dirty="0" smtClean="0">
                <a:latin typeface="Times New Roman" pitchFamily="18" charset="0"/>
                <a:cs typeface="Times New Roman" pitchFamily="18" charset="0"/>
              </a:rPr>
              <a:t>ŠTÁTNE SYMBOLY SR</a:t>
            </a:r>
            <a:r>
              <a:rPr lang="sk-SK" b="1" i="1" dirty="0" smtClean="0">
                <a:latin typeface="Times New Roman" pitchFamily="18" charset="0"/>
                <a:cs typeface="Times New Roman" pitchFamily="18" charset="0"/>
              </a:rPr>
              <a:t> </a:t>
            </a:r>
            <a:endParaRPr lang="sk-SK" dirty="0"/>
          </a:p>
        </p:txBody>
      </p:sp>
      <p:pic>
        <p:nvPicPr>
          <p:cNvPr id="4" name="Zástupný symbol pro obsah 3" descr="1.png"/>
          <p:cNvPicPr>
            <a:picLocks noGrp="1" noChangeAspect="1"/>
          </p:cNvPicPr>
          <p:nvPr>
            <p:ph idx="1"/>
          </p:nvPr>
        </p:nvPicPr>
        <p:blipFill>
          <a:blip r:embed="rId2"/>
          <a:stretch>
            <a:fillRect/>
          </a:stretch>
        </p:blipFill>
        <p:spPr>
          <a:xfrm>
            <a:off x="1643042" y="1928802"/>
            <a:ext cx="6286544" cy="3786214"/>
          </a:xfrm>
          <a:ln w="6350">
            <a:solidFill>
              <a:schemeClr val="tx1"/>
            </a:solidFill>
          </a:ln>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4"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to="" calcmode="lin" valueType="num">
                                      <p:cBhvr>
                                        <p:cTn id="13" dur="1" fill="hold"/>
                                        <p:tgtEl>
                                          <p:spTgt spid="4"/>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ln>
            <a:noFill/>
          </a:ln>
          <a:scene3d>
            <a:camera prst="obliqueTopRight"/>
            <a:lightRig rig="threePt" dir="t"/>
          </a:scene3d>
        </p:spPr>
        <p:txBody>
          <a:bodyPr/>
          <a:lstStyle/>
          <a:p>
            <a:r>
              <a:rPr lang="sk-SK" b="1" i="1" dirty="0" smtClean="0">
                <a:latin typeface="Times New Roman" pitchFamily="18" charset="0"/>
                <a:cs typeface="Times New Roman" pitchFamily="18" charset="0"/>
              </a:rPr>
              <a:t>2. </a:t>
            </a:r>
            <a:r>
              <a:rPr lang="sk-SK" b="1" i="1" u="sng" dirty="0" smtClean="0">
                <a:latin typeface="Times New Roman" pitchFamily="18" charset="0"/>
                <a:cs typeface="Times New Roman" pitchFamily="18" charset="0"/>
              </a:rPr>
              <a:t>Počet (4)</a:t>
            </a:r>
            <a:endParaRPr lang="sk-SK" b="1" i="1" u="sng" dirty="0">
              <a:latin typeface="Times New Roman" pitchFamily="18" charset="0"/>
              <a:cs typeface="Times New Roman" pitchFamily="18" charset="0"/>
            </a:endParaRPr>
          </a:p>
        </p:txBody>
      </p:sp>
      <p:sp>
        <p:nvSpPr>
          <p:cNvPr id="3" name="Zástupný symbol pro obsah 2"/>
          <p:cNvSpPr>
            <a:spLocks noGrp="1"/>
          </p:cNvSpPr>
          <p:nvPr>
            <p:ph idx="1"/>
          </p:nvPr>
        </p:nvSpPr>
        <p:spPr/>
        <p:txBody>
          <a:bodyPr/>
          <a:lstStyle/>
          <a:p>
            <a:pPr algn="ctr">
              <a:buNone/>
            </a:pPr>
            <a:r>
              <a:rPr lang="sk-SK" b="1" i="1" dirty="0" smtClean="0">
                <a:latin typeface="Times New Roman" pitchFamily="18" charset="0"/>
                <a:cs typeface="Times New Roman" pitchFamily="18" charset="0"/>
              </a:rPr>
              <a:t>1.Štátny znak SR,  2. Štátna vlajka SR </a:t>
            </a:r>
          </a:p>
          <a:p>
            <a:pPr algn="ctr">
              <a:buNone/>
            </a:pPr>
            <a:r>
              <a:rPr lang="sk-SK" b="1" i="1" dirty="0" smtClean="0">
                <a:latin typeface="Times New Roman" pitchFamily="18" charset="0"/>
                <a:cs typeface="Times New Roman" pitchFamily="18" charset="0"/>
              </a:rPr>
              <a:t>3.Štátna hymna SR,  4.Štátna pečať SR </a:t>
            </a:r>
          </a:p>
          <a:p>
            <a:pPr algn="ctr">
              <a:buNone/>
            </a:pPr>
            <a:endParaRPr lang="sk-SK" b="1" i="1" dirty="0" smtClean="0">
              <a:latin typeface="Times New Roman" pitchFamily="18" charset="0"/>
              <a:cs typeface="Times New Roman" pitchFamily="18" charset="0"/>
            </a:endParaRPr>
          </a:p>
          <a:p>
            <a:pPr>
              <a:buNone/>
            </a:pPr>
            <a:endParaRPr lang="sk-SK" b="1" i="1" dirty="0" smtClean="0">
              <a:latin typeface="Times New Roman" pitchFamily="18" charset="0"/>
              <a:cs typeface="Times New Roman" pitchFamily="18" charset="0"/>
            </a:endParaRPr>
          </a:p>
          <a:p>
            <a:pPr>
              <a:buNone/>
            </a:pPr>
            <a:endParaRPr lang="sk-SK" b="1" i="1" dirty="0" smtClean="0">
              <a:latin typeface="Times New Roman" pitchFamily="18" charset="0"/>
              <a:cs typeface="Times New Roman" pitchFamily="18" charset="0"/>
            </a:endParaRPr>
          </a:p>
          <a:p>
            <a:pPr>
              <a:buNone/>
            </a:pPr>
            <a:endParaRPr lang="sk-SK" i="1" dirty="0" smtClean="0">
              <a:latin typeface="Times New Roman" pitchFamily="18" charset="0"/>
              <a:cs typeface="Times New Roman" pitchFamily="18" charset="0"/>
            </a:endParaRPr>
          </a:p>
          <a:p>
            <a:pPr>
              <a:buNone/>
            </a:pPr>
            <a:endParaRPr lang="sk-SK" i="1" dirty="0" smtClean="0">
              <a:latin typeface="Times New Roman" pitchFamily="18" charset="0"/>
              <a:cs typeface="Times New Roman" pitchFamily="18" charset="0"/>
            </a:endParaRPr>
          </a:p>
          <a:p>
            <a:pPr>
              <a:buNone/>
            </a:pPr>
            <a:endParaRPr lang="sk-SK" b="1" i="1" dirty="0" smtClean="0">
              <a:latin typeface="Times New Roman" pitchFamily="18" charset="0"/>
              <a:cs typeface="Times New Roman" pitchFamily="18" charset="0"/>
            </a:endParaRPr>
          </a:p>
        </p:txBody>
      </p:sp>
      <p:pic>
        <p:nvPicPr>
          <p:cNvPr id="4" name="Obrázek 3" descr="2.png"/>
          <p:cNvPicPr>
            <a:picLocks noChangeAspect="1"/>
          </p:cNvPicPr>
          <p:nvPr/>
        </p:nvPicPr>
        <p:blipFill>
          <a:blip r:embed="rId2"/>
          <a:stretch>
            <a:fillRect/>
          </a:stretch>
        </p:blipFill>
        <p:spPr>
          <a:xfrm>
            <a:off x="642910" y="3357562"/>
            <a:ext cx="1500198" cy="1704770"/>
          </a:xfrm>
          <a:prstGeom prst="rect">
            <a:avLst/>
          </a:prstGeom>
          <a:ln w="6350" cap="sq">
            <a:solidFill>
              <a:srgbClr val="000000"/>
            </a:solidFill>
            <a:prstDash val="solid"/>
            <a:miter lim="800000"/>
          </a:ln>
          <a:effectLst>
            <a:outerShdw blurRad="50800" dist="38100" dir="2700000" algn="tl" rotWithShape="0">
              <a:srgbClr val="000000">
                <a:alpha val="43000"/>
              </a:srgbClr>
            </a:outerShdw>
          </a:effectLst>
        </p:spPr>
      </p:pic>
      <p:pic>
        <p:nvPicPr>
          <p:cNvPr id="5" name="Obrázek 4" descr="3.png"/>
          <p:cNvPicPr>
            <a:picLocks noChangeAspect="1"/>
          </p:cNvPicPr>
          <p:nvPr/>
        </p:nvPicPr>
        <p:blipFill>
          <a:blip r:embed="rId3"/>
          <a:stretch>
            <a:fillRect/>
          </a:stretch>
        </p:blipFill>
        <p:spPr>
          <a:xfrm>
            <a:off x="3214678" y="3000372"/>
            <a:ext cx="2143140" cy="1449771"/>
          </a:xfrm>
          <a:prstGeom prst="rect">
            <a:avLst/>
          </a:prstGeom>
          <a:ln w="6350" cap="sq">
            <a:solidFill>
              <a:srgbClr val="000000"/>
            </a:solidFill>
            <a:prstDash val="solid"/>
            <a:miter lim="800000"/>
          </a:ln>
          <a:effectLst>
            <a:outerShdw blurRad="50800" dist="38100" dir="2700000" algn="tl" rotWithShape="0">
              <a:srgbClr val="000000">
                <a:alpha val="43000"/>
              </a:srgbClr>
            </a:outerShdw>
          </a:effectLst>
        </p:spPr>
      </p:pic>
      <p:pic>
        <p:nvPicPr>
          <p:cNvPr id="7" name="Obrázek 6" descr="21.jpg"/>
          <p:cNvPicPr>
            <a:picLocks noChangeAspect="1"/>
          </p:cNvPicPr>
          <p:nvPr/>
        </p:nvPicPr>
        <p:blipFill>
          <a:blip r:embed="rId4"/>
          <a:stretch>
            <a:fillRect/>
          </a:stretch>
        </p:blipFill>
        <p:spPr>
          <a:xfrm>
            <a:off x="6357950" y="3500438"/>
            <a:ext cx="2262186" cy="1357321"/>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pic>
        <p:nvPicPr>
          <p:cNvPr id="8" name="Obrázek 7" descr="23.png"/>
          <p:cNvPicPr>
            <a:picLocks noChangeAspect="1"/>
          </p:cNvPicPr>
          <p:nvPr/>
        </p:nvPicPr>
        <p:blipFill>
          <a:blip r:embed="rId5"/>
          <a:stretch>
            <a:fillRect/>
          </a:stretch>
        </p:blipFill>
        <p:spPr>
          <a:xfrm>
            <a:off x="3428992" y="4857760"/>
            <a:ext cx="1785950" cy="1643059"/>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4"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anim to="" calcmode="lin" valueType="num">
                                      <p:cBhvr>
                                        <p:cTn id="23" dur="1" fill="hold"/>
                                        <p:tgtEl>
                                          <p:spTgt spid="4"/>
                                        </p:tgtEl>
                                        <p:attrNameLst>
                                          <p:attrName/>
                                        </p:attrNameLst>
                                      </p:cBhvr>
                                    </p:anim>
                                  </p:childTnLst>
                                </p:cTn>
                              </p:par>
                            </p:childTnLst>
                          </p:cTn>
                        </p:par>
                      </p:childTnLst>
                    </p:cTn>
                  </p:par>
                  <p:par>
                    <p:cTn id="24" fill="hold">
                      <p:stCondLst>
                        <p:cond delay="indefinite"/>
                      </p:stCondLst>
                      <p:childTnLst>
                        <p:par>
                          <p:cTn id="25" fill="hold">
                            <p:stCondLst>
                              <p:cond delay="0"/>
                            </p:stCondLst>
                            <p:childTnLst>
                              <p:par>
                                <p:cTn id="26" presetID="24" presetClass="entr" presetSubtype="0" fill="hold" nodeType="clickEffect">
                                  <p:stCondLst>
                                    <p:cond delay="0"/>
                                  </p:stCondLst>
                                  <p:childTnLst>
                                    <p:set>
                                      <p:cBhvr>
                                        <p:cTn id="27" dur="1" fill="hold">
                                          <p:stCondLst>
                                            <p:cond delay="0"/>
                                          </p:stCondLst>
                                        </p:cTn>
                                        <p:tgtEl>
                                          <p:spTgt spid="5"/>
                                        </p:tgtEl>
                                        <p:attrNameLst>
                                          <p:attrName>style.visibility</p:attrName>
                                        </p:attrNameLst>
                                      </p:cBhvr>
                                      <p:to>
                                        <p:strVal val="visible"/>
                                      </p:to>
                                    </p:set>
                                    <p:anim to="" calcmode="lin" valueType="num">
                                      <p:cBhvr>
                                        <p:cTn id="28" dur="1" fill="hold"/>
                                        <p:tgtEl>
                                          <p:spTgt spid="5"/>
                                        </p:tgtEl>
                                        <p:attrNameLst>
                                          <p:attrName/>
                                        </p:attrNameLst>
                                      </p:cBhvr>
                                    </p:anim>
                                  </p:childTnLst>
                                </p:cTn>
                              </p:par>
                            </p:childTnLst>
                          </p:cTn>
                        </p:par>
                      </p:childTnLst>
                    </p:cTn>
                  </p:par>
                  <p:par>
                    <p:cTn id="29" fill="hold">
                      <p:stCondLst>
                        <p:cond delay="indefinite"/>
                      </p:stCondLst>
                      <p:childTnLst>
                        <p:par>
                          <p:cTn id="30" fill="hold">
                            <p:stCondLst>
                              <p:cond delay="0"/>
                            </p:stCondLst>
                            <p:childTnLst>
                              <p:par>
                                <p:cTn id="31" presetID="24" presetClass="entr" presetSubtype="0" fill="hold" nodeType="clickEffect">
                                  <p:stCondLst>
                                    <p:cond delay="0"/>
                                  </p:stCondLst>
                                  <p:childTnLst>
                                    <p:set>
                                      <p:cBhvr>
                                        <p:cTn id="32" dur="1" fill="hold">
                                          <p:stCondLst>
                                            <p:cond delay="0"/>
                                          </p:stCondLst>
                                        </p:cTn>
                                        <p:tgtEl>
                                          <p:spTgt spid="7"/>
                                        </p:tgtEl>
                                        <p:attrNameLst>
                                          <p:attrName>style.visibility</p:attrName>
                                        </p:attrNameLst>
                                      </p:cBhvr>
                                      <p:to>
                                        <p:strVal val="visible"/>
                                      </p:to>
                                    </p:set>
                                    <p:anim to="" calcmode="lin" valueType="num">
                                      <p:cBhvr>
                                        <p:cTn id="33" dur="1" fill="hold"/>
                                        <p:tgtEl>
                                          <p:spTgt spid="7"/>
                                        </p:tgtEl>
                                        <p:attrNameLst>
                                          <p:attrName/>
                                        </p:attrNameLst>
                                      </p:cBhvr>
                                    </p:anim>
                                  </p:childTnLst>
                                </p:cTn>
                              </p:par>
                            </p:childTnLst>
                          </p:cTn>
                        </p:par>
                      </p:childTnLst>
                    </p:cTn>
                  </p:par>
                  <p:par>
                    <p:cTn id="34" fill="hold">
                      <p:stCondLst>
                        <p:cond delay="indefinite"/>
                      </p:stCondLst>
                      <p:childTnLst>
                        <p:par>
                          <p:cTn id="35" fill="hold">
                            <p:stCondLst>
                              <p:cond delay="0"/>
                            </p:stCondLst>
                            <p:childTnLst>
                              <p:par>
                                <p:cTn id="36" presetID="24" presetClass="entr" presetSubtype="0" fill="hold" nodeType="clickEffect">
                                  <p:stCondLst>
                                    <p:cond delay="0"/>
                                  </p:stCondLst>
                                  <p:childTnLst>
                                    <p:set>
                                      <p:cBhvr>
                                        <p:cTn id="37" dur="1" fill="hold">
                                          <p:stCondLst>
                                            <p:cond delay="0"/>
                                          </p:stCondLst>
                                        </p:cTn>
                                        <p:tgtEl>
                                          <p:spTgt spid="8"/>
                                        </p:tgtEl>
                                        <p:attrNameLst>
                                          <p:attrName>style.visibility</p:attrName>
                                        </p:attrNameLst>
                                      </p:cBhvr>
                                      <p:to>
                                        <p:strVal val="visible"/>
                                      </p:to>
                                    </p:set>
                                    <p:anim to="" calcmode="lin" valueType="num">
                                      <p:cBhvr>
                                        <p:cTn id="38" dur="1" fill="hold"/>
                                        <p:tgtEl>
                                          <p:spTgt spid="8"/>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ln>
            <a:noFill/>
          </a:ln>
          <a:scene3d>
            <a:camera prst="obliqueTopRight"/>
            <a:lightRig rig="threePt" dir="t"/>
          </a:scene3d>
        </p:spPr>
        <p:txBody>
          <a:bodyPr/>
          <a:lstStyle/>
          <a:p>
            <a:r>
              <a:rPr lang="sk-SK" b="1" i="1" dirty="0" smtClean="0">
                <a:latin typeface="Times New Roman" pitchFamily="18" charset="0"/>
                <a:cs typeface="Times New Roman" pitchFamily="18" charset="0"/>
              </a:rPr>
              <a:t>3.</a:t>
            </a:r>
            <a:r>
              <a:rPr lang="sk-SK" b="1" i="1" u="sng" dirty="0" smtClean="0">
                <a:latin typeface="Times New Roman" pitchFamily="18" charset="0"/>
                <a:cs typeface="Times New Roman" pitchFamily="18" charset="0"/>
              </a:rPr>
              <a:t>Význam štátnych symbolov SR</a:t>
            </a:r>
            <a:endParaRPr lang="sk-SK" b="1" i="1" u="sng" dirty="0">
              <a:latin typeface="Times New Roman" pitchFamily="18" charset="0"/>
              <a:cs typeface="Times New Roman" pitchFamily="18" charset="0"/>
            </a:endParaRPr>
          </a:p>
        </p:txBody>
      </p:sp>
      <p:sp>
        <p:nvSpPr>
          <p:cNvPr id="3" name="Zástupný symbol pro obsah 2"/>
          <p:cNvSpPr>
            <a:spLocks noGrp="1"/>
          </p:cNvSpPr>
          <p:nvPr>
            <p:ph idx="1"/>
          </p:nvPr>
        </p:nvSpPr>
        <p:spPr/>
        <p:txBody>
          <a:bodyPr>
            <a:normAutofit/>
          </a:bodyPr>
          <a:lstStyle/>
          <a:p>
            <a:pPr algn="ctr">
              <a:buNone/>
            </a:pPr>
            <a:r>
              <a:rPr lang="sk-SK" sz="4000" b="1" i="1" dirty="0" smtClean="0">
                <a:latin typeface="Times New Roman" pitchFamily="18" charset="0"/>
                <a:cs typeface="Times New Roman" pitchFamily="18" charset="0"/>
              </a:rPr>
              <a:t>Reprezentácia Slovenskej republiky v zahraničí – navonok. Štátne symboly vyjadrujú </a:t>
            </a:r>
            <a:r>
              <a:rPr lang="sk-SK" sz="4000" b="1" i="1" u="sng" dirty="0" smtClean="0">
                <a:latin typeface="Times New Roman" pitchFamily="18" charset="0"/>
                <a:cs typeface="Times New Roman" pitchFamily="18" charset="0"/>
              </a:rPr>
              <a:t>samostatnosť</a:t>
            </a:r>
            <a:r>
              <a:rPr lang="sk-SK" sz="4000" b="1" i="1" dirty="0" smtClean="0">
                <a:latin typeface="Times New Roman" pitchFamily="18" charset="0"/>
                <a:cs typeface="Times New Roman" pitchFamily="18" charset="0"/>
              </a:rPr>
              <a:t>, </a:t>
            </a:r>
            <a:r>
              <a:rPr lang="sk-SK" sz="4000" b="1" i="1" u="sng" dirty="0" smtClean="0">
                <a:latin typeface="Times New Roman" pitchFamily="18" charset="0"/>
                <a:cs typeface="Times New Roman" pitchFamily="18" charset="0"/>
              </a:rPr>
              <a:t>zvrchovanosť</a:t>
            </a:r>
            <a:r>
              <a:rPr lang="sk-SK" sz="4000" b="1" i="1" dirty="0" smtClean="0">
                <a:latin typeface="Times New Roman" pitchFamily="18" charset="0"/>
                <a:cs typeface="Times New Roman" pitchFamily="18" charset="0"/>
              </a:rPr>
              <a:t> – (je suverenita, t.j., nikto nemá právo zasahovať do vnútorných záležitostí nášho štátu), </a:t>
            </a:r>
            <a:r>
              <a:rPr lang="sk-SK" sz="4000" b="1" i="1" u="sng" dirty="0" smtClean="0">
                <a:latin typeface="Times New Roman" pitchFamily="18" charset="0"/>
                <a:cs typeface="Times New Roman" pitchFamily="18" charset="0"/>
              </a:rPr>
              <a:t>jeho históriu</a:t>
            </a:r>
            <a:r>
              <a:rPr lang="sk-SK" sz="4000" b="1" i="1" dirty="0" smtClean="0">
                <a:latin typeface="Times New Roman" pitchFamily="18" charset="0"/>
                <a:cs typeface="Times New Roman" pitchFamily="18" charset="0"/>
              </a:rPr>
              <a:t> a </a:t>
            </a:r>
            <a:r>
              <a:rPr lang="sk-SK" sz="4000" b="1" i="1" u="sng" dirty="0" smtClean="0">
                <a:latin typeface="Times New Roman" pitchFamily="18" charset="0"/>
                <a:cs typeface="Times New Roman" pitchFamily="18" charset="0"/>
              </a:rPr>
              <a:t>štátnosť.</a:t>
            </a:r>
            <a:endParaRPr lang="sk-SK" sz="4000" b="1" i="1"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511288"/>
          </a:xfrm>
          <a:ln>
            <a:noFill/>
          </a:ln>
          <a:scene3d>
            <a:camera prst="obliqueTopRight"/>
            <a:lightRig rig="threePt" dir="t"/>
          </a:scene3d>
        </p:spPr>
        <p:txBody>
          <a:bodyPr/>
          <a:lstStyle/>
          <a:p>
            <a:pPr algn="l"/>
            <a:r>
              <a:rPr lang="sk-SK" b="1" i="1" dirty="0" smtClean="0">
                <a:latin typeface="Times New Roman" pitchFamily="18" charset="0"/>
                <a:cs typeface="Times New Roman" pitchFamily="18" charset="0"/>
              </a:rPr>
              <a:t>4. (1.)</a:t>
            </a:r>
            <a:r>
              <a:rPr lang="sk-SK" b="1" i="1" u="sng" dirty="0" smtClean="0">
                <a:latin typeface="Times New Roman" pitchFamily="18" charset="0"/>
                <a:cs typeface="Times New Roman" pitchFamily="18" charset="0"/>
              </a:rPr>
              <a:t>Štátny znak SR</a:t>
            </a:r>
            <a:r>
              <a:rPr lang="sk-SK" b="1" i="1" dirty="0" smtClean="0">
                <a:latin typeface="Times New Roman" pitchFamily="18" charset="0"/>
                <a:cs typeface="Times New Roman" pitchFamily="18" charset="0"/>
              </a:rPr>
              <a:t> </a:t>
            </a:r>
            <a:endParaRPr lang="sk-SK" i="1" u="sng" dirty="0">
              <a:latin typeface="Times New Roman" pitchFamily="18" charset="0"/>
              <a:cs typeface="Times New Roman" pitchFamily="18" charset="0"/>
            </a:endParaRPr>
          </a:p>
        </p:txBody>
      </p:sp>
      <p:sp>
        <p:nvSpPr>
          <p:cNvPr id="3" name="Zástupný symbol pro obsah 2"/>
          <p:cNvSpPr>
            <a:spLocks noGrp="1"/>
          </p:cNvSpPr>
          <p:nvPr>
            <p:ph idx="1"/>
          </p:nvPr>
        </p:nvSpPr>
        <p:spPr>
          <a:xfrm>
            <a:off x="457200" y="1785926"/>
            <a:ext cx="8229600" cy="4340237"/>
          </a:xfrm>
        </p:spPr>
        <p:txBody>
          <a:bodyPr>
            <a:normAutofit lnSpcReduction="10000"/>
          </a:bodyPr>
          <a:lstStyle/>
          <a:p>
            <a:pPr algn="ctr">
              <a:buNone/>
            </a:pPr>
            <a:endParaRPr lang="sk-SK" sz="3600" b="1" i="1" dirty="0" smtClean="0">
              <a:latin typeface="Times New Roman" pitchFamily="18" charset="0"/>
              <a:cs typeface="Times New Roman" pitchFamily="18" charset="0"/>
            </a:endParaRPr>
          </a:p>
          <a:p>
            <a:pPr algn="ctr">
              <a:buNone/>
            </a:pPr>
            <a:r>
              <a:rPr lang="sk-SK" sz="3600" b="1" i="1" dirty="0" smtClean="0">
                <a:latin typeface="Times New Roman" pitchFamily="18" charset="0"/>
                <a:cs typeface="Times New Roman" pitchFamily="18" charset="0"/>
              </a:rPr>
              <a:t>Pozadie, alebo podklad je červenej farby. Modré </a:t>
            </a:r>
            <a:r>
              <a:rPr lang="sk-SK" sz="3600" b="1" i="1" dirty="0" err="1" smtClean="0">
                <a:latin typeface="Times New Roman" pitchFamily="18" charset="0"/>
                <a:cs typeface="Times New Roman" pitchFamily="18" charset="0"/>
              </a:rPr>
              <a:t>trojvŕšie</a:t>
            </a:r>
            <a:r>
              <a:rPr lang="sk-SK" sz="3600" b="1" i="1" dirty="0" smtClean="0">
                <a:latin typeface="Times New Roman" pitchFamily="18" charset="0"/>
                <a:cs typeface="Times New Roman" pitchFamily="18" charset="0"/>
              </a:rPr>
              <a:t> symbolizuje tri karpatské pohoria – Tatru, Fatru a Matru. Na najvyššom z nich je dvojkríž, ktorým sa Slovensko hlási ku kresťanstvu. Dvojkríž môže byť bielej alebo striebornej farby. </a:t>
            </a:r>
          </a:p>
          <a:p>
            <a:endParaRPr lang="sk-SK" dirty="0"/>
          </a:p>
        </p:txBody>
      </p:sp>
      <p:pic>
        <p:nvPicPr>
          <p:cNvPr id="4" name="Obrázek 3" descr="2.png"/>
          <p:cNvPicPr>
            <a:picLocks noChangeAspect="1"/>
          </p:cNvPicPr>
          <p:nvPr/>
        </p:nvPicPr>
        <p:blipFill>
          <a:blip r:embed="rId2"/>
          <a:stretch>
            <a:fillRect/>
          </a:stretch>
        </p:blipFill>
        <p:spPr>
          <a:xfrm>
            <a:off x="7072330" y="357166"/>
            <a:ext cx="1500198" cy="1643074"/>
          </a:xfrm>
          <a:prstGeom prst="rect">
            <a:avLst/>
          </a:prstGeom>
          <a:ln>
            <a:noFill/>
          </a:ln>
          <a:effectLst>
            <a:softEdge rad="112500"/>
          </a:effectLst>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4"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to="" calcmode="lin" valueType="num">
                                      <p:cBhvr>
                                        <p:cTn id="13" dur="1" fill="hold"/>
                                        <p:tgtEl>
                                          <p:spTgt spid="4"/>
                                        </p:tgtEl>
                                        <p:attrNameLst>
                                          <p:attrName/>
                                        </p:attrNameLst>
                                      </p:cBhvr>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sk-SK" b="1" i="1" dirty="0" smtClean="0">
                <a:latin typeface="Times New Roman" pitchFamily="18" charset="0"/>
                <a:cs typeface="Times New Roman" pitchFamily="18" charset="0"/>
              </a:rPr>
              <a:t>5. </a:t>
            </a:r>
            <a:r>
              <a:rPr lang="sk-SK" b="1" i="1" u="sng" dirty="0" smtClean="0">
                <a:latin typeface="Times New Roman" pitchFamily="18" charset="0"/>
                <a:cs typeface="Times New Roman" pitchFamily="18" charset="0"/>
              </a:rPr>
              <a:t>(2.) Štátna vlajka SR </a:t>
            </a:r>
            <a:r>
              <a:rPr lang="sk-SK" b="1" i="1" dirty="0" smtClean="0">
                <a:latin typeface="Times New Roman" pitchFamily="18" charset="0"/>
                <a:cs typeface="Times New Roman" pitchFamily="18" charset="0"/>
              </a:rPr>
              <a:t> </a:t>
            </a:r>
            <a:endParaRPr lang="sk-SK" b="1" i="1" u="sng" dirty="0">
              <a:latin typeface="Times New Roman" pitchFamily="18" charset="0"/>
              <a:cs typeface="Times New Roman" pitchFamily="18" charset="0"/>
            </a:endParaRPr>
          </a:p>
        </p:txBody>
      </p:sp>
      <p:pic>
        <p:nvPicPr>
          <p:cNvPr id="4" name="Zástupný symbol pro obsah 3" descr="3.png"/>
          <p:cNvPicPr>
            <a:picLocks noGrp="1" noChangeAspect="1"/>
          </p:cNvPicPr>
          <p:nvPr>
            <p:ph idx="1"/>
          </p:nvPr>
        </p:nvPicPr>
        <p:blipFill>
          <a:blip r:embed="rId2"/>
          <a:stretch>
            <a:fillRect/>
          </a:stretch>
        </p:blipFill>
        <p:spPr>
          <a:xfrm>
            <a:off x="6500826" y="357166"/>
            <a:ext cx="2000264" cy="1428760"/>
          </a:xfrm>
          <a:prstGeom prst="rect">
            <a:avLst/>
          </a:prstGeom>
          <a:ln>
            <a:noFill/>
          </a:ln>
          <a:effectLst>
            <a:softEdge rad="112500"/>
          </a:effectLst>
        </p:spPr>
      </p:pic>
      <p:sp>
        <p:nvSpPr>
          <p:cNvPr id="12" name="Obdélník 11"/>
          <p:cNvSpPr/>
          <p:nvPr/>
        </p:nvSpPr>
        <p:spPr>
          <a:xfrm>
            <a:off x="500034" y="2274838"/>
            <a:ext cx="8072494" cy="4031873"/>
          </a:xfrm>
          <a:prstGeom prst="rect">
            <a:avLst/>
          </a:prstGeom>
        </p:spPr>
        <p:txBody>
          <a:bodyPr wrap="square">
            <a:spAutoFit/>
          </a:bodyPr>
          <a:lstStyle/>
          <a:p>
            <a:pPr algn="ctr"/>
            <a:r>
              <a:rPr lang="sk-SK" sz="3200" b="1" i="1" dirty="0" smtClean="0">
                <a:latin typeface="Times New Roman" pitchFamily="18" charset="0"/>
                <a:cs typeface="Times New Roman" pitchFamily="18" charset="0"/>
              </a:rPr>
              <a:t>Má tvar obdĺžnika, ktorý je rozdelený tromi priečnymi pruhmi: bielym, modrým a červeným. (</a:t>
            </a:r>
            <a:r>
              <a:rPr lang="sk-SK" sz="3200" b="1" i="1" u="sng" dirty="0" smtClean="0">
                <a:latin typeface="Times New Roman" pitchFamily="18" charset="0"/>
                <a:cs typeface="Times New Roman" pitchFamily="18" charset="0"/>
              </a:rPr>
              <a:t>Biela</a:t>
            </a:r>
            <a:r>
              <a:rPr lang="sk-SK" sz="3200" b="1" i="1" dirty="0" smtClean="0">
                <a:latin typeface="Times New Roman" pitchFamily="18" charset="0"/>
                <a:cs typeface="Times New Roman" pitchFamily="18" charset="0"/>
              </a:rPr>
              <a:t> je symbolom čistoty, </a:t>
            </a:r>
            <a:r>
              <a:rPr lang="sk-SK" sz="3200" b="1" i="1" u="sng" dirty="0" smtClean="0">
                <a:latin typeface="Times New Roman" pitchFamily="18" charset="0"/>
                <a:cs typeface="Times New Roman" pitchFamily="18" charset="0"/>
              </a:rPr>
              <a:t>modrá</a:t>
            </a:r>
            <a:r>
              <a:rPr lang="sk-SK" sz="3200" b="1" i="1" dirty="0" smtClean="0">
                <a:latin typeface="Times New Roman" pitchFamily="18" charset="0"/>
                <a:cs typeface="Times New Roman" pitchFamily="18" charset="0"/>
              </a:rPr>
              <a:t> je symbolom slovenských hôr a </a:t>
            </a:r>
            <a:r>
              <a:rPr lang="sk-SK" sz="3200" b="1" i="1" u="sng" dirty="0" smtClean="0">
                <a:latin typeface="Times New Roman" pitchFamily="18" charset="0"/>
                <a:cs typeface="Times New Roman" pitchFamily="18" charset="0"/>
              </a:rPr>
              <a:t>červená</a:t>
            </a:r>
            <a:r>
              <a:rPr lang="sk-SK" sz="3200" b="1" i="1" dirty="0" smtClean="0">
                <a:latin typeface="Times New Roman" pitchFamily="18" charset="0"/>
                <a:cs typeface="Times New Roman" pitchFamily="18" charset="0"/>
              </a:rPr>
              <a:t> je farba krvi, preliatej za slobodu v revolúcii v rokoch 1848/49). Aby sa odlišovala od vlajok iných štátov, od stredu doľava je umiestnený  Štátny znak SR.</a:t>
            </a:r>
            <a:endParaRPr lang="sk-SK" sz="3200" i="1"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4"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to="" calcmode="lin" valueType="num">
                                      <p:cBhvr>
                                        <p:cTn id="13" dur="1" fill="hold"/>
                                        <p:tgtEl>
                                          <p:spTgt spid="4"/>
                                        </p:tgtEl>
                                        <p:attrNameLst>
                                          <p:attrName/>
                                        </p:attrNameLst>
                                      </p:cBhvr>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12">
                                            <p:txEl>
                                              <p:pRg st="0" end="0"/>
                                            </p:txEl>
                                          </p:spTgt>
                                        </p:tgtEl>
                                        <p:attrNameLst>
                                          <p:attrName>style.visibility</p:attrName>
                                        </p:attrNameLst>
                                      </p:cBhvr>
                                      <p:to>
                                        <p:strVal val="visible"/>
                                      </p:to>
                                    </p:set>
                                    <p:anim calcmode="lin" valueType="num">
                                      <p:cBhvr additive="base">
                                        <p:cTn id="18" dur="10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19" dur="10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sk-SK" b="1" i="1" dirty="0" smtClean="0">
                <a:latin typeface="Times New Roman" pitchFamily="18" charset="0"/>
                <a:cs typeface="Times New Roman" pitchFamily="18" charset="0"/>
              </a:rPr>
              <a:t>6. </a:t>
            </a:r>
            <a:r>
              <a:rPr lang="sk-SK" b="1" i="1" u="sng" dirty="0" smtClean="0">
                <a:latin typeface="Times New Roman" pitchFamily="18" charset="0"/>
                <a:cs typeface="Times New Roman" pitchFamily="18" charset="0"/>
              </a:rPr>
              <a:t>(3.) Štátna hymna SR </a:t>
            </a:r>
            <a:endParaRPr lang="sk-SK" b="1" i="1" u="sng" dirty="0">
              <a:latin typeface="Times New Roman" pitchFamily="18" charset="0"/>
              <a:cs typeface="Times New Roman" pitchFamily="18" charset="0"/>
            </a:endParaRPr>
          </a:p>
        </p:txBody>
      </p:sp>
      <p:pic>
        <p:nvPicPr>
          <p:cNvPr id="4" name="Zástupný symbol pro obsah 3" descr="21.jpg"/>
          <p:cNvPicPr>
            <a:picLocks noGrp="1" noChangeAspect="1"/>
          </p:cNvPicPr>
          <p:nvPr>
            <p:ph idx="1"/>
          </p:nvPr>
        </p:nvPicPr>
        <p:blipFill>
          <a:blip r:embed="rId2"/>
          <a:stretch>
            <a:fillRect/>
          </a:stretch>
        </p:blipFill>
        <p:spPr>
          <a:xfrm>
            <a:off x="6572264" y="500042"/>
            <a:ext cx="2189966" cy="1457323"/>
          </a:xfrm>
          <a:prstGeom prst="rect">
            <a:avLst/>
          </a:prstGeom>
          <a:ln>
            <a:noFill/>
          </a:ln>
          <a:effectLst>
            <a:softEdge rad="112500"/>
          </a:effectLst>
        </p:spPr>
      </p:pic>
      <p:sp>
        <p:nvSpPr>
          <p:cNvPr id="8" name="Obdélník 7"/>
          <p:cNvSpPr/>
          <p:nvPr/>
        </p:nvSpPr>
        <p:spPr>
          <a:xfrm>
            <a:off x="500034" y="2285992"/>
            <a:ext cx="8001056" cy="3666776"/>
          </a:xfrm>
          <a:prstGeom prst="rect">
            <a:avLst/>
          </a:prstGeom>
        </p:spPr>
        <p:txBody>
          <a:bodyPr wrap="square">
            <a:spAutoFit/>
          </a:bodyPr>
          <a:lstStyle/>
          <a:p>
            <a:pPr algn="ctr"/>
            <a:r>
              <a:rPr lang="sk-SK" sz="3200" b="1" i="1" dirty="0" smtClean="0">
                <a:latin typeface="Times New Roman" pitchFamily="18" charset="0"/>
                <a:cs typeface="Times New Roman" pitchFamily="18" charset="0"/>
              </a:rPr>
              <a:t>Autorom je štúrovský básnik Janko Matuška. Vznikla v roku 1844, na nápev ľudovej piesne Kopala studienku, kopala. Z pôvodných päť slôh, prvé dve sú textom štátnej hymny SR. Hrá a spieva sa pri príležitosti štátnych sviatkov, pamätných dní a iných významných príležitostiach.</a:t>
            </a:r>
            <a:endParaRPr lang="sk-SK" sz="3200" b="1" i="1"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4"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to="" calcmode="lin" valueType="num">
                                      <p:cBhvr>
                                        <p:cTn id="13" dur="1" fill="hold"/>
                                        <p:tgtEl>
                                          <p:spTgt spid="4"/>
                                        </p:tgtEl>
                                        <p:attrNameLst>
                                          <p:attrName/>
                                        </p:attrNameLst>
                                      </p:cBhvr>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8">
                                            <p:txEl>
                                              <p:pRg st="0" end="0"/>
                                            </p:txEl>
                                          </p:spTgt>
                                        </p:tgtEl>
                                        <p:attrNameLst>
                                          <p:attrName>style.visibility</p:attrName>
                                        </p:attrNameLst>
                                      </p:cBhvr>
                                      <p:to>
                                        <p:strVal val="visible"/>
                                      </p:to>
                                    </p:set>
                                    <p:anim calcmode="lin" valueType="num">
                                      <p:cBhvr additive="base">
                                        <p:cTn id="1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9" dur="10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329642" cy="1654164"/>
          </a:xfrm>
          <a:ln>
            <a:solidFill>
              <a:schemeClr val="tx1"/>
            </a:solidFill>
          </a:ln>
          <a:scene3d>
            <a:camera prst="obliqueTopRight"/>
            <a:lightRig rig="threePt" dir="t"/>
          </a:scene3d>
        </p:spPr>
        <p:txBody>
          <a:bodyPr/>
          <a:lstStyle/>
          <a:p>
            <a:pPr algn="l"/>
            <a:r>
              <a:rPr lang="sk-SK" b="1" i="1" dirty="0" smtClean="0">
                <a:latin typeface="Times New Roman" pitchFamily="18" charset="0"/>
                <a:cs typeface="Times New Roman" pitchFamily="18" charset="0"/>
              </a:rPr>
              <a:t>7. </a:t>
            </a:r>
            <a:r>
              <a:rPr lang="sk-SK" b="1" i="1" u="sng" dirty="0" smtClean="0">
                <a:latin typeface="Times New Roman" pitchFamily="18" charset="0"/>
                <a:cs typeface="Times New Roman" pitchFamily="18" charset="0"/>
              </a:rPr>
              <a:t>(4.) Štátna pečať</a:t>
            </a:r>
            <a:r>
              <a:rPr lang="sk-SK" b="1" i="1" dirty="0" smtClean="0">
                <a:latin typeface="Times New Roman" pitchFamily="18" charset="0"/>
                <a:cs typeface="Times New Roman" pitchFamily="18" charset="0"/>
              </a:rPr>
              <a:t> </a:t>
            </a:r>
            <a:endParaRPr lang="sk-SK" b="1" i="1" u="sng" dirty="0">
              <a:latin typeface="Times New Roman" pitchFamily="18" charset="0"/>
              <a:cs typeface="Times New Roman" pitchFamily="18" charset="0"/>
            </a:endParaRPr>
          </a:p>
        </p:txBody>
      </p:sp>
      <p:pic>
        <p:nvPicPr>
          <p:cNvPr id="4" name="Zástupný symbol pro obsah 3" descr="23.png"/>
          <p:cNvPicPr>
            <a:picLocks noGrp="1" noChangeAspect="1"/>
          </p:cNvPicPr>
          <p:nvPr>
            <p:ph idx="1"/>
          </p:nvPr>
        </p:nvPicPr>
        <p:blipFill>
          <a:blip r:embed="rId2"/>
          <a:stretch>
            <a:fillRect/>
          </a:stretch>
        </p:blipFill>
        <p:spPr>
          <a:xfrm>
            <a:off x="6215074" y="285728"/>
            <a:ext cx="1571621" cy="1500183"/>
          </a:xfrm>
          <a:prstGeom prst="rect">
            <a:avLst/>
          </a:prstGeom>
          <a:ln>
            <a:noFill/>
          </a:ln>
          <a:effectLst>
            <a:softEdge rad="112500"/>
          </a:effectLst>
        </p:spPr>
      </p:pic>
      <p:sp>
        <p:nvSpPr>
          <p:cNvPr id="9" name="Obdélník 8"/>
          <p:cNvSpPr/>
          <p:nvPr/>
        </p:nvSpPr>
        <p:spPr>
          <a:xfrm>
            <a:off x="428596" y="2136339"/>
            <a:ext cx="8358246" cy="3539430"/>
          </a:xfrm>
          <a:prstGeom prst="rect">
            <a:avLst/>
          </a:prstGeom>
        </p:spPr>
        <p:txBody>
          <a:bodyPr wrap="square">
            <a:spAutoFit/>
          </a:bodyPr>
          <a:lstStyle/>
          <a:p>
            <a:pPr lvl="0" algn="ctr" fontAlgn="base">
              <a:spcBef>
                <a:spcPct val="0"/>
              </a:spcBef>
              <a:spcAft>
                <a:spcPct val="0"/>
              </a:spcAft>
            </a:pPr>
            <a:r>
              <a:rPr lang="sk-SK" sz="2800" b="1" i="1" dirty="0" smtClean="0">
                <a:latin typeface="Times New Roman" pitchFamily="18" charset="0"/>
                <a:ea typeface="Times New Roman" pitchFamily="18" charset="0"/>
                <a:cs typeface="Times New Roman" pitchFamily="18" charset="0"/>
              </a:rPr>
              <a:t>Je to kruhopis - má tvar </a:t>
            </a:r>
            <a:r>
              <a:rPr lang="sk-SK" sz="2800" b="1" i="1" dirty="0" err="1" smtClean="0">
                <a:latin typeface="Times New Roman" pitchFamily="18" charset="0"/>
                <a:ea typeface="Times New Roman" pitchFamily="18" charset="0"/>
                <a:cs typeface="Times New Roman" pitchFamily="18" charset="0"/>
              </a:rPr>
              <a:t>dvojkruhu</a:t>
            </a:r>
            <a:r>
              <a:rPr lang="sk-SK" sz="2800" b="1" i="1" dirty="0" smtClean="0">
                <a:latin typeface="Times New Roman" pitchFamily="18" charset="0"/>
                <a:ea typeface="Times New Roman" pitchFamily="18" charset="0"/>
                <a:cs typeface="Times New Roman" pitchFamily="18" charset="0"/>
              </a:rPr>
              <a:t>, pričom po vonkajšom obvode je nápis SLOVENSKÁ REPUBLIKA a v dolnej časti je lipový lístok. (Lipa je symbolom Slovanov.) Vo vnútornom kruhu je Štátny znak SR. Používa sa na ratifikáciu (potvrdzovanie) dôležitých štátnych zmlúv. Napríklad  používa ju prezident SR,  ale nachádza sa aj na dôležitých štátnych dokumentoch – vysvedčeniach žiakov.</a:t>
            </a:r>
            <a:endParaRPr lang="sk-SK" sz="2800" b="1" i="1" dirty="0" smtClean="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4"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to="" calcmode="lin" valueType="num">
                                      <p:cBhvr>
                                        <p:cTn id="13" dur="1" fill="hold"/>
                                        <p:tgtEl>
                                          <p:spTgt spid="4"/>
                                        </p:tgtEl>
                                        <p:attrNameLst>
                                          <p:attrName/>
                                        </p:attrNameLst>
                                      </p:cBhvr>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9">
                                            <p:txEl>
                                              <p:pRg st="0" end="0"/>
                                            </p:txEl>
                                          </p:spTgt>
                                        </p:tgtEl>
                                        <p:attrNameLst>
                                          <p:attrName>style.visibility</p:attrName>
                                        </p:attrNameLst>
                                      </p:cBhvr>
                                      <p:to>
                                        <p:strVal val="visible"/>
                                      </p:to>
                                    </p:set>
                                    <p:anim calcmode="lin" valueType="num">
                                      <p:cBhvr additive="base">
                                        <p:cTn id="1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19" dur="10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TotalTime>
  <Words>126</Words>
  <Application>Microsoft Office PowerPoint</Application>
  <PresentationFormat>Prezentácia na obrazovke (4:3)</PresentationFormat>
  <Paragraphs>19</Paragraphs>
  <Slides>7</Slides>
  <Notes>0</Notes>
  <HiddenSlides>0</HiddenSlides>
  <MMClips>0</MMClips>
  <ScaleCrop>false</ScaleCrop>
  <HeadingPairs>
    <vt:vector size="6" baseType="variant">
      <vt:variant>
        <vt:lpstr>Použité písma</vt:lpstr>
      </vt:variant>
      <vt:variant>
        <vt:i4>3</vt:i4>
      </vt:variant>
      <vt:variant>
        <vt:lpstr>Motív</vt:lpstr>
      </vt:variant>
      <vt:variant>
        <vt:i4>1</vt:i4>
      </vt:variant>
      <vt:variant>
        <vt:lpstr>Nadpisy snímok</vt:lpstr>
      </vt:variant>
      <vt:variant>
        <vt:i4>7</vt:i4>
      </vt:variant>
    </vt:vector>
  </HeadingPairs>
  <TitlesOfParts>
    <vt:vector size="11" baseType="lpstr">
      <vt:lpstr>Arial</vt:lpstr>
      <vt:lpstr>Calibri</vt:lpstr>
      <vt:lpstr>Times New Roman</vt:lpstr>
      <vt:lpstr>Motiv sady Office</vt:lpstr>
      <vt:lpstr>1. ŠTÁTNE SYMBOLY SR </vt:lpstr>
      <vt:lpstr>2. Počet (4)</vt:lpstr>
      <vt:lpstr>3.Význam štátnych symbolov SR</vt:lpstr>
      <vt:lpstr>4. (1.)Štátny znak SR </vt:lpstr>
      <vt:lpstr>5. (2.) Štátna vlajka SR  </vt:lpstr>
      <vt:lpstr>6. (3.) Štátna hymna SR </vt:lpstr>
      <vt:lpstr>7. (4.) Štátna pečať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Zuzka</dc:creator>
  <cp:lastModifiedBy>user</cp:lastModifiedBy>
  <cp:revision>36</cp:revision>
  <dcterms:created xsi:type="dcterms:W3CDTF">2017-06-11T17:57:01Z</dcterms:created>
  <dcterms:modified xsi:type="dcterms:W3CDTF">2020-06-10T08:08:59Z</dcterms:modified>
</cp:coreProperties>
</file>