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78" r:id="rId23"/>
    <p:sldId id="257" r:id="rId24"/>
    <p:sldId id="271" r:id="rId2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6000">
              <a:srgbClr val="9CB86E"/>
            </a:gs>
            <a:gs pos="65680">
              <a:srgbClr val="7EA75A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uzeumtv.sk/component/content/article/83-muzeum-a-kulturne-centrum-juzneho-zemplina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ko-mapa.sk/mapa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isitslovakia.com/slovensky-kras/" TargetMode="External"/><Relationship Id="rId13" Type="http://schemas.openxmlformats.org/officeDocument/2006/relationships/hyperlink" Target="http://www.regionkosice.com/en/index.php?id=683&amp;tx_ttnews%5btt_news%5d=242&amp;tx_ttnews%5bbackPid%5d=789&amp;cHash=20001cae65" TargetMode="External"/><Relationship Id="rId3" Type="http://schemas.openxmlformats.org/officeDocument/2006/relationships/hyperlink" Target="http://www.mlynky.sk/post/obcasny-pramen-49/" TargetMode="External"/><Relationship Id="rId7" Type="http://schemas.openxmlformats.org/officeDocument/2006/relationships/hyperlink" Target="http://familypedia.wikia.com/wiki/Districts_of_Slovakia?file=Kosice_okresy.png" TargetMode="External"/><Relationship Id="rId12" Type="http://schemas.openxmlformats.org/officeDocument/2006/relationships/hyperlink" Target="http://www.sopsr.sk/web/?cl=13" TargetMode="External"/><Relationship Id="rId2" Type="http://schemas.openxmlformats.org/officeDocument/2006/relationships/hyperlink" Target="http://michalovsko.sk/uzitocne-informacie/zemplinska-sirav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aspersky-antivirus.sk/partneri_zoznam_partnerov.html?data=f64bf3f9ed77" TargetMode="External"/><Relationship Id="rId11" Type="http://schemas.openxmlformats.org/officeDocument/2006/relationships/hyperlink" Target="http://www.turistikaonline.sk/index.php?m=np" TargetMode="External"/><Relationship Id="rId5" Type="http://schemas.openxmlformats.org/officeDocument/2006/relationships/hyperlink" Target="http://www.ucebne-pomocky.sk/produkt/726/skolsky-atlas-slovenska-republika" TargetMode="External"/><Relationship Id="rId15" Type="http://schemas.openxmlformats.org/officeDocument/2006/relationships/hyperlink" Target="http://www.polnoinfo.sk/clanok/2881/sucho-uz-zasahuje-do-hospodarskych-vysledkov" TargetMode="External"/><Relationship Id="rId10" Type="http://schemas.openxmlformats.org/officeDocument/2006/relationships/hyperlink" Target="http://www.life-senne.sk/index.php?page=uzemia" TargetMode="External"/><Relationship Id="rId4" Type="http://schemas.openxmlformats.org/officeDocument/2006/relationships/hyperlink" Target="http://www.vytahy.sk/KrKosice.html" TargetMode="External"/><Relationship Id="rId9" Type="http://schemas.openxmlformats.org/officeDocument/2006/relationships/hyperlink" Target="http://www.oskole.sk/index.php?id_cat=54&amp;clanok=18114&amp;rate=1" TargetMode="External"/><Relationship Id="rId14" Type="http://schemas.openxmlformats.org/officeDocument/2006/relationships/hyperlink" Target="http://www.sme.sk/c/6282260/davku-beru-najma-mladi-nie-romovia.html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s.sk/clanok/119275/slovenske-elektrarne-planuju-vo-vojanoch-spalovat-biomasu.html" TargetMode="External"/><Relationship Id="rId13" Type="http://schemas.openxmlformats.org/officeDocument/2006/relationships/hyperlink" Target="http://www.spoznaj.eu/betliar-kastiel-vylet.html" TargetMode="External"/><Relationship Id="rId18" Type="http://schemas.openxmlformats.org/officeDocument/2006/relationships/hyperlink" Target="http://www.zoznamskol.eu/typ/vysoka-skola/?kraj=kosicky" TargetMode="External"/><Relationship Id="rId3" Type="http://schemas.openxmlformats.org/officeDocument/2006/relationships/hyperlink" Target="http://akumulatory-tkac.webnode.sk/products/referencie-1/" TargetMode="External"/><Relationship Id="rId7" Type="http://schemas.openxmlformats.org/officeDocument/2006/relationships/hyperlink" Target="http://sldk.tuzvo.sk/sponzori.htm" TargetMode="External"/><Relationship Id="rId12" Type="http://schemas.openxmlformats.org/officeDocument/2006/relationships/hyperlink" Target="http://www.liber.sk/?p=7085" TargetMode="External"/><Relationship Id="rId17" Type="http://schemas.openxmlformats.org/officeDocument/2006/relationships/hyperlink" Target="http://www.kosice.sk/img/history_remembrances_img2_vslm2.jpg" TargetMode="External"/><Relationship Id="rId2" Type="http://schemas.openxmlformats.org/officeDocument/2006/relationships/hyperlink" Target="http://www.cas.sk/clanok/236338/u-s-steel-kosice-su-na-predaj-o-fabriku-sa-uchadzaju-3-giganti.html" TargetMode="External"/><Relationship Id="rId16" Type="http://schemas.openxmlformats.org/officeDocument/2006/relationships/hyperlink" Target="http://www.pangea.sk/zl/fotogaleria/kosice/kosic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raz.sk/ekonomika/oziva-spor-o-chemko-strazske-na-su/25690-clanok.html" TargetMode="External"/><Relationship Id="rId11" Type="http://schemas.openxmlformats.org/officeDocument/2006/relationships/hyperlink" Target="http://commons.wikimedia.org/wiki/File:Morsk%C3%A9_Oko_Lake.jpg" TargetMode="External"/><Relationship Id="rId5" Type="http://schemas.openxmlformats.org/officeDocument/2006/relationships/hyperlink" Target="http://michalovce.korzar.sme.sk/c/5146098/slovensko-moze-prist-o-znacku-tokaj.html" TargetMode="External"/><Relationship Id="rId15" Type="http://schemas.openxmlformats.org/officeDocument/2006/relationships/hyperlink" Target="http://regionkosice.com/index.php?id=629&amp;tx_ttnews%5btt_news%5d=1181&amp;tx_ttnews%5bbackPid%5d=624&amp;no_cache=1" TargetMode="External"/><Relationship Id="rId10" Type="http://schemas.openxmlformats.org/officeDocument/2006/relationships/hyperlink" Target="https://www.cas.sk/clanok/159362/osud-sirokorozchodnej-zeleznice-je-nejasny-prvy-vlak-tak-skoro-nepojde.html" TargetMode="External"/><Relationship Id="rId4" Type="http://schemas.openxmlformats.org/officeDocument/2006/relationships/hyperlink" Target="http://img.sk.prg.cmestatic.com/media/images/original/Jul2011/2237670.jpg" TargetMode="External"/><Relationship Id="rId9" Type="http://schemas.openxmlformats.org/officeDocument/2006/relationships/hyperlink" Target="http://www.park.senica.sk/strankysk/makropoloha.html" TargetMode="External"/><Relationship Id="rId14" Type="http://schemas.openxmlformats.org/officeDocument/2006/relationships/hyperlink" Target="http://commons.wikimedia.org/wiki/File:Betliar_inside2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fe-senne.sk/index.php?page=uzemia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sz="6600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Košický kraj</a:t>
            </a:r>
            <a:endParaRPr lang="sk-SK" sz="6600" b="1" dirty="0">
              <a:solidFill>
                <a:srgbClr val="D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224414" y="5760193"/>
            <a:ext cx="3920480" cy="1124744"/>
          </a:xfrm>
        </p:spPr>
        <p:txBody>
          <a:bodyPr>
            <a:normAutofit/>
          </a:bodyPr>
          <a:lstStyle/>
          <a:p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9882" y="2492896"/>
            <a:ext cx="6486078" cy="30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727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k-SK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Obyvateľstvo</a:t>
            </a:r>
            <a:endParaRPr lang="sk-SK" b="1" dirty="0">
              <a:solidFill>
                <a:srgbClr val="D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19008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b="1" dirty="0">
                <a:solidFill>
                  <a:srgbClr val="0070C0"/>
                </a:solidFill>
              </a:rPr>
              <a:t>• </a:t>
            </a:r>
            <a:r>
              <a:rPr lang="sk-SK" b="1" dirty="0" smtClean="0">
                <a:solidFill>
                  <a:srgbClr val="0070C0"/>
                </a:solidFill>
              </a:rPr>
              <a:t>husto </a:t>
            </a:r>
            <a:r>
              <a:rPr lang="sk-SK" b="1" dirty="0">
                <a:solidFill>
                  <a:srgbClr val="0070C0"/>
                </a:solidFill>
              </a:rPr>
              <a:t>zaľudnené nížiny, kotliny a </a:t>
            </a:r>
            <a:r>
              <a:rPr lang="sk-SK" b="1" dirty="0" smtClean="0">
                <a:solidFill>
                  <a:srgbClr val="0070C0"/>
                </a:solidFill>
              </a:rPr>
              <a:t>doliny</a:t>
            </a:r>
          </a:p>
          <a:p>
            <a:pPr marL="0" indent="0">
              <a:buNone/>
            </a:pPr>
            <a:r>
              <a:rPr lang="sk-SK" b="1" dirty="0">
                <a:solidFill>
                  <a:srgbClr val="0070C0"/>
                </a:solidFill>
              </a:rPr>
              <a:t>•</a:t>
            </a:r>
            <a:r>
              <a:rPr lang="sk-SK" dirty="0" smtClean="0"/>
              <a:t> </a:t>
            </a:r>
            <a:r>
              <a:rPr lang="sk-SK" b="1" dirty="0">
                <a:solidFill>
                  <a:srgbClr val="0070C0"/>
                </a:solidFill>
              </a:rPr>
              <a:t>významné mestá</a:t>
            </a:r>
            <a:r>
              <a:rPr lang="sk-SK" dirty="0">
                <a:solidFill>
                  <a:srgbClr val="0070C0"/>
                </a:solidFill>
              </a:rPr>
              <a:t> </a:t>
            </a:r>
            <a:r>
              <a:rPr lang="sk-SK" b="1" dirty="0">
                <a:solidFill>
                  <a:srgbClr val="00B050"/>
                </a:solidFill>
              </a:rPr>
              <a:t>– Košice (2 </a:t>
            </a:r>
            <a:r>
              <a:rPr lang="sk-SK" b="1" dirty="0" err="1">
                <a:solidFill>
                  <a:srgbClr val="00B050"/>
                </a:solidFill>
              </a:rPr>
              <a:t>najv</a:t>
            </a:r>
            <a:r>
              <a:rPr lang="sk-SK" b="1" dirty="0">
                <a:solidFill>
                  <a:srgbClr val="00B050"/>
                </a:solidFill>
              </a:rPr>
              <a:t>. mesto SR), </a:t>
            </a:r>
            <a:endParaRPr lang="sk-SK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k-SK" b="1" dirty="0">
                <a:solidFill>
                  <a:srgbClr val="00B050"/>
                </a:solidFill>
              </a:rPr>
              <a:t> </a:t>
            </a:r>
            <a:r>
              <a:rPr lang="sk-SK" b="1" dirty="0" smtClean="0">
                <a:solidFill>
                  <a:srgbClr val="00B050"/>
                </a:solidFill>
              </a:rPr>
              <a:t>  Michalovce</a:t>
            </a:r>
            <a:r>
              <a:rPr lang="sk-SK" b="1" dirty="0">
                <a:solidFill>
                  <a:srgbClr val="00B050"/>
                </a:solidFill>
              </a:rPr>
              <a:t>, Trebišov, Spišská Nová Ves, Rožňava</a:t>
            </a:r>
          </a:p>
          <a:p>
            <a:pPr marL="0" indent="0">
              <a:buNone/>
            </a:pPr>
            <a:endParaRPr lang="sk-SK" b="1" dirty="0">
              <a:solidFill>
                <a:srgbClr val="0070C0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2105" y="3474176"/>
            <a:ext cx="4026024" cy="301280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474176"/>
            <a:ext cx="4120051" cy="2547565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467544" y="6150869"/>
            <a:ext cx="3305136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b="1" dirty="0" smtClean="0"/>
              <a:t>Vlastivedné múzeum v Trebišove</a:t>
            </a:r>
            <a:endParaRPr lang="sk-SK" b="1" dirty="0"/>
          </a:p>
        </p:txBody>
      </p:sp>
      <p:cxnSp>
        <p:nvCxnSpPr>
          <p:cNvPr id="9" name="Rovná spojovacia šípka 8"/>
          <p:cNvCxnSpPr>
            <a:stCxn id="7" idx="3"/>
          </p:cNvCxnSpPr>
          <p:nvPr/>
        </p:nvCxnSpPr>
        <p:spPr>
          <a:xfrm flipV="1">
            <a:off x="3772680" y="6150869"/>
            <a:ext cx="1015344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 flipV="1">
            <a:off x="2627784" y="5877272"/>
            <a:ext cx="0" cy="2735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1979712" y="6539149"/>
            <a:ext cx="69381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50" dirty="0">
                <a:hlinkClick r:id="rId4"/>
              </a:rPr>
              <a:t>http://</a:t>
            </a:r>
            <a:r>
              <a:rPr lang="sk-SK" sz="1050" dirty="0" smtClean="0">
                <a:hlinkClick r:id="rId4"/>
              </a:rPr>
              <a:t>www.muzeumtv.sk/component/content/article/83-muzeum-a-kulturne-centrum-juzneho-zemplina.html</a:t>
            </a:r>
            <a:r>
              <a:rPr lang="sk-SK" sz="1050" dirty="0" smtClean="0"/>
              <a:t> (18.3.2013)</a:t>
            </a:r>
            <a:endParaRPr lang="sk-SK" sz="1050" dirty="0"/>
          </a:p>
        </p:txBody>
      </p:sp>
    </p:spTree>
    <p:extLst>
      <p:ext uri="{BB962C8B-B14F-4D97-AF65-F5344CB8AC3E}">
        <p14:creationId xmlns:p14="http://schemas.microsoft.com/office/powerpoint/2010/main" xmlns="" val="165861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</a:rPr>
              <a:t>Národnosť a náboženstvo </a:t>
            </a:r>
            <a:endParaRPr lang="sk-SK" b="1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b="1" dirty="0" smtClean="0">
                <a:solidFill>
                  <a:srgbClr val="00B050"/>
                </a:solidFill>
              </a:rPr>
              <a:t>• národnosť </a:t>
            </a:r>
            <a:r>
              <a:rPr lang="sk-SK" b="1" dirty="0">
                <a:solidFill>
                  <a:srgbClr val="00B050"/>
                </a:solidFill>
              </a:rPr>
              <a:t>- hl. slovenská (80,6%), maďarská (10,9%) a rómska (5,1%)</a:t>
            </a:r>
          </a:p>
          <a:p>
            <a:pPr marL="0" indent="0">
              <a:buNone/>
            </a:pPr>
            <a:r>
              <a:rPr lang="sk-SK" b="1" dirty="0">
                <a:solidFill>
                  <a:srgbClr val="7030A0"/>
                </a:solidFill>
              </a:rPr>
              <a:t>• </a:t>
            </a:r>
            <a:r>
              <a:rPr lang="sk-SK" b="1" dirty="0" smtClean="0">
                <a:solidFill>
                  <a:srgbClr val="7030A0"/>
                </a:solidFill>
              </a:rPr>
              <a:t>náboženstvo </a:t>
            </a:r>
            <a:r>
              <a:rPr lang="sk-SK" b="1" dirty="0">
                <a:solidFill>
                  <a:srgbClr val="7030A0"/>
                </a:solidFill>
              </a:rPr>
              <a:t>– rímskokatolícka a gréckokatolícka cirkev 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077072"/>
            <a:ext cx="8964488" cy="23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738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79912" y="548680"/>
            <a:ext cx="504056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</a:rPr>
              <a:t>Poľnohospodárstvo</a:t>
            </a:r>
            <a:endParaRPr lang="sk-SK" b="1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779912" y="2204864"/>
            <a:ext cx="5050904" cy="38884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sk-SK" b="1" dirty="0">
                <a:solidFill>
                  <a:srgbClr val="0070C0"/>
                </a:solidFill>
              </a:rPr>
              <a:t>•</a:t>
            </a:r>
            <a:r>
              <a:rPr lang="sk-SK" b="1" dirty="0" smtClean="0"/>
              <a:t> </a:t>
            </a:r>
            <a:r>
              <a:rPr lang="sk-SK" b="1" u="sng" dirty="0" smtClean="0">
                <a:solidFill>
                  <a:srgbClr val="0070C0"/>
                </a:solidFill>
              </a:rPr>
              <a:t>najúrodnejšie </a:t>
            </a:r>
            <a:r>
              <a:rPr lang="sk-SK" b="1" u="sng" dirty="0">
                <a:solidFill>
                  <a:srgbClr val="0070C0"/>
                </a:solidFill>
              </a:rPr>
              <a:t>oblasti</a:t>
            </a:r>
            <a:r>
              <a:rPr lang="sk-SK" b="1" dirty="0">
                <a:solidFill>
                  <a:srgbClr val="0070C0"/>
                </a:solidFill>
              </a:rPr>
              <a:t> </a:t>
            </a:r>
            <a:endParaRPr lang="sk-SK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k-SK" b="1" dirty="0" smtClean="0">
                <a:solidFill>
                  <a:srgbClr val="00B050"/>
                </a:solidFill>
              </a:rPr>
              <a:t>Východoslovenská nížina </a:t>
            </a:r>
            <a:r>
              <a:rPr lang="sk-SK" b="1" dirty="0">
                <a:solidFill>
                  <a:srgbClr val="00B050"/>
                </a:solidFill>
              </a:rPr>
              <a:t>a Košická </a:t>
            </a:r>
            <a:r>
              <a:rPr lang="sk-SK" b="1" dirty="0" smtClean="0">
                <a:solidFill>
                  <a:srgbClr val="00B050"/>
                </a:solidFill>
              </a:rPr>
              <a:t>kotlina - pšenica</a:t>
            </a:r>
            <a:r>
              <a:rPr lang="sk-SK" b="1" dirty="0">
                <a:solidFill>
                  <a:srgbClr val="00B050"/>
                </a:solidFill>
              </a:rPr>
              <a:t>, kukurica, hrozno </a:t>
            </a:r>
            <a:endParaRPr lang="sk-SK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k-SK" b="1" dirty="0" smtClean="0">
                <a:solidFill>
                  <a:srgbClr val="0070C0"/>
                </a:solidFill>
              </a:rPr>
              <a:t>• </a:t>
            </a:r>
            <a:r>
              <a:rPr lang="sk-SK" b="1" u="sng" dirty="0" smtClean="0">
                <a:solidFill>
                  <a:srgbClr val="0070C0"/>
                </a:solidFill>
              </a:rPr>
              <a:t>hornatejšie </a:t>
            </a:r>
            <a:r>
              <a:rPr lang="sk-SK" b="1" u="sng" dirty="0">
                <a:solidFill>
                  <a:srgbClr val="0070C0"/>
                </a:solidFill>
              </a:rPr>
              <a:t>územia</a:t>
            </a:r>
            <a:r>
              <a:rPr lang="sk-SK" b="1" dirty="0">
                <a:solidFill>
                  <a:srgbClr val="0070C0"/>
                </a:solidFill>
              </a:rPr>
              <a:t> </a:t>
            </a:r>
            <a:endParaRPr lang="sk-SK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k-SK" dirty="0" smtClean="0"/>
              <a:t> </a:t>
            </a:r>
            <a:r>
              <a:rPr lang="sk-SK" b="1" dirty="0">
                <a:solidFill>
                  <a:srgbClr val="00B050"/>
                </a:solidFill>
              </a:rPr>
              <a:t>chov </a:t>
            </a:r>
            <a:r>
              <a:rPr lang="sk-SK" b="1" dirty="0" smtClean="0">
                <a:solidFill>
                  <a:srgbClr val="00B050"/>
                </a:solidFill>
              </a:rPr>
              <a:t>hovädzieho </a:t>
            </a:r>
            <a:r>
              <a:rPr lang="sk-SK" b="1" dirty="0">
                <a:solidFill>
                  <a:srgbClr val="00B050"/>
                </a:solidFill>
              </a:rPr>
              <a:t>dobytka, oviec, pestovanie zemiakov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59187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k-SK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Priemysel</a:t>
            </a:r>
            <a:endParaRPr lang="sk-SK" b="1" dirty="0">
              <a:solidFill>
                <a:srgbClr val="D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280831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b="1" dirty="0">
                <a:solidFill>
                  <a:srgbClr val="0070C0"/>
                </a:solidFill>
              </a:rPr>
              <a:t>•</a:t>
            </a:r>
            <a:r>
              <a:rPr lang="sk-SK" b="1" dirty="0" smtClean="0">
                <a:solidFill>
                  <a:srgbClr val="0070C0"/>
                </a:solidFill>
              </a:rPr>
              <a:t> </a:t>
            </a:r>
            <a:r>
              <a:rPr lang="sk-SK" b="1" dirty="0">
                <a:solidFill>
                  <a:srgbClr val="0070C0"/>
                </a:solidFill>
              </a:rPr>
              <a:t>Hutnícky priem.</a:t>
            </a:r>
            <a:r>
              <a:rPr lang="sk-SK" dirty="0">
                <a:solidFill>
                  <a:srgbClr val="0070C0"/>
                </a:solidFill>
              </a:rPr>
              <a:t> </a:t>
            </a:r>
            <a:r>
              <a:rPr lang="sk-SK" b="1" dirty="0">
                <a:solidFill>
                  <a:srgbClr val="00B050"/>
                </a:solidFill>
              </a:rPr>
              <a:t>– U. S. </a:t>
            </a:r>
            <a:r>
              <a:rPr lang="sk-SK" b="1" dirty="0" err="1">
                <a:solidFill>
                  <a:srgbClr val="00B050"/>
                </a:solidFill>
              </a:rPr>
              <a:t>Steel</a:t>
            </a:r>
            <a:r>
              <a:rPr lang="sk-SK" b="1" dirty="0">
                <a:solidFill>
                  <a:srgbClr val="00B050"/>
                </a:solidFill>
              </a:rPr>
              <a:t> Košice (výroba kovov a kovových výrobkov, automobilových plechov)</a:t>
            </a:r>
          </a:p>
          <a:p>
            <a:pPr marL="0" indent="0">
              <a:buNone/>
            </a:pPr>
            <a:r>
              <a:rPr lang="sk-SK" b="1" dirty="0">
                <a:solidFill>
                  <a:srgbClr val="0070C0"/>
                </a:solidFill>
              </a:rPr>
              <a:t>•</a:t>
            </a:r>
            <a:r>
              <a:rPr lang="sk-SK" b="1" dirty="0" smtClean="0">
                <a:solidFill>
                  <a:srgbClr val="0070C0"/>
                </a:solidFill>
              </a:rPr>
              <a:t> </a:t>
            </a:r>
            <a:r>
              <a:rPr lang="sk-SK" b="1" dirty="0">
                <a:solidFill>
                  <a:srgbClr val="0070C0"/>
                </a:solidFill>
              </a:rPr>
              <a:t>Strojársky priem. </a:t>
            </a:r>
            <a:r>
              <a:rPr lang="sk-SK" b="1" dirty="0">
                <a:solidFill>
                  <a:srgbClr val="00B050"/>
                </a:solidFill>
              </a:rPr>
              <a:t>– Košice, Michalovce, Spišská Nová </a:t>
            </a:r>
            <a:r>
              <a:rPr lang="sk-SK" b="1" dirty="0" smtClean="0">
                <a:solidFill>
                  <a:srgbClr val="00B050"/>
                </a:solidFill>
              </a:rPr>
              <a:t>Ves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rgbClr val="0070C0"/>
                </a:solidFill>
              </a:rPr>
              <a:t>•</a:t>
            </a:r>
            <a:r>
              <a:rPr lang="sk-SK" dirty="0" smtClean="0">
                <a:solidFill>
                  <a:srgbClr val="0070C0"/>
                </a:solidFill>
              </a:rPr>
              <a:t> </a:t>
            </a:r>
            <a:r>
              <a:rPr lang="sk-SK" b="1" dirty="0">
                <a:solidFill>
                  <a:srgbClr val="0070C0"/>
                </a:solidFill>
              </a:rPr>
              <a:t>Potravinársky priem.</a:t>
            </a:r>
            <a:r>
              <a:rPr lang="sk-SK" dirty="0">
                <a:solidFill>
                  <a:srgbClr val="0070C0"/>
                </a:solidFill>
              </a:rPr>
              <a:t> </a:t>
            </a:r>
            <a:r>
              <a:rPr lang="sk-SK" b="1" dirty="0">
                <a:solidFill>
                  <a:srgbClr val="00B050"/>
                </a:solidFill>
              </a:rPr>
              <a:t>– Trebišov (výroba cukroviniek), Sobrance a tokajská oblasť (víno), Košice a Michalovce (mliekarne) 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293096"/>
            <a:ext cx="3840770" cy="225645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5942" y="5849354"/>
            <a:ext cx="722372" cy="70019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3" y="4303039"/>
            <a:ext cx="3510065" cy="189641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5229200"/>
            <a:ext cx="2163430" cy="1536035"/>
          </a:xfrm>
          <a:prstGeom prst="rect">
            <a:avLst/>
          </a:prstGeom>
        </p:spPr>
      </p:pic>
      <p:cxnSp>
        <p:nvCxnSpPr>
          <p:cNvPr id="9" name="Rovná spojovacia šípka 8"/>
          <p:cNvCxnSpPr/>
          <p:nvPr/>
        </p:nvCxnSpPr>
        <p:spPr>
          <a:xfrm>
            <a:off x="4308314" y="3501008"/>
            <a:ext cx="47971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5997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3762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sk-SK" b="1" dirty="0">
                <a:solidFill>
                  <a:srgbClr val="0070C0"/>
                </a:solidFill>
              </a:rPr>
              <a:t>• Chemický priem. </a:t>
            </a:r>
            <a:r>
              <a:rPr lang="sk-SK" b="1" dirty="0">
                <a:solidFill>
                  <a:srgbClr val="00B050"/>
                </a:solidFill>
              </a:rPr>
              <a:t>– Strážske (</a:t>
            </a:r>
            <a:r>
              <a:rPr lang="sk-SK" b="1" dirty="0" err="1">
                <a:solidFill>
                  <a:srgbClr val="00B050"/>
                </a:solidFill>
              </a:rPr>
              <a:t>Chemko</a:t>
            </a:r>
            <a:r>
              <a:rPr lang="sk-SK" b="1" dirty="0">
                <a:solidFill>
                  <a:srgbClr val="00B050"/>
                </a:solidFill>
              </a:rPr>
              <a:t>, a.s.)</a:t>
            </a:r>
          </a:p>
          <a:p>
            <a:pPr marL="0" indent="0">
              <a:buNone/>
            </a:pPr>
            <a:r>
              <a:rPr lang="sk-SK" b="1" dirty="0">
                <a:solidFill>
                  <a:srgbClr val="0070C0"/>
                </a:solidFill>
              </a:rPr>
              <a:t>• Ťažba </a:t>
            </a:r>
            <a:r>
              <a:rPr lang="sk-SK" b="1" dirty="0" smtClean="0">
                <a:solidFill>
                  <a:srgbClr val="0070C0"/>
                </a:solidFill>
              </a:rPr>
              <a:t>NS </a:t>
            </a:r>
            <a:r>
              <a:rPr lang="sk-SK" b="1" dirty="0" smtClean="0">
                <a:solidFill>
                  <a:srgbClr val="00B050"/>
                </a:solidFill>
              </a:rPr>
              <a:t>– </a:t>
            </a:r>
            <a:r>
              <a:rPr lang="sk-SK" b="1" dirty="0">
                <a:solidFill>
                  <a:srgbClr val="00B050"/>
                </a:solidFill>
              </a:rPr>
              <a:t>vápenec (Slovenský kras), výroba cementu (Turňa nad Bodvou)</a:t>
            </a:r>
          </a:p>
          <a:p>
            <a:pPr marL="0" indent="0">
              <a:buNone/>
            </a:pPr>
            <a:r>
              <a:rPr lang="sk-SK" b="1" dirty="0">
                <a:solidFill>
                  <a:srgbClr val="0070C0"/>
                </a:solidFill>
              </a:rPr>
              <a:t>• elektrárne </a:t>
            </a:r>
            <a:r>
              <a:rPr lang="sk-SK" b="1" dirty="0">
                <a:solidFill>
                  <a:srgbClr val="00B050"/>
                </a:solidFill>
              </a:rPr>
              <a:t>– Vojany</a:t>
            </a:r>
          </a:p>
          <a:p>
            <a:endParaRPr lang="sk-SK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k-SK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Priemysel</a:t>
            </a:r>
            <a:endParaRPr lang="sk-SK" b="1" dirty="0">
              <a:solidFill>
                <a:srgbClr val="D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514126"/>
            <a:ext cx="4664968" cy="315064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3775" y="5909022"/>
            <a:ext cx="1338737" cy="917456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3621" y="4063135"/>
            <a:ext cx="3493837" cy="2052629"/>
          </a:xfrm>
          <a:prstGeom prst="rect">
            <a:avLst/>
          </a:prstGeom>
        </p:spPr>
      </p:pic>
      <p:cxnSp>
        <p:nvCxnSpPr>
          <p:cNvPr id="9" name="Zalomená spojnica 8"/>
          <p:cNvCxnSpPr/>
          <p:nvPr/>
        </p:nvCxnSpPr>
        <p:spPr>
          <a:xfrm rot="16200000" flipH="1">
            <a:off x="5364088" y="3212976"/>
            <a:ext cx="1080120" cy="93610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nica 13"/>
          <p:cNvCxnSpPr/>
          <p:nvPr/>
        </p:nvCxnSpPr>
        <p:spPr>
          <a:xfrm flipH="1">
            <a:off x="4283968" y="3140967"/>
            <a:ext cx="11521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2824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481" y="274638"/>
            <a:ext cx="8780007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k-SK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Doprava</a:t>
            </a:r>
            <a:endParaRPr lang="sk-SK" b="1" dirty="0">
              <a:solidFill>
                <a:srgbClr val="D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437037" y="2208222"/>
            <a:ext cx="4557192" cy="374441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b="1" dirty="0">
                <a:solidFill>
                  <a:srgbClr val="C00000"/>
                </a:solidFill>
              </a:rPr>
              <a:t>• </a:t>
            </a:r>
            <a:r>
              <a:rPr lang="sk-SK" b="1" dirty="0" smtClean="0">
                <a:solidFill>
                  <a:srgbClr val="C00000"/>
                </a:solidFill>
              </a:rPr>
              <a:t>železnice </a:t>
            </a:r>
            <a:r>
              <a:rPr lang="sk-SK" b="1" dirty="0">
                <a:solidFill>
                  <a:srgbClr val="C00000"/>
                </a:solidFill>
              </a:rPr>
              <a:t>a cesty medzinárodného významu </a:t>
            </a:r>
            <a:r>
              <a:rPr lang="sk-SK" b="1" dirty="0">
                <a:solidFill>
                  <a:schemeClr val="accent6">
                    <a:lumMod val="50000"/>
                  </a:schemeClr>
                </a:solidFill>
              </a:rPr>
              <a:t>(zo Z na V – SR a Ukrajina, zo S na J – SR s PL a Maď</a:t>
            </a:r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</a:rPr>
              <a:t>.)</a:t>
            </a:r>
          </a:p>
          <a:p>
            <a:pPr marL="0" indent="0">
              <a:buNone/>
            </a:pPr>
            <a:r>
              <a:rPr lang="sk-SK" b="1" dirty="0">
                <a:solidFill>
                  <a:schemeClr val="accent6">
                    <a:lumMod val="50000"/>
                  </a:schemeClr>
                </a:solidFill>
              </a:rPr>
              <a:t>• </a:t>
            </a:r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</a:rPr>
              <a:t>rarita </a:t>
            </a:r>
            <a:r>
              <a:rPr lang="sk-SK" b="1" dirty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sk-SK" b="1" dirty="0">
                <a:solidFill>
                  <a:srgbClr val="C00000"/>
                </a:solidFill>
              </a:rPr>
              <a:t>širokorozchodná železnica </a:t>
            </a:r>
            <a:r>
              <a:rPr lang="sk-SK" b="1" dirty="0">
                <a:solidFill>
                  <a:schemeClr val="accent6">
                    <a:lumMod val="50000"/>
                  </a:schemeClr>
                </a:solidFill>
              </a:rPr>
              <a:t>(doprava železnej rudy z Ukrajiny do KE)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481" y="1628800"/>
            <a:ext cx="4145197" cy="252028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481" y="4221088"/>
            <a:ext cx="4151673" cy="243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392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Životné prostredie 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728502"/>
            <a:ext cx="4320480" cy="374441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b="1" dirty="0" smtClean="0">
                <a:solidFill>
                  <a:schemeClr val="tx1"/>
                </a:solidFill>
              </a:rPr>
              <a:t>• niektoré </a:t>
            </a:r>
            <a:r>
              <a:rPr lang="sk-SK" b="1" dirty="0">
                <a:solidFill>
                  <a:schemeClr val="tx1"/>
                </a:solidFill>
              </a:rPr>
              <a:t>územia </a:t>
            </a:r>
            <a:r>
              <a:rPr lang="sk-SK" b="1" dirty="0" smtClean="0">
                <a:solidFill>
                  <a:schemeClr val="tx1"/>
                </a:solidFill>
              </a:rPr>
              <a:t>kraja </a:t>
            </a:r>
            <a:r>
              <a:rPr lang="sk-SK" b="1" dirty="0">
                <a:solidFill>
                  <a:schemeClr val="tx1"/>
                </a:solidFill>
              </a:rPr>
              <a:t>poškodené aj v súčasnosti </a:t>
            </a:r>
            <a:r>
              <a:rPr lang="sk-SK" dirty="0">
                <a:solidFill>
                  <a:srgbClr val="00B050"/>
                </a:solidFill>
              </a:rPr>
              <a:t>(škodliviny do ovzdušia a vôd z hutníckych závodov, problematická aj ťažba vápenca v NP Slovenský kras)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48" t="12552" r="25644" b="9296"/>
          <a:stretch/>
        </p:blipFill>
        <p:spPr>
          <a:xfrm>
            <a:off x="4716015" y="1700808"/>
            <a:ext cx="4271987" cy="3816424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251520" y="5668936"/>
            <a:ext cx="8736482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dirty="0"/>
              <a:t>Prezrite si, aké máte možnosti recyklácie odpadu vo vašom okolí, nájdite kúzelné miesta v prírode, možnosti nákupu zdravých potravín a mnoho iného...</a:t>
            </a:r>
          </a:p>
        </p:txBody>
      </p:sp>
      <p:cxnSp>
        <p:nvCxnSpPr>
          <p:cNvPr id="7" name="Rovná spojovacia šípka 6"/>
          <p:cNvCxnSpPr/>
          <p:nvPr/>
        </p:nvCxnSpPr>
        <p:spPr>
          <a:xfrm flipV="1">
            <a:off x="4860032" y="5373216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4700097" y="6412686"/>
            <a:ext cx="4287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hlinkClick r:id="rId3"/>
              </a:rPr>
              <a:t>http://</a:t>
            </a:r>
            <a:r>
              <a:rPr lang="sk-SK" dirty="0" smtClean="0">
                <a:hlinkClick r:id="rId3"/>
              </a:rPr>
              <a:t>www.eko-mapa.sk/mapa</a:t>
            </a:r>
            <a:r>
              <a:rPr lang="sk-SK" dirty="0" smtClean="0"/>
              <a:t> (18.3.2013)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82235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61031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Cestovný ruch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600200"/>
            <a:ext cx="4320480" cy="495127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>
                <a:solidFill>
                  <a:srgbClr val="00B050"/>
                </a:solidFill>
              </a:rPr>
              <a:t>•</a:t>
            </a:r>
            <a:r>
              <a:rPr lang="sk-SK" dirty="0" smtClean="0">
                <a:solidFill>
                  <a:srgbClr val="00B050"/>
                </a:solidFill>
              </a:rPr>
              <a:t> </a:t>
            </a:r>
            <a:r>
              <a:rPr lang="sk-SK" u="sng" dirty="0" smtClean="0">
                <a:solidFill>
                  <a:srgbClr val="00B050"/>
                </a:solidFill>
              </a:rPr>
              <a:t>prírodné </a:t>
            </a:r>
            <a:r>
              <a:rPr lang="sk-SK" u="sng" dirty="0">
                <a:solidFill>
                  <a:srgbClr val="00B050"/>
                </a:solidFill>
              </a:rPr>
              <a:t>zaujímavosti</a:t>
            </a:r>
            <a:r>
              <a:rPr lang="sk-SK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rgbClr val="0070C0"/>
                </a:solidFill>
              </a:rPr>
              <a:t>NP </a:t>
            </a:r>
            <a:r>
              <a:rPr lang="sk-SK" b="1" dirty="0">
                <a:solidFill>
                  <a:srgbClr val="0070C0"/>
                </a:solidFill>
              </a:rPr>
              <a:t>Slov. kras </a:t>
            </a:r>
            <a:r>
              <a:rPr lang="sk-SK" b="1" dirty="0" smtClean="0">
                <a:solidFill>
                  <a:srgbClr val="0070C0"/>
                </a:solidFill>
              </a:rPr>
              <a:t>- </a:t>
            </a:r>
            <a:r>
              <a:rPr lang="sk-SK" b="1" dirty="0">
                <a:solidFill>
                  <a:srgbClr val="0070C0"/>
                </a:solidFill>
              </a:rPr>
              <a:t>Zádielsky kaňon, jaskyne </a:t>
            </a:r>
            <a:r>
              <a:rPr lang="sk-SK" b="1" dirty="0" smtClean="0">
                <a:solidFill>
                  <a:srgbClr val="0070C0"/>
                </a:solidFill>
              </a:rPr>
              <a:t>- </a:t>
            </a:r>
            <a:r>
              <a:rPr lang="sk-SK" b="1" dirty="0">
                <a:solidFill>
                  <a:srgbClr val="0070C0"/>
                </a:solidFill>
              </a:rPr>
              <a:t>Domica (UNESCO), </a:t>
            </a:r>
            <a:r>
              <a:rPr lang="sk-SK" b="1" dirty="0" err="1">
                <a:solidFill>
                  <a:srgbClr val="0070C0"/>
                </a:solidFill>
              </a:rPr>
              <a:t>Gombasecká</a:t>
            </a:r>
            <a:r>
              <a:rPr lang="sk-SK" b="1" dirty="0">
                <a:solidFill>
                  <a:srgbClr val="0070C0"/>
                </a:solidFill>
              </a:rPr>
              <a:t> j., </a:t>
            </a:r>
            <a:r>
              <a:rPr lang="sk-SK" b="1" dirty="0" err="1">
                <a:solidFill>
                  <a:srgbClr val="0070C0"/>
                </a:solidFill>
              </a:rPr>
              <a:t>Ochtinská</a:t>
            </a:r>
            <a:r>
              <a:rPr lang="sk-SK" b="1" dirty="0">
                <a:solidFill>
                  <a:srgbClr val="0070C0"/>
                </a:solidFill>
              </a:rPr>
              <a:t> aragonitová j., Vihorlatské vrchy – jazero Morské oko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9504" y="1628800"/>
            <a:ext cx="4032448" cy="3024336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4679504" y="4797152"/>
            <a:ext cx="4032448" cy="175432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b="1" dirty="0"/>
              <a:t>J</a:t>
            </a:r>
            <a:r>
              <a:rPr lang="sk-SK" b="1" dirty="0" smtClean="0"/>
              <a:t>azero </a:t>
            </a:r>
            <a:r>
              <a:rPr lang="sk-SK" b="1" dirty="0"/>
              <a:t>Morské </a:t>
            </a:r>
            <a:r>
              <a:rPr lang="sk-SK" b="1" dirty="0" smtClean="0"/>
              <a:t>oko sa </a:t>
            </a:r>
            <a:r>
              <a:rPr lang="sk-SK" b="1" dirty="0"/>
              <a:t>(619 m </a:t>
            </a:r>
            <a:r>
              <a:rPr lang="sk-SK" b="1" dirty="0" err="1"/>
              <a:t>n.m</a:t>
            </a:r>
            <a:r>
              <a:rPr lang="sk-SK" b="1" dirty="0"/>
              <a:t>., 13,8 ha, max. </a:t>
            </a:r>
            <a:r>
              <a:rPr lang="sk-SK" b="1" dirty="0" smtClean="0"/>
              <a:t>hĺbka </a:t>
            </a:r>
            <a:r>
              <a:rPr lang="sk-SK" b="1" dirty="0"/>
              <a:t>25,10) nachádzajúce </a:t>
            </a:r>
            <a:r>
              <a:rPr lang="sk-SK" b="1" dirty="0" smtClean="0"/>
              <a:t>v</a:t>
            </a:r>
            <a:r>
              <a:rPr lang="sk-SK" b="1" dirty="0"/>
              <a:t> bývalej sopečnej </a:t>
            </a:r>
            <a:r>
              <a:rPr lang="sk-SK" b="1" dirty="0" err="1"/>
              <a:t>kaldere</a:t>
            </a:r>
            <a:r>
              <a:rPr lang="sk-SK" b="1" dirty="0"/>
              <a:t> pod Sninským kameňom. Radí sa k najkrajším prírodným jazerám v Karpatoch a na Slovensku. </a:t>
            </a:r>
          </a:p>
        </p:txBody>
      </p:sp>
      <p:cxnSp>
        <p:nvCxnSpPr>
          <p:cNvPr id="7" name="Rovná spojovacia šípka 6"/>
          <p:cNvCxnSpPr/>
          <p:nvPr/>
        </p:nvCxnSpPr>
        <p:spPr>
          <a:xfrm flipH="1" flipV="1">
            <a:off x="8460432" y="4437112"/>
            <a:ext cx="14401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5193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31683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dirty="0">
                <a:solidFill>
                  <a:srgbClr val="00B050"/>
                </a:solidFill>
              </a:rPr>
              <a:t>• </a:t>
            </a:r>
            <a:r>
              <a:rPr lang="sk-SK" b="1" u="sng" dirty="0" smtClean="0">
                <a:solidFill>
                  <a:srgbClr val="00B050"/>
                </a:solidFill>
              </a:rPr>
              <a:t>kultúrne </a:t>
            </a:r>
            <a:r>
              <a:rPr lang="sk-SK" b="1" u="sng" dirty="0">
                <a:solidFill>
                  <a:srgbClr val="00B050"/>
                </a:solidFill>
              </a:rPr>
              <a:t>zaujímavosti</a:t>
            </a:r>
            <a:r>
              <a:rPr lang="sk-SK" b="1" dirty="0">
                <a:solidFill>
                  <a:srgbClr val="00B050"/>
                </a:solidFill>
              </a:rPr>
              <a:t> </a:t>
            </a:r>
            <a:endParaRPr lang="sk-SK" b="1" dirty="0" smtClean="0"/>
          </a:p>
          <a:p>
            <a:pPr marL="0" indent="0">
              <a:buNone/>
            </a:pPr>
            <a:r>
              <a:rPr lang="sk-SK" b="1" dirty="0" smtClean="0">
                <a:solidFill>
                  <a:srgbClr val="7030A0"/>
                </a:solidFill>
              </a:rPr>
              <a:t>historické </a:t>
            </a:r>
            <a:r>
              <a:rPr lang="sk-SK" b="1" dirty="0">
                <a:solidFill>
                  <a:srgbClr val="7030A0"/>
                </a:solidFill>
              </a:rPr>
              <a:t>jadro Košíc </a:t>
            </a:r>
            <a:r>
              <a:rPr lang="sk-SK" b="1" dirty="0">
                <a:solidFill>
                  <a:srgbClr val="0070C0"/>
                </a:solidFill>
              </a:rPr>
              <a:t>(gotický Dóm sv. Alžbety) </a:t>
            </a:r>
            <a:r>
              <a:rPr lang="sk-SK" b="1" dirty="0" smtClean="0">
                <a:solidFill>
                  <a:srgbClr val="7030A0"/>
                </a:solidFill>
              </a:rPr>
              <a:t>je MPR,</a:t>
            </a:r>
            <a:r>
              <a:rPr lang="sk-SK" b="1" dirty="0" smtClean="0">
                <a:solidFill>
                  <a:srgbClr val="0070C0"/>
                </a:solidFill>
              </a:rPr>
              <a:t> </a:t>
            </a:r>
            <a:r>
              <a:rPr lang="sk-SK" b="1" dirty="0">
                <a:solidFill>
                  <a:srgbClr val="7030A0"/>
                </a:solidFill>
              </a:rPr>
              <a:t>hrad Krásna Hôrka</a:t>
            </a:r>
            <a:r>
              <a:rPr lang="sk-SK" b="1" dirty="0" smtClean="0">
                <a:solidFill>
                  <a:srgbClr val="7030A0"/>
                </a:solidFill>
              </a:rPr>
              <a:t>, </a:t>
            </a:r>
            <a:r>
              <a:rPr lang="sk-SK" b="1" dirty="0">
                <a:solidFill>
                  <a:srgbClr val="7030A0"/>
                </a:solidFill>
              </a:rPr>
              <a:t>Spišský hrad, Turniansky hrad</a:t>
            </a:r>
            <a:r>
              <a:rPr lang="sk-SK" b="1" dirty="0">
                <a:solidFill>
                  <a:srgbClr val="0070C0"/>
                </a:solidFill>
              </a:rPr>
              <a:t>, folklórne slávnosti v </a:t>
            </a:r>
            <a:r>
              <a:rPr lang="sk-SK" b="1" dirty="0" err="1">
                <a:solidFill>
                  <a:srgbClr val="0070C0"/>
                </a:solidFill>
              </a:rPr>
              <a:t>Gombaseku</a:t>
            </a:r>
            <a:r>
              <a:rPr lang="sk-SK" b="1" dirty="0">
                <a:solidFill>
                  <a:srgbClr val="0070C0"/>
                </a:solidFill>
              </a:rPr>
              <a:t>, Košický maratón, vínne cesty v </a:t>
            </a:r>
            <a:r>
              <a:rPr lang="sk-SK" b="1" dirty="0" err="1">
                <a:solidFill>
                  <a:srgbClr val="0070C0"/>
                </a:solidFill>
              </a:rPr>
              <a:t>obl</a:t>
            </a:r>
            <a:r>
              <a:rPr lang="sk-SK" b="1" dirty="0">
                <a:solidFill>
                  <a:srgbClr val="0070C0"/>
                </a:solidFill>
              </a:rPr>
              <a:t>. </a:t>
            </a:r>
            <a:r>
              <a:rPr lang="sk-SK" b="1" dirty="0" err="1" smtClean="0">
                <a:solidFill>
                  <a:srgbClr val="0070C0"/>
                </a:solidFill>
              </a:rPr>
              <a:t>Tokaja</a:t>
            </a:r>
            <a:r>
              <a:rPr lang="sk-SK" b="1" dirty="0" smtClean="0">
                <a:solidFill>
                  <a:srgbClr val="0070C0"/>
                </a:solidFill>
              </a:rPr>
              <a:t>, kaštieľ </a:t>
            </a:r>
            <a:r>
              <a:rPr lang="sk-SK" b="1" dirty="0">
                <a:solidFill>
                  <a:srgbClr val="0070C0"/>
                </a:solidFill>
              </a:rPr>
              <a:t>Betliar</a:t>
            </a:r>
          </a:p>
          <a:p>
            <a:pPr marL="0" indent="0">
              <a:buNone/>
            </a:pPr>
            <a:r>
              <a:rPr lang="sk-SK" b="1" dirty="0">
                <a:solidFill>
                  <a:srgbClr val="0070C0"/>
                </a:solidFill>
              </a:rPr>
              <a:t>• kúpele</a:t>
            </a:r>
            <a:r>
              <a:rPr lang="sk-SK" dirty="0">
                <a:solidFill>
                  <a:srgbClr val="0070C0"/>
                </a:solidFill>
              </a:rPr>
              <a:t> </a:t>
            </a:r>
            <a:r>
              <a:rPr lang="sk-SK" b="1" dirty="0">
                <a:solidFill>
                  <a:srgbClr val="0070C0"/>
                </a:solidFill>
              </a:rPr>
              <a:t>– Štós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188640"/>
            <a:ext cx="8229600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Cestovný ruch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288" y="4437111"/>
            <a:ext cx="3168352" cy="2342881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3573016"/>
            <a:ext cx="4557192" cy="3206976"/>
          </a:xfrm>
          <a:prstGeom prst="rect">
            <a:avLst/>
          </a:prstGeom>
        </p:spPr>
      </p:pic>
      <p:cxnSp>
        <p:nvCxnSpPr>
          <p:cNvPr id="9" name="Rovná spojovacia šípka 8"/>
          <p:cNvCxnSpPr/>
          <p:nvPr/>
        </p:nvCxnSpPr>
        <p:spPr>
          <a:xfrm>
            <a:off x="3851920" y="3820892"/>
            <a:ext cx="432048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 flipH="1">
            <a:off x="3203848" y="3789040"/>
            <a:ext cx="648072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5" name="Obrázo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466" y="3625332"/>
            <a:ext cx="4392488" cy="310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242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Košice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700808"/>
            <a:ext cx="4557885" cy="3038590"/>
          </a:xfrm>
          <a:prstGeom prst="rect">
            <a:avLst/>
          </a:prstGeom>
        </p:spPr>
      </p:pic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77" y="260648"/>
            <a:ext cx="2592288" cy="1918293"/>
          </a:xfrm>
        </p:spPr>
      </p:pic>
      <p:sp>
        <p:nvSpPr>
          <p:cNvPr id="6" name="BlokTextu 5"/>
          <p:cNvSpPr txBox="1"/>
          <p:nvPr/>
        </p:nvSpPr>
        <p:spPr>
          <a:xfrm>
            <a:off x="323528" y="5157192"/>
            <a:ext cx="8424936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</a:rPr>
              <a:t>Turistami často navštevované je aj </a:t>
            </a:r>
            <a:r>
              <a:rPr lang="sk-SK" b="1" dirty="0" smtClean="0">
                <a:solidFill>
                  <a:schemeClr val="bg1"/>
                </a:solidFill>
              </a:rPr>
              <a:t>Východoslovenské múzeum, </a:t>
            </a:r>
            <a:r>
              <a:rPr lang="sk-SK" b="1" dirty="0">
                <a:solidFill>
                  <a:schemeClr val="bg1"/>
                </a:solidFill>
              </a:rPr>
              <a:t>ktoré v podzemnom trezore vystavuje jeden z najvzácnejších pokladov sveta, košický zlatý poklad. Ide o 2920 mincí z rôznych krajín Európy z rôznych období ako aj dvojkilogramovú zlatú renesančnú reťaz.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348880"/>
            <a:ext cx="3528392" cy="2405360"/>
          </a:xfrm>
          <a:prstGeom prst="rect">
            <a:avLst/>
          </a:prstGeom>
        </p:spPr>
      </p:pic>
      <p:cxnSp>
        <p:nvCxnSpPr>
          <p:cNvPr id="9" name="Rovná spojovacia šípka 8"/>
          <p:cNvCxnSpPr/>
          <p:nvPr/>
        </p:nvCxnSpPr>
        <p:spPr>
          <a:xfrm flipH="1" flipV="1">
            <a:off x="2123728" y="4581128"/>
            <a:ext cx="108012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Obrázo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8781" y="476672"/>
            <a:ext cx="1149056" cy="908556"/>
          </a:xfrm>
          <a:prstGeom prst="rect">
            <a:avLst/>
          </a:prstGeom>
        </p:spPr>
      </p:pic>
      <p:pic>
        <p:nvPicPr>
          <p:cNvPr id="1026" name="Picture 2" descr="http://img.aktuality.sk/stories/NAJNOVSIE_FOTKY/ILUSTRACNE/JEDNORAZOVE/kosicky_zlaty_poklad_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814"/>
          <a:stretch/>
        </p:blipFill>
        <p:spPr bwMode="auto">
          <a:xfrm>
            <a:off x="322449" y="3183576"/>
            <a:ext cx="5715000" cy="347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vsmuzeum.sk/cms_object/custom_page/photo/3256_img-1_5_1_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0622" y="188640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14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 by ste vedieť...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sk-SK" i="1" dirty="0" smtClean="0">
                <a:solidFill>
                  <a:srgbClr val="0070C0"/>
                </a:solidFill>
              </a:rPr>
              <a:t>• </a:t>
            </a:r>
            <a:r>
              <a:rPr lang="sk-SK" dirty="0">
                <a:solidFill>
                  <a:srgbClr val="0070C0"/>
                </a:solidFill>
              </a:rPr>
              <a:t>Vymenujte aspoň tri tradičné regióny BB kraja. </a:t>
            </a:r>
            <a:endParaRPr lang="sk-SK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k-SK" i="1" dirty="0" smtClean="0">
                <a:solidFill>
                  <a:srgbClr val="00B050"/>
                </a:solidFill>
              </a:rPr>
              <a:t>• </a:t>
            </a:r>
            <a:r>
              <a:rPr lang="sk-SK" dirty="0">
                <a:solidFill>
                  <a:srgbClr val="00B050"/>
                </a:solidFill>
              </a:rPr>
              <a:t>Ktorá rieka </a:t>
            </a:r>
            <a:r>
              <a:rPr lang="sk-SK" dirty="0" smtClean="0">
                <a:solidFill>
                  <a:srgbClr val="00B050"/>
                </a:solidFill>
              </a:rPr>
              <a:t>má </a:t>
            </a:r>
            <a:r>
              <a:rPr lang="sk-SK" dirty="0">
                <a:solidFill>
                  <a:srgbClr val="00B050"/>
                </a:solidFill>
              </a:rPr>
              <a:t>v BB kraji najväčší význam? </a:t>
            </a:r>
            <a:endParaRPr lang="sk-SK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k-SK" i="1" dirty="0" smtClean="0">
                <a:solidFill>
                  <a:srgbClr val="0070C0"/>
                </a:solidFill>
              </a:rPr>
              <a:t>• </a:t>
            </a:r>
            <a:r>
              <a:rPr lang="sk-SK" dirty="0">
                <a:solidFill>
                  <a:srgbClr val="0070C0"/>
                </a:solidFill>
              </a:rPr>
              <a:t>Aké národné parky sa rozprestierajú na území BB kraja? </a:t>
            </a:r>
            <a:endParaRPr lang="sk-SK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k-SK" i="1" dirty="0" smtClean="0">
                <a:solidFill>
                  <a:srgbClr val="00B050"/>
                </a:solidFill>
              </a:rPr>
              <a:t>• </a:t>
            </a:r>
            <a:r>
              <a:rPr lang="sk-SK" dirty="0">
                <a:solidFill>
                  <a:srgbClr val="00B050"/>
                </a:solidFill>
              </a:rPr>
              <a:t>Porovnajte ťažbu nerastných surovín v </a:t>
            </a:r>
            <a:r>
              <a:rPr lang="sk-SK" dirty="0" smtClean="0">
                <a:solidFill>
                  <a:srgbClr val="00B050"/>
                </a:solidFill>
              </a:rPr>
              <a:t>súčasnosti a v minulosti (BB kraj).</a:t>
            </a:r>
          </a:p>
          <a:p>
            <a:pPr marL="0" indent="0">
              <a:buNone/>
            </a:pPr>
            <a:r>
              <a:rPr lang="sk-SK" i="1" dirty="0" smtClean="0">
                <a:solidFill>
                  <a:srgbClr val="0070C0"/>
                </a:solidFill>
              </a:rPr>
              <a:t>• </a:t>
            </a:r>
            <a:r>
              <a:rPr lang="sk-SK" dirty="0">
                <a:solidFill>
                  <a:srgbClr val="0070C0"/>
                </a:solidFill>
              </a:rPr>
              <a:t>Ktoré miesta/udalosti BB kraja patria medzi najnavštevovanejšie?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56057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1325" y="1589088"/>
            <a:ext cx="57150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1325" y="1589088"/>
            <a:ext cx="57150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32788" cy="9221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Košice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6" name="Picture 8" descr="Univerzita Pavla Jozefa Šafárika v Košicia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2474" y="1525424"/>
            <a:ext cx="1778075" cy="17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4988" y="1600200"/>
            <a:ext cx="57150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echnická univerzita v Košiciac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1877" y="1525425"/>
            <a:ext cx="1778075" cy="17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4988" y="1600200"/>
            <a:ext cx="57150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Univerzita veterinárskeho lekárstva a farmácie v Košiciac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1525425"/>
            <a:ext cx="1872208" cy="178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4988" y="1600200"/>
            <a:ext cx="57150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Vysoká škola bezpečnostného manažérstva v Košiciac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6975" y="1525424"/>
            <a:ext cx="2773899" cy="178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h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4988" y="1600200"/>
            <a:ext cx="57150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lokTextu 7"/>
          <p:cNvSpPr txBox="1"/>
          <p:nvPr/>
        </p:nvSpPr>
        <p:spPr>
          <a:xfrm>
            <a:off x="473002" y="3789040"/>
            <a:ext cx="8384720" cy="22775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C00000"/>
                </a:solidFill>
              </a:rPr>
              <a:t>Vysoké školy </a:t>
            </a:r>
          </a:p>
          <a:p>
            <a:r>
              <a:rPr lang="sk-SK" sz="2400" b="1" dirty="0">
                <a:solidFill>
                  <a:srgbClr val="0F78DB"/>
                </a:solidFill>
              </a:rPr>
              <a:t>Univerzita veterinárskeho lekárstva a farmácie v </a:t>
            </a:r>
            <a:r>
              <a:rPr lang="sk-SK" sz="2400" b="1" dirty="0" smtClean="0">
                <a:solidFill>
                  <a:srgbClr val="0F78DB"/>
                </a:solidFill>
              </a:rPr>
              <a:t>Košiciach</a:t>
            </a:r>
          </a:p>
          <a:p>
            <a:r>
              <a:rPr lang="sk-SK" sz="2400" b="1" dirty="0">
                <a:solidFill>
                  <a:srgbClr val="0F78DB"/>
                </a:solidFill>
              </a:rPr>
              <a:t>Technická univerzita v Košiciach</a:t>
            </a:r>
            <a:endParaRPr lang="sk-SK" sz="2400" b="1" dirty="0" smtClean="0">
              <a:solidFill>
                <a:srgbClr val="0F78DB"/>
              </a:solidFill>
            </a:endParaRPr>
          </a:p>
          <a:p>
            <a:r>
              <a:rPr lang="sk-SK" sz="2400" b="1" dirty="0" smtClean="0">
                <a:solidFill>
                  <a:srgbClr val="0F78DB"/>
                </a:solidFill>
              </a:rPr>
              <a:t>Univerzita </a:t>
            </a:r>
            <a:r>
              <a:rPr lang="sk-SK" sz="2400" b="1" dirty="0">
                <a:solidFill>
                  <a:srgbClr val="0F78DB"/>
                </a:solidFill>
              </a:rPr>
              <a:t>Pavla Jozefa Šafárika v </a:t>
            </a:r>
            <a:r>
              <a:rPr lang="sk-SK" sz="2400" b="1" dirty="0" smtClean="0">
                <a:solidFill>
                  <a:srgbClr val="0F78DB"/>
                </a:solidFill>
              </a:rPr>
              <a:t>Košiciach</a:t>
            </a:r>
          </a:p>
          <a:p>
            <a:r>
              <a:rPr lang="sk-SK" sz="2400" b="1" dirty="0">
                <a:solidFill>
                  <a:srgbClr val="0F78DB"/>
                </a:solidFill>
              </a:rPr>
              <a:t>Vysoká škola bezpečnostného manažérstva v Košiciach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63183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k-SK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Zopakujeme si!</a:t>
            </a:r>
            <a:endParaRPr lang="sk-SK" b="1" dirty="0">
              <a:solidFill>
                <a:srgbClr val="D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b="1" dirty="0">
                <a:solidFill>
                  <a:srgbClr val="00B050"/>
                </a:solidFill>
              </a:rPr>
              <a:t>• Akými kultúrnymi pamiatkami vyniká Košický kraj? </a:t>
            </a:r>
          </a:p>
          <a:p>
            <a:pPr marL="0" indent="0">
              <a:buNone/>
            </a:pPr>
            <a:r>
              <a:rPr lang="sk-SK" b="1" dirty="0">
                <a:solidFill>
                  <a:srgbClr val="0070C0"/>
                </a:solidFill>
              </a:rPr>
              <a:t>• Vymenujte aspoň tri jaskyne Košického kraja.</a:t>
            </a:r>
          </a:p>
          <a:p>
            <a:pPr marL="0" indent="0">
              <a:buNone/>
            </a:pPr>
            <a:r>
              <a:rPr lang="sk-SK" b="1" dirty="0">
                <a:solidFill>
                  <a:srgbClr val="00B050"/>
                </a:solidFill>
              </a:rPr>
              <a:t>• Ktorým plodinám sa bude dariť vo Východoslovenskej nížine a prečo? </a:t>
            </a:r>
          </a:p>
          <a:p>
            <a:pPr marL="0" indent="0">
              <a:buNone/>
            </a:pPr>
            <a:r>
              <a:rPr lang="sk-SK" b="1" dirty="0">
                <a:solidFill>
                  <a:srgbClr val="0070C0"/>
                </a:solidFill>
              </a:rPr>
              <a:t>• Aký význam má pre SR širokorozchodná železnica smerujúca z východu do Košíc?</a:t>
            </a:r>
          </a:p>
          <a:p>
            <a:pPr marL="0" indent="0">
              <a:buNone/>
            </a:pPr>
            <a:r>
              <a:rPr lang="sk-SK" b="1" dirty="0">
                <a:solidFill>
                  <a:srgbClr val="00B050"/>
                </a:solidFill>
              </a:rPr>
              <a:t>• Z akého dôvodu je Východoslovenská nížina a Košická kotlina takmer úplne odlesnená.</a:t>
            </a:r>
          </a:p>
          <a:p>
            <a:pPr marL="0" indent="0">
              <a:buNone/>
            </a:pPr>
            <a:r>
              <a:rPr lang="sk-SK" b="1" dirty="0">
                <a:solidFill>
                  <a:srgbClr val="0070C0"/>
                </a:solidFill>
              </a:rPr>
              <a:t>• Ukážte na mape mestá - Košice, Michalovce, Trebišov, Spišská Nová Ves, Rožňava.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77966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31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</a:t>
            </a:r>
            <a:r>
              <a:rPr lang="sk-SK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k-SK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043608" y="980727"/>
            <a:ext cx="75128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Ďakujem za pozornosť!</a:t>
            </a:r>
            <a:endParaRPr lang="sk-SK" sz="6000" dirty="0"/>
          </a:p>
        </p:txBody>
      </p:sp>
    </p:spTree>
    <p:extLst>
      <p:ext uri="{BB962C8B-B14F-4D97-AF65-F5344CB8AC3E}">
        <p14:creationId xmlns:p14="http://schemas.microsoft.com/office/powerpoint/2010/main" xmlns="" val="317396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l"/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Zdroje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Text:</a:t>
            </a:r>
          </a:p>
          <a:p>
            <a:pPr marL="0" indent="0">
              <a:buNone/>
            </a:pPr>
            <a:r>
              <a:rPr lang="sk-SK" b="1" dirty="0"/>
              <a:t>L. </a:t>
            </a:r>
            <a:r>
              <a:rPr lang="sk-SK" b="1" dirty="0" err="1"/>
              <a:t>Tolmáči</a:t>
            </a:r>
            <a:r>
              <a:rPr lang="sk-SK" b="1" dirty="0"/>
              <a:t>, D. </a:t>
            </a:r>
            <a:r>
              <a:rPr lang="sk-SK" b="1" dirty="0" err="1"/>
              <a:t>Gurňák</a:t>
            </a:r>
            <a:r>
              <a:rPr lang="sk-SK" b="1" dirty="0"/>
              <a:t>  a kol., 2012. Geografia pre 9. ročník základných škôl a 4. ročník gymnázia s osemročným štúdiom. </a:t>
            </a:r>
            <a:r>
              <a:rPr lang="sk-SK" b="1" dirty="0" err="1"/>
              <a:t>Orbis</a:t>
            </a:r>
            <a:r>
              <a:rPr lang="sk-SK" b="1" dirty="0"/>
              <a:t> </a:t>
            </a:r>
            <a:r>
              <a:rPr lang="sk-SK" b="1" dirty="0" err="1"/>
              <a:t>Pictus</a:t>
            </a:r>
            <a:r>
              <a:rPr lang="sk-SK" b="1" dirty="0"/>
              <a:t> </a:t>
            </a:r>
            <a:r>
              <a:rPr lang="sk-SK" b="1" dirty="0" err="1"/>
              <a:t>Istropolitana</a:t>
            </a:r>
            <a:r>
              <a:rPr lang="sk-SK" b="1" dirty="0"/>
              <a:t>, spol. s.r.o., Bratislava</a:t>
            </a:r>
            <a:r>
              <a:rPr lang="en-US" b="1" dirty="0"/>
              <a:t>; 2012. s. 54 - 57. ISBN 978-80-8120-188-2</a:t>
            </a:r>
            <a:r>
              <a:rPr lang="en-US" b="1" dirty="0" smtClean="0"/>
              <a:t>.</a:t>
            </a:r>
            <a:endParaRPr lang="sk-SK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k-SK" dirty="0">
                <a:hlinkClick r:id="rId2"/>
              </a:rPr>
              <a:t>http://michalovsko.sk/uzitocne-informacie/zemplinska-sirava/</a:t>
            </a:r>
            <a:r>
              <a:rPr lang="sk-SK" dirty="0"/>
              <a:t> (18.3.2013</a:t>
            </a:r>
            <a:r>
              <a:rPr lang="sk-SK" dirty="0" smtClean="0"/>
              <a:t>)</a:t>
            </a:r>
          </a:p>
          <a:p>
            <a:pPr marL="0" indent="0">
              <a:buNone/>
            </a:pPr>
            <a:r>
              <a:rPr lang="sk-SK" dirty="0">
                <a:hlinkClick r:id="rId3"/>
              </a:rPr>
              <a:t>http://www.mlynky.sk/post/obcasny-pramen-49</a:t>
            </a:r>
            <a:r>
              <a:rPr lang="sk-SK" dirty="0" smtClean="0">
                <a:hlinkClick r:id="rId3"/>
              </a:rPr>
              <a:t>/</a:t>
            </a:r>
            <a:r>
              <a:rPr lang="sk-SK" dirty="0" smtClean="0"/>
              <a:t> </a:t>
            </a:r>
            <a:r>
              <a:rPr lang="sk-SK" dirty="0"/>
              <a:t>(18.3.2013</a:t>
            </a:r>
            <a:r>
              <a:rPr lang="sk-SK" dirty="0" smtClean="0"/>
              <a:t>)</a:t>
            </a: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Obrázky:</a:t>
            </a:r>
          </a:p>
          <a:p>
            <a:pPr marL="0" indent="0">
              <a:buNone/>
            </a:pPr>
            <a:r>
              <a:rPr lang="sk-SK" dirty="0">
                <a:hlinkClick r:id="rId4"/>
              </a:rPr>
              <a:t>http://</a:t>
            </a:r>
            <a:r>
              <a:rPr lang="sk-SK" dirty="0" smtClean="0">
                <a:hlinkClick r:id="rId4"/>
              </a:rPr>
              <a:t>www.vytahy.sk/KrKosice.html</a:t>
            </a:r>
            <a:r>
              <a:rPr lang="sk-SK" dirty="0" smtClean="0"/>
              <a:t> (18.3.2013)</a:t>
            </a:r>
          </a:p>
          <a:p>
            <a:pPr marL="0" indent="0">
              <a:buNone/>
            </a:pPr>
            <a:r>
              <a:rPr lang="sk-SK" dirty="0">
                <a:hlinkClick r:id="rId5"/>
              </a:rPr>
              <a:t>http://</a:t>
            </a:r>
            <a:r>
              <a:rPr lang="sk-SK" dirty="0" smtClean="0">
                <a:hlinkClick r:id="rId5"/>
              </a:rPr>
              <a:t>www.ucebne-pomocky.sk/produkt/726/skolsky-atlas-slovenska-republika</a:t>
            </a:r>
            <a:r>
              <a:rPr lang="sk-SK" dirty="0" smtClean="0"/>
              <a:t> (18.3.2013)</a:t>
            </a:r>
          </a:p>
          <a:p>
            <a:pPr marL="0" indent="0">
              <a:buNone/>
            </a:pPr>
            <a:r>
              <a:rPr lang="sk-SK" dirty="0">
                <a:hlinkClick r:id="rId6"/>
              </a:rPr>
              <a:t>http://</a:t>
            </a:r>
            <a:r>
              <a:rPr lang="sk-SK" dirty="0" smtClean="0">
                <a:hlinkClick r:id="rId6"/>
              </a:rPr>
              <a:t>www.kaspersky-antivirus.sk/partneri_zoznam_partnerov.html?data=f64bf3f9ed77</a:t>
            </a:r>
            <a:r>
              <a:rPr lang="sk-SK" dirty="0" smtClean="0"/>
              <a:t> </a:t>
            </a:r>
            <a:r>
              <a:rPr lang="sk-SK" dirty="0"/>
              <a:t>(18.3.2013</a:t>
            </a:r>
            <a:r>
              <a:rPr lang="sk-SK" dirty="0" smtClean="0"/>
              <a:t>)</a:t>
            </a:r>
          </a:p>
          <a:p>
            <a:pPr marL="0" indent="0">
              <a:buNone/>
            </a:pPr>
            <a:r>
              <a:rPr lang="sk-SK" dirty="0">
                <a:hlinkClick r:id="rId7"/>
              </a:rPr>
              <a:t>http://</a:t>
            </a:r>
            <a:r>
              <a:rPr lang="sk-SK" dirty="0" smtClean="0">
                <a:hlinkClick r:id="rId7"/>
              </a:rPr>
              <a:t>familypedia.wikia.com/wiki/Districts_of_Slovakia?file=Kosice_okresy.png</a:t>
            </a:r>
            <a:r>
              <a:rPr lang="sk-SK" dirty="0" smtClean="0"/>
              <a:t>  (18.3.2013)</a:t>
            </a:r>
          </a:p>
          <a:p>
            <a:pPr marL="0" indent="0">
              <a:buNone/>
            </a:pPr>
            <a:r>
              <a:rPr lang="sk-SK" dirty="0">
                <a:hlinkClick r:id="rId8"/>
              </a:rPr>
              <a:t>http://www.visitslovakia.com/slovensky-kras</a:t>
            </a:r>
            <a:r>
              <a:rPr lang="sk-SK" dirty="0" smtClean="0">
                <a:hlinkClick r:id="rId8"/>
              </a:rPr>
              <a:t>/</a:t>
            </a:r>
            <a:r>
              <a:rPr lang="sk-SK" dirty="0" smtClean="0"/>
              <a:t> </a:t>
            </a:r>
            <a:r>
              <a:rPr lang="sk-SK" dirty="0"/>
              <a:t>(18.3.2013</a:t>
            </a:r>
            <a:r>
              <a:rPr lang="sk-SK" dirty="0" smtClean="0"/>
              <a:t>)</a:t>
            </a:r>
          </a:p>
          <a:p>
            <a:pPr marL="0" indent="0">
              <a:buNone/>
            </a:pPr>
            <a:r>
              <a:rPr lang="sk-SK" dirty="0">
                <a:hlinkClick r:id="rId9"/>
              </a:rPr>
              <a:t>http://</a:t>
            </a:r>
            <a:r>
              <a:rPr lang="sk-SK" dirty="0" smtClean="0">
                <a:hlinkClick r:id="rId9"/>
              </a:rPr>
              <a:t>www.oskole.sk/index.php?id_cat=54&amp;clanok=18114&amp;rate=1</a:t>
            </a:r>
            <a:r>
              <a:rPr lang="sk-SK" dirty="0" smtClean="0"/>
              <a:t> </a:t>
            </a:r>
            <a:r>
              <a:rPr lang="sk-SK" dirty="0"/>
              <a:t>(18.3.2013)</a:t>
            </a:r>
          </a:p>
          <a:p>
            <a:pPr marL="0" indent="0">
              <a:buNone/>
            </a:pPr>
            <a:r>
              <a:rPr lang="sk-SK" dirty="0">
                <a:hlinkClick r:id="rId2"/>
              </a:rPr>
              <a:t>http://michalovsko.sk/uzitocne-informacie/zemplinska-sirava</a:t>
            </a:r>
            <a:r>
              <a:rPr lang="sk-SK" dirty="0" smtClean="0">
                <a:hlinkClick r:id="rId2"/>
              </a:rPr>
              <a:t>/</a:t>
            </a:r>
            <a:r>
              <a:rPr lang="sk-SK" dirty="0" smtClean="0"/>
              <a:t> (18.3.2013)</a:t>
            </a:r>
          </a:p>
          <a:p>
            <a:pPr marL="0" indent="0">
              <a:buNone/>
            </a:pPr>
            <a:r>
              <a:rPr lang="sk-SK" dirty="0">
                <a:hlinkClick r:id="rId10"/>
              </a:rPr>
              <a:t>http://</a:t>
            </a:r>
            <a:r>
              <a:rPr lang="sk-SK" dirty="0" smtClean="0">
                <a:hlinkClick r:id="rId10"/>
              </a:rPr>
              <a:t>www.life-senne.sk/index.php?page=uzemia</a:t>
            </a:r>
            <a:r>
              <a:rPr lang="sk-SK" dirty="0" smtClean="0"/>
              <a:t> (18.3.2013)</a:t>
            </a:r>
          </a:p>
          <a:p>
            <a:pPr marL="0" indent="0">
              <a:buNone/>
            </a:pPr>
            <a:r>
              <a:rPr lang="sk-SK" dirty="0">
                <a:hlinkClick r:id="rId11"/>
              </a:rPr>
              <a:t>http://</a:t>
            </a:r>
            <a:r>
              <a:rPr lang="sk-SK" dirty="0" smtClean="0">
                <a:hlinkClick r:id="rId11"/>
              </a:rPr>
              <a:t>www.turistikaonline.sk/index.php?m=np</a:t>
            </a:r>
            <a:r>
              <a:rPr lang="sk-SK" dirty="0" smtClean="0"/>
              <a:t> </a:t>
            </a:r>
            <a:r>
              <a:rPr lang="sk-SK" dirty="0"/>
              <a:t>(18.3.2013</a:t>
            </a:r>
            <a:r>
              <a:rPr lang="sk-SK" dirty="0" smtClean="0"/>
              <a:t>)</a:t>
            </a:r>
          </a:p>
          <a:p>
            <a:pPr marL="0" indent="0">
              <a:buNone/>
            </a:pPr>
            <a:r>
              <a:rPr lang="sk-SK" dirty="0">
                <a:hlinkClick r:id="rId12"/>
              </a:rPr>
              <a:t>http://www.sopsr.sk/web/?</a:t>
            </a:r>
            <a:r>
              <a:rPr lang="sk-SK" dirty="0" smtClean="0">
                <a:hlinkClick r:id="rId12"/>
              </a:rPr>
              <a:t>cl=13</a:t>
            </a:r>
            <a:r>
              <a:rPr lang="sk-SK" dirty="0" smtClean="0"/>
              <a:t> </a:t>
            </a:r>
            <a:r>
              <a:rPr lang="sk-SK" dirty="0"/>
              <a:t>(18.3.2013</a:t>
            </a:r>
            <a:r>
              <a:rPr lang="sk-SK" dirty="0" smtClean="0"/>
              <a:t>)</a:t>
            </a:r>
          </a:p>
          <a:p>
            <a:pPr marL="0" indent="0">
              <a:buNone/>
            </a:pPr>
            <a:r>
              <a:rPr lang="sk-SK" dirty="0">
                <a:hlinkClick r:id="rId13"/>
              </a:rPr>
              <a:t>http://</a:t>
            </a:r>
            <a:r>
              <a:rPr lang="sk-SK" dirty="0" smtClean="0">
                <a:hlinkClick r:id="rId13"/>
              </a:rPr>
              <a:t>www.regionkosice.com/en/index.php?id=683&amp;tx_ttnews%5Btt_news%5D=242&amp;tx_ttnews%5BbackPid%5D=789&amp;cHash=20001cae65</a:t>
            </a:r>
            <a:r>
              <a:rPr lang="sk-SK" dirty="0" smtClean="0"/>
              <a:t> </a:t>
            </a:r>
            <a:r>
              <a:rPr lang="sk-SK" dirty="0"/>
              <a:t>(18.3.2013</a:t>
            </a:r>
            <a:r>
              <a:rPr lang="sk-SK" dirty="0" smtClean="0"/>
              <a:t>)</a:t>
            </a:r>
          </a:p>
          <a:p>
            <a:pPr marL="0" indent="0">
              <a:buNone/>
            </a:pPr>
            <a:r>
              <a:rPr lang="sk-SK" dirty="0">
                <a:hlinkClick r:id="rId14"/>
              </a:rPr>
              <a:t>http://</a:t>
            </a:r>
            <a:r>
              <a:rPr lang="sk-SK" dirty="0" smtClean="0">
                <a:hlinkClick r:id="rId14"/>
              </a:rPr>
              <a:t>www.sme.sk/c/6282260/davku-beru-najma-mladi-nie-romovia.html</a:t>
            </a:r>
            <a:r>
              <a:rPr lang="sk-SK" dirty="0" smtClean="0"/>
              <a:t> </a:t>
            </a:r>
            <a:r>
              <a:rPr lang="sk-SK" dirty="0"/>
              <a:t>(18.3.2013)</a:t>
            </a:r>
          </a:p>
          <a:p>
            <a:pPr marL="0" indent="0">
              <a:buNone/>
            </a:pPr>
            <a:r>
              <a:rPr lang="sk-SK" dirty="0">
                <a:hlinkClick r:id="rId15"/>
              </a:rPr>
              <a:t>http://</a:t>
            </a:r>
            <a:r>
              <a:rPr lang="sk-SK" dirty="0" smtClean="0">
                <a:hlinkClick r:id="rId15"/>
              </a:rPr>
              <a:t>www.polnoinfo.sk/clanok/2881/sucho-uz-zasahuje-do-hospodarskych-vysledkov</a:t>
            </a:r>
            <a:r>
              <a:rPr lang="sk-SK" dirty="0" smtClean="0"/>
              <a:t> </a:t>
            </a:r>
            <a:r>
              <a:rPr lang="sk-SK" dirty="0"/>
              <a:t>(18.3.2013)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52614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sk-SK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Obrázky</a:t>
            </a:r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sk-SK" dirty="0" smtClean="0">
              <a:hlinkClick r:id="rId2"/>
            </a:endParaRPr>
          </a:p>
          <a:p>
            <a:pPr marL="0" indent="0">
              <a:buNone/>
            </a:pPr>
            <a:r>
              <a:rPr lang="sk-SK" dirty="0" smtClean="0">
                <a:hlinkClick r:id="rId2"/>
              </a:rPr>
              <a:t>http</a:t>
            </a:r>
            <a:r>
              <a:rPr lang="sk-SK" dirty="0">
                <a:hlinkClick r:id="rId2"/>
              </a:rPr>
              <a:t>://</a:t>
            </a:r>
            <a:r>
              <a:rPr lang="sk-SK" dirty="0" smtClean="0">
                <a:hlinkClick r:id="rId2"/>
              </a:rPr>
              <a:t>www.cas.sk/clanok/236338/u-s-steel-kosice-su-na-predaj-o-fabriku-sa-uchadzaju-3-giganti.html</a:t>
            </a:r>
            <a:r>
              <a:rPr lang="sk-SK" dirty="0" smtClean="0"/>
              <a:t> </a:t>
            </a:r>
            <a:r>
              <a:rPr lang="sk-SK" dirty="0"/>
              <a:t>(18.3.2013</a:t>
            </a:r>
            <a:r>
              <a:rPr lang="sk-SK" dirty="0" smtClean="0"/>
              <a:t>)</a:t>
            </a:r>
          </a:p>
          <a:p>
            <a:pPr marL="0" indent="0">
              <a:buNone/>
            </a:pPr>
            <a:r>
              <a:rPr lang="sk-SK" dirty="0">
                <a:hlinkClick r:id="rId3"/>
              </a:rPr>
              <a:t>http://akumulatory-tkac.webnode.sk/products/referencie-1</a:t>
            </a:r>
            <a:r>
              <a:rPr lang="sk-SK" dirty="0" smtClean="0">
                <a:hlinkClick r:id="rId3"/>
              </a:rPr>
              <a:t>/</a:t>
            </a:r>
            <a:r>
              <a:rPr lang="sk-SK" dirty="0" smtClean="0"/>
              <a:t> </a:t>
            </a:r>
            <a:r>
              <a:rPr lang="sk-SK" dirty="0"/>
              <a:t>(18.3.2013</a:t>
            </a:r>
            <a:r>
              <a:rPr lang="sk-SK" dirty="0" smtClean="0"/>
              <a:t>)</a:t>
            </a:r>
          </a:p>
          <a:p>
            <a:pPr marL="0" indent="0">
              <a:buNone/>
            </a:pPr>
            <a:r>
              <a:rPr lang="sk-SK" dirty="0">
                <a:hlinkClick r:id="rId4"/>
              </a:rPr>
              <a:t>http://</a:t>
            </a:r>
            <a:r>
              <a:rPr lang="sk-SK" dirty="0" smtClean="0">
                <a:hlinkClick r:id="rId4"/>
              </a:rPr>
              <a:t>img.sk.prg.cmestatic.com/media/images/original/Jul2011/2237670.jpg</a:t>
            </a:r>
            <a:r>
              <a:rPr lang="sk-SK" dirty="0" smtClean="0"/>
              <a:t> </a:t>
            </a:r>
            <a:r>
              <a:rPr lang="sk-SK" dirty="0"/>
              <a:t>(18.3.2013</a:t>
            </a:r>
            <a:r>
              <a:rPr lang="sk-SK" dirty="0" smtClean="0"/>
              <a:t>)</a:t>
            </a:r>
          </a:p>
          <a:p>
            <a:pPr marL="0" indent="0">
              <a:buNone/>
            </a:pPr>
            <a:r>
              <a:rPr lang="sk-SK" dirty="0">
                <a:hlinkClick r:id="rId5"/>
              </a:rPr>
              <a:t>http://</a:t>
            </a:r>
            <a:r>
              <a:rPr lang="sk-SK" dirty="0" smtClean="0">
                <a:hlinkClick r:id="rId5"/>
              </a:rPr>
              <a:t>michalovce.korzar.sme.sk/c/5146098/slovensko-moze-prist-o-znacku-tokaj.html</a:t>
            </a:r>
            <a:r>
              <a:rPr lang="sk-SK" dirty="0" smtClean="0"/>
              <a:t> </a:t>
            </a:r>
            <a:r>
              <a:rPr lang="sk-SK" dirty="0"/>
              <a:t>(18.3.2013</a:t>
            </a:r>
            <a:r>
              <a:rPr lang="sk-SK" dirty="0" smtClean="0"/>
              <a:t>)</a:t>
            </a:r>
          </a:p>
          <a:p>
            <a:pPr marL="0" indent="0">
              <a:buNone/>
            </a:pPr>
            <a:r>
              <a:rPr lang="sk-SK" dirty="0">
                <a:hlinkClick r:id="rId6"/>
              </a:rPr>
              <a:t>http://</a:t>
            </a:r>
            <a:r>
              <a:rPr lang="sk-SK" dirty="0" smtClean="0">
                <a:hlinkClick r:id="rId6"/>
              </a:rPr>
              <a:t>www.teraz.sk/ekonomika/oziva-spor-o-chemko-strazske-na-su/25690-clanok.html</a:t>
            </a:r>
            <a:r>
              <a:rPr lang="sk-SK" dirty="0" smtClean="0"/>
              <a:t> </a:t>
            </a:r>
            <a:r>
              <a:rPr lang="sk-SK" dirty="0"/>
              <a:t>(18.3.2013</a:t>
            </a:r>
            <a:r>
              <a:rPr lang="sk-SK" dirty="0" smtClean="0"/>
              <a:t>)</a:t>
            </a:r>
          </a:p>
          <a:p>
            <a:pPr marL="0" indent="0">
              <a:buNone/>
            </a:pPr>
            <a:r>
              <a:rPr lang="sk-SK" dirty="0">
                <a:hlinkClick r:id="rId7"/>
              </a:rPr>
              <a:t>http://</a:t>
            </a:r>
            <a:r>
              <a:rPr lang="sk-SK" dirty="0" smtClean="0">
                <a:hlinkClick r:id="rId7"/>
              </a:rPr>
              <a:t>sldk.tuzvo.sk/sponzori.htm</a:t>
            </a:r>
            <a:r>
              <a:rPr lang="sk-SK" dirty="0" smtClean="0"/>
              <a:t> </a:t>
            </a:r>
            <a:r>
              <a:rPr lang="sk-SK" dirty="0"/>
              <a:t>(18.3.2013</a:t>
            </a:r>
            <a:r>
              <a:rPr lang="sk-SK" dirty="0" smtClean="0"/>
              <a:t>)</a:t>
            </a:r>
          </a:p>
          <a:p>
            <a:pPr marL="0" indent="0">
              <a:buNone/>
            </a:pPr>
            <a:r>
              <a:rPr lang="sk-SK" dirty="0">
                <a:hlinkClick r:id="rId8"/>
              </a:rPr>
              <a:t>http://</a:t>
            </a:r>
            <a:r>
              <a:rPr lang="sk-SK" dirty="0" smtClean="0">
                <a:hlinkClick r:id="rId8"/>
              </a:rPr>
              <a:t>www.cas.sk/clanok/119275/slovenske-elektrarne-planuju-vo-vojanoch-spalovat-biomasu.html</a:t>
            </a:r>
            <a:r>
              <a:rPr lang="sk-SK" dirty="0" smtClean="0"/>
              <a:t> </a:t>
            </a:r>
            <a:r>
              <a:rPr lang="sk-SK" dirty="0"/>
              <a:t>(18.3.2013</a:t>
            </a:r>
            <a:r>
              <a:rPr lang="sk-SK" dirty="0" smtClean="0"/>
              <a:t>)</a:t>
            </a:r>
          </a:p>
          <a:p>
            <a:pPr marL="0" indent="0">
              <a:buNone/>
            </a:pPr>
            <a:r>
              <a:rPr lang="sk-SK" dirty="0">
                <a:hlinkClick r:id="rId9"/>
              </a:rPr>
              <a:t>http://</a:t>
            </a:r>
            <a:r>
              <a:rPr lang="sk-SK" dirty="0" smtClean="0">
                <a:hlinkClick r:id="rId9"/>
              </a:rPr>
              <a:t>www.park.senica.sk/strankysk/makropoloha.html</a:t>
            </a:r>
            <a:r>
              <a:rPr lang="sk-SK" dirty="0" smtClean="0"/>
              <a:t> </a:t>
            </a:r>
            <a:r>
              <a:rPr lang="sk-SK" dirty="0"/>
              <a:t> (18.3.2013</a:t>
            </a:r>
            <a:r>
              <a:rPr lang="sk-SK" dirty="0" smtClean="0"/>
              <a:t>)</a:t>
            </a:r>
          </a:p>
          <a:p>
            <a:pPr marL="0" indent="0">
              <a:buNone/>
            </a:pPr>
            <a:r>
              <a:rPr lang="sk-SK" dirty="0">
                <a:hlinkClick r:id="rId10"/>
              </a:rPr>
              <a:t>https://</a:t>
            </a:r>
            <a:r>
              <a:rPr lang="sk-SK" dirty="0" smtClean="0">
                <a:hlinkClick r:id="rId10"/>
              </a:rPr>
              <a:t>www.cas.sk/clanok/159362/osud-sirokorozchodnej-zeleznice-je-nejasny-prvy-vlak-tak-skoro-nepojde.html</a:t>
            </a:r>
            <a:r>
              <a:rPr lang="sk-SK" dirty="0" smtClean="0"/>
              <a:t> </a:t>
            </a:r>
            <a:r>
              <a:rPr lang="sk-SK" dirty="0"/>
              <a:t>(18.3.2013</a:t>
            </a:r>
            <a:r>
              <a:rPr lang="sk-SK" dirty="0" smtClean="0"/>
              <a:t>)</a:t>
            </a:r>
          </a:p>
          <a:p>
            <a:pPr marL="0" indent="0">
              <a:buNone/>
            </a:pPr>
            <a:r>
              <a:rPr lang="sk-SK" dirty="0">
                <a:hlinkClick r:id="rId11"/>
              </a:rPr>
              <a:t>http://</a:t>
            </a:r>
            <a:r>
              <a:rPr lang="sk-SK" dirty="0" smtClean="0">
                <a:hlinkClick r:id="rId11"/>
              </a:rPr>
              <a:t>commons.wikimedia.org/wiki/File:Morsk%C3%A9_Oko_Lake.jpg</a:t>
            </a:r>
            <a:r>
              <a:rPr lang="sk-SK" dirty="0" smtClean="0"/>
              <a:t> </a:t>
            </a:r>
            <a:r>
              <a:rPr lang="sk-SK" dirty="0"/>
              <a:t>(18.3.2013)</a:t>
            </a:r>
          </a:p>
          <a:p>
            <a:pPr marL="0" indent="0">
              <a:buNone/>
            </a:pPr>
            <a:r>
              <a:rPr lang="sk-SK" dirty="0">
                <a:hlinkClick r:id="rId12"/>
              </a:rPr>
              <a:t>http://www.liber.sk/?</a:t>
            </a:r>
            <a:r>
              <a:rPr lang="sk-SK" dirty="0" smtClean="0">
                <a:hlinkClick r:id="rId12"/>
              </a:rPr>
              <a:t>p=7085</a:t>
            </a:r>
            <a:r>
              <a:rPr lang="sk-SK" dirty="0" smtClean="0"/>
              <a:t> </a:t>
            </a:r>
            <a:r>
              <a:rPr lang="sk-SK" dirty="0"/>
              <a:t>(18.3.2013</a:t>
            </a:r>
            <a:r>
              <a:rPr lang="sk-SK" dirty="0" smtClean="0"/>
              <a:t>)</a:t>
            </a:r>
          </a:p>
          <a:p>
            <a:pPr marL="0" indent="0">
              <a:buNone/>
            </a:pPr>
            <a:r>
              <a:rPr lang="sk-SK" dirty="0">
                <a:hlinkClick r:id="rId13"/>
              </a:rPr>
              <a:t>http://</a:t>
            </a:r>
            <a:r>
              <a:rPr lang="sk-SK" dirty="0" smtClean="0">
                <a:hlinkClick r:id="rId13"/>
              </a:rPr>
              <a:t>www.spoznaj.eu/betliar-kastiel-vylet.html</a:t>
            </a:r>
            <a:r>
              <a:rPr lang="sk-SK" dirty="0" smtClean="0"/>
              <a:t> </a:t>
            </a:r>
            <a:r>
              <a:rPr lang="sk-SK" dirty="0"/>
              <a:t>(18.3.2013</a:t>
            </a:r>
            <a:r>
              <a:rPr lang="sk-SK" dirty="0" smtClean="0"/>
              <a:t>)</a:t>
            </a:r>
          </a:p>
          <a:p>
            <a:pPr marL="0" indent="0">
              <a:buNone/>
            </a:pPr>
            <a:r>
              <a:rPr lang="sk-SK" dirty="0">
                <a:hlinkClick r:id="rId14"/>
              </a:rPr>
              <a:t>http://</a:t>
            </a:r>
            <a:r>
              <a:rPr lang="sk-SK" dirty="0" smtClean="0">
                <a:hlinkClick r:id="rId14"/>
              </a:rPr>
              <a:t>commons.wikimedia.org/wiki/File:Betliar_inside2.jpg</a:t>
            </a:r>
            <a:r>
              <a:rPr lang="sk-SK" dirty="0" smtClean="0"/>
              <a:t> </a:t>
            </a:r>
            <a:r>
              <a:rPr lang="sk-SK" dirty="0"/>
              <a:t>(18.3.2013</a:t>
            </a:r>
            <a:r>
              <a:rPr lang="sk-SK" dirty="0" smtClean="0"/>
              <a:t>)</a:t>
            </a:r>
          </a:p>
          <a:p>
            <a:pPr marL="0" indent="0">
              <a:buNone/>
            </a:pPr>
            <a:r>
              <a:rPr lang="sk-SK" dirty="0">
                <a:hlinkClick r:id="rId15"/>
              </a:rPr>
              <a:t>http://</a:t>
            </a:r>
            <a:r>
              <a:rPr lang="sk-SK" dirty="0" smtClean="0">
                <a:hlinkClick r:id="rId15"/>
              </a:rPr>
              <a:t>regionkosice.com/index.php?id=629&amp;tx_ttnews%5Btt_news%5D=1181&amp;tx_ttnews%5BbackPid%5D=624&amp;no_cache=1</a:t>
            </a:r>
            <a:r>
              <a:rPr lang="sk-SK" dirty="0" smtClean="0"/>
              <a:t> </a:t>
            </a:r>
            <a:r>
              <a:rPr lang="sk-SK" dirty="0"/>
              <a:t>(18.3.2013)</a:t>
            </a:r>
          </a:p>
          <a:p>
            <a:pPr marL="0" indent="0">
              <a:buNone/>
            </a:pPr>
            <a:r>
              <a:rPr lang="sk-SK" dirty="0">
                <a:hlinkClick r:id="rId16"/>
              </a:rPr>
              <a:t>http://</a:t>
            </a:r>
            <a:r>
              <a:rPr lang="sk-SK" dirty="0" smtClean="0">
                <a:hlinkClick r:id="rId16"/>
              </a:rPr>
              <a:t>www.pangea.sk/zl/fotogaleria/kosice/kosice.html</a:t>
            </a:r>
            <a:r>
              <a:rPr lang="sk-SK" dirty="0" smtClean="0"/>
              <a:t> </a:t>
            </a:r>
            <a:r>
              <a:rPr lang="sk-SK" dirty="0"/>
              <a:t>(18.3.2013</a:t>
            </a:r>
            <a:r>
              <a:rPr lang="sk-SK" dirty="0" smtClean="0"/>
              <a:t>)</a:t>
            </a:r>
          </a:p>
          <a:p>
            <a:pPr marL="0" indent="0">
              <a:buNone/>
            </a:pPr>
            <a:r>
              <a:rPr lang="sk-SK" dirty="0">
                <a:hlinkClick r:id="rId17"/>
              </a:rPr>
              <a:t>http://</a:t>
            </a:r>
            <a:r>
              <a:rPr lang="sk-SK" dirty="0" smtClean="0">
                <a:hlinkClick r:id="rId17"/>
              </a:rPr>
              <a:t>www.kosice.sk/img/history_remembrances_img2_vslm2.jpg</a:t>
            </a:r>
            <a:r>
              <a:rPr lang="sk-SK" dirty="0" smtClean="0"/>
              <a:t> </a:t>
            </a:r>
            <a:r>
              <a:rPr lang="sk-SK" dirty="0"/>
              <a:t>(18.3.2013</a:t>
            </a:r>
            <a:r>
              <a:rPr lang="sk-SK" dirty="0" smtClean="0"/>
              <a:t>)</a:t>
            </a:r>
          </a:p>
          <a:p>
            <a:pPr marL="0" indent="0">
              <a:buNone/>
            </a:pPr>
            <a:r>
              <a:rPr lang="sk-SK" dirty="0">
                <a:hlinkClick r:id="rId18"/>
              </a:rPr>
              <a:t>http://www.zoznamskol.eu/typ/vysoka-skola/?</a:t>
            </a:r>
            <a:r>
              <a:rPr lang="sk-SK" dirty="0" smtClean="0">
                <a:hlinkClick r:id="rId18"/>
              </a:rPr>
              <a:t>kraj=kosicky</a:t>
            </a:r>
            <a:r>
              <a:rPr lang="sk-SK" dirty="0" smtClean="0"/>
              <a:t> </a:t>
            </a:r>
            <a:r>
              <a:rPr lang="sk-SK" dirty="0"/>
              <a:t>(18.3.2013)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l"/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Zdroje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86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5085184"/>
            <a:ext cx="5832648" cy="15121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sz="3200" b="1" dirty="0" smtClean="0">
                <a:solidFill>
                  <a:srgbClr val="C00000"/>
                </a:solidFill>
              </a:rPr>
              <a:t>Čo všetko viete vyčítať z Atlasu  SR o Košickom kraji? </a:t>
            </a:r>
            <a:endParaRPr lang="sk-SK" sz="3200" b="1" dirty="0">
              <a:solidFill>
                <a:srgbClr val="C00000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07504" y="260648"/>
            <a:ext cx="8784976" cy="45858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rgbClr val="C00000"/>
                </a:solidFill>
              </a:rPr>
              <a:t>? ABCD</a:t>
            </a:r>
            <a:r>
              <a:rPr lang="sk-SK" sz="2400" b="1" i="1" dirty="0" smtClean="0">
                <a:solidFill>
                  <a:srgbClr val="C00000"/>
                </a:solidFill>
              </a:rPr>
              <a:t> (učebnica str. 55)</a:t>
            </a:r>
          </a:p>
          <a:p>
            <a:r>
              <a:rPr lang="sk-SK" sz="3200" b="1" dirty="0" smtClean="0">
                <a:solidFill>
                  <a:srgbClr val="C00000"/>
                </a:solidFill>
              </a:rPr>
              <a:t>V Košickom kraji je najnižšie položené miesto Slovenska. Jeho geografické súradnice sú:</a:t>
            </a:r>
          </a:p>
          <a:p>
            <a:endParaRPr lang="sk-SK" sz="3200" b="1" dirty="0" smtClean="0">
              <a:solidFill>
                <a:srgbClr val="C00000"/>
              </a:solidFill>
            </a:endParaRPr>
          </a:p>
          <a:p>
            <a:r>
              <a:rPr lang="en-US" sz="3200" b="1" i="1" dirty="0"/>
              <a:t>a) 48°22’s.g.š, 21°42’ </a:t>
            </a:r>
            <a:r>
              <a:rPr lang="en-US" sz="3200" b="1" i="1" dirty="0" err="1"/>
              <a:t>v.g.d</a:t>
            </a:r>
            <a:r>
              <a:rPr lang="en-US" sz="3200" b="1" i="1" dirty="0"/>
              <a:t>.</a:t>
            </a:r>
            <a:endParaRPr lang="sk-SK" sz="3200" b="1" dirty="0"/>
          </a:p>
          <a:p>
            <a:r>
              <a:rPr lang="en-US" sz="3200" b="1" dirty="0"/>
              <a:t>b) </a:t>
            </a:r>
            <a:r>
              <a:rPr lang="en-US" sz="3200" b="1" i="1" dirty="0"/>
              <a:t>47°29’s.g.š, 22°52’ </a:t>
            </a:r>
            <a:r>
              <a:rPr lang="en-US" sz="3200" b="1" i="1" dirty="0" err="1"/>
              <a:t>v.g.d</a:t>
            </a:r>
            <a:r>
              <a:rPr lang="en-US" sz="3200" b="1" i="1" dirty="0"/>
              <a:t>.</a:t>
            </a:r>
            <a:endParaRPr lang="sk-SK" sz="3200" b="1" dirty="0"/>
          </a:p>
          <a:p>
            <a:r>
              <a:rPr lang="en-US" sz="3200" b="1" i="1" dirty="0"/>
              <a:t>c) 49°41’s.g.š, 19°37’ </a:t>
            </a:r>
            <a:r>
              <a:rPr lang="en-US" sz="3200" b="1" i="1" dirty="0" err="1"/>
              <a:t>v.g.d</a:t>
            </a:r>
            <a:r>
              <a:rPr lang="en-US" sz="3200" b="1" i="1" dirty="0"/>
              <a:t>.</a:t>
            </a:r>
            <a:endParaRPr lang="sk-SK" sz="3200" b="1" dirty="0"/>
          </a:p>
          <a:p>
            <a:r>
              <a:rPr lang="en-US" sz="3200" b="1" i="1" dirty="0"/>
              <a:t>d) 48°59’s.g.š, 20°11’ </a:t>
            </a:r>
            <a:r>
              <a:rPr lang="en-US" sz="3200" b="1" i="1" dirty="0" err="1"/>
              <a:t>v.g.d</a:t>
            </a:r>
            <a:r>
              <a:rPr lang="en-US" sz="3200" b="1" i="1" dirty="0"/>
              <a:t>.</a:t>
            </a:r>
            <a:endParaRPr lang="sk-SK" sz="3200" b="1" dirty="0"/>
          </a:p>
          <a:p>
            <a:endParaRPr lang="sk-SK" sz="3600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2863471"/>
            <a:ext cx="2880320" cy="3966096"/>
          </a:xfrm>
        </p:spPr>
      </p:pic>
    </p:spTree>
    <p:extLst>
      <p:ext uri="{BB962C8B-B14F-4D97-AF65-F5344CB8AC3E}">
        <p14:creationId xmlns:p14="http://schemas.microsoft.com/office/powerpoint/2010/main" xmlns="" val="180520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Poloha a členenie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52742">
            <a:off x="294576" y="3905832"/>
            <a:ext cx="3452291" cy="1777325"/>
          </a:xfrm>
        </p:spPr>
      </p:pic>
      <p:sp>
        <p:nvSpPr>
          <p:cNvPr id="5" name="BlokTextu 4"/>
          <p:cNvSpPr txBox="1"/>
          <p:nvPr/>
        </p:nvSpPr>
        <p:spPr>
          <a:xfrm>
            <a:off x="467545" y="1628800"/>
            <a:ext cx="828092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00B050"/>
                </a:solidFill>
              </a:rPr>
              <a:t>• JV </a:t>
            </a:r>
            <a:r>
              <a:rPr lang="sk-SK" sz="2800" b="1" dirty="0">
                <a:solidFill>
                  <a:srgbClr val="00B050"/>
                </a:solidFill>
              </a:rPr>
              <a:t>časť </a:t>
            </a:r>
            <a:r>
              <a:rPr lang="sk-SK" sz="2800" b="1" dirty="0" smtClean="0">
                <a:solidFill>
                  <a:srgbClr val="00B050"/>
                </a:solidFill>
              </a:rPr>
              <a:t>SR</a:t>
            </a:r>
          </a:p>
          <a:p>
            <a:r>
              <a:rPr lang="sk-SK" sz="2800" b="1" dirty="0">
                <a:solidFill>
                  <a:srgbClr val="00B050"/>
                </a:solidFill>
              </a:rPr>
              <a:t>• </a:t>
            </a:r>
            <a:r>
              <a:rPr lang="sk-SK" sz="2800" b="1" dirty="0" smtClean="0">
                <a:solidFill>
                  <a:srgbClr val="00B050"/>
                </a:solidFill>
              </a:rPr>
              <a:t>11 </a:t>
            </a:r>
            <a:r>
              <a:rPr lang="sk-SK" sz="2800" b="1" dirty="0">
                <a:solidFill>
                  <a:srgbClr val="00B050"/>
                </a:solidFill>
              </a:rPr>
              <a:t>okresov </a:t>
            </a:r>
            <a:endParaRPr lang="sk-SK" sz="2800" b="1" dirty="0" smtClean="0">
              <a:solidFill>
                <a:srgbClr val="00B050"/>
              </a:solidFill>
            </a:endParaRPr>
          </a:p>
          <a:p>
            <a:r>
              <a:rPr lang="sk-SK" sz="2800" dirty="0">
                <a:solidFill>
                  <a:srgbClr val="0070C0"/>
                </a:solidFill>
              </a:rPr>
              <a:t> </a:t>
            </a:r>
            <a:r>
              <a:rPr lang="sk-SK" sz="2800" dirty="0" smtClean="0">
                <a:solidFill>
                  <a:srgbClr val="0070C0"/>
                </a:solidFill>
              </a:rPr>
              <a:t>  (</a:t>
            </a:r>
            <a:r>
              <a:rPr lang="sk-SK" sz="2800" dirty="0">
                <a:solidFill>
                  <a:srgbClr val="0070C0"/>
                </a:solidFill>
              </a:rPr>
              <a:t>tradičné regióny – Gemer, Spiš, </a:t>
            </a:r>
            <a:r>
              <a:rPr lang="sk-SK" sz="2800" dirty="0" err="1">
                <a:solidFill>
                  <a:srgbClr val="0070C0"/>
                </a:solidFill>
              </a:rPr>
              <a:t>Abov</a:t>
            </a:r>
            <a:r>
              <a:rPr lang="sk-SK" sz="2800" dirty="0">
                <a:solidFill>
                  <a:srgbClr val="0070C0"/>
                </a:solidFill>
              </a:rPr>
              <a:t>, Šariš, Zemplín)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2661" y="3861048"/>
            <a:ext cx="4944570" cy="230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400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Povrch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17567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sk-SK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Pohoria </a:t>
            </a:r>
            <a:r>
              <a:rPr lang="sk-SK" b="1" dirty="0">
                <a:solidFill>
                  <a:srgbClr val="00B050"/>
                </a:solidFill>
              </a:rPr>
              <a:t>-</a:t>
            </a:r>
            <a:r>
              <a:rPr lang="sk-SK" b="1" dirty="0" smtClean="0">
                <a:solidFill>
                  <a:srgbClr val="00B050"/>
                </a:solidFill>
              </a:rPr>
              <a:t> </a:t>
            </a:r>
            <a:r>
              <a:rPr lang="sk-SK" b="1" dirty="0">
                <a:solidFill>
                  <a:srgbClr val="00B050"/>
                </a:solidFill>
              </a:rPr>
              <a:t>Slovenské </a:t>
            </a:r>
            <a:r>
              <a:rPr lang="sk-SK" b="1" dirty="0" err="1">
                <a:solidFill>
                  <a:srgbClr val="00B050"/>
                </a:solidFill>
              </a:rPr>
              <a:t>r</a:t>
            </a:r>
            <a:r>
              <a:rPr lang="sk-SK" b="1" dirty="0" err="1" smtClean="0">
                <a:solidFill>
                  <a:srgbClr val="00B050"/>
                </a:solidFill>
              </a:rPr>
              <a:t>udohorie</a:t>
            </a:r>
            <a:r>
              <a:rPr lang="sk-SK" b="1" dirty="0">
                <a:solidFill>
                  <a:srgbClr val="00B050"/>
                </a:solidFill>
              </a:rPr>
              <a:t>, Slovenský raj</a:t>
            </a:r>
            <a:r>
              <a:rPr lang="sk-SK" b="1" dirty="0" smtClean="0">
                <a:solidFill>
                  <a:srgbClr val="00B050"/>
                </a:solidFill>
              </a:rPr>
              <a:t>, </a:t>
            </a:r>
            <a:r>
              <a:rPr lang="sk-SK" b="1" dirty="0">
                <a:solidFill>
                  <a:srgbClr val="00B050"/>
                </a:solidFill>
              </a:rPr>
              <a:t>Vihorlat, Slanské </a:t>
            </a:r>
            <a:r>
              <a:rPr lang="sk-SK" b="1" dirty="0" smtClean="0">
                <a:solidFill>
                  <a:srgbClr val="00B050"/>
                </a:solidFill>
              </a:rPr>
              <a:t>vrchy</a:t>
            </a:r>
            <a:r>
              <a:rPr lang="sk-SK" b="1" dirty="0">
                <a:solidFill>
                  <a:srgbClr val="00B050"/>
                </a:solidFill>
              </a:rPr>
              <a:t>, </a:t>
            </a:r>
            <a:r>
              <a:rPr lang="sk-SK" b="1" dirty="0" smtClean="0">
                <a:solidFill>
                  <a:srgbClr val="00B050"/>
                </a:solidFill>
              </a:rPr>
              <a:t>Slovenský kras, Zemplínske vrchy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3645467"/>
            <a:ext cx="4248472" cy="3046988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467545" y="3645467"/>
            <a:ext cx="3960439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Kotliny a nížiny </a:t>
            </a:r>
            <a:r>
              <a:rPr lang="sk-SK" sz="3200" b="1" dirty="0">
                <a:solidFill>
                  <a:srgbClr val="00B050"/>
                </a:solidFill>
              </a:rPr>
              <a:t>- Košická, Hornádska a Rožňavská kotlina, Východoslovenská nížina</a:t>
            </a:r>
          </a:p>
          <a:p>
            <a:endParaRPr lang="sk-SK" sz="3200" dirty="0"/>
          </a:p>
        </p:txBody>
      </p:sp>
      <p:cxnSp>
        <p:nvCxnSpPr>
          <p:cNvPr id="7" name="Rovná spojovacia šípka 6"/>
          <p:cNvCxnSpPr/>
          <p:nvPr/>
        </p:nvCxnSpPr>
        <p:spPr>
          <a:xfrm>
            <a:off x="6228184" y="2636912"/>
            <a:ext cx="936104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5072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Podnebie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765943" y="1721218"/>
            <a:ext cx="5112568" cy="436949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sk-SK" sz="3000" b="1" dirty="0" smtClean="0">
                <a:solidFill>
                  <a:srgbClr val="0070C0"/>
                </a:solidFill>
              </a:rPr>
              <a:t>• teplá </a:t>
            </a:r>
            <a:r>
              <a:rPr lang="sk-SK" sz="3000" b="1" dirty="0">
                <a:solidFill>
                  <a:srgbClr val="0070C0"/>
                </a:solidFill>
              </a:rPr>
              <a:t>klimatická oblasť </a:t>
            </a:r>
            <a:r>
              <a:rPr lang="sk-SK" sz="3000" b="1" dirty="0" smtClean="0">
                <a:solidFill>
                  <a:srgbClr val="0070C0"/>
                </a:solidFill>
              </a:rPr>
              <a:t>– </a:t>
            </a:r>
          </a:p>
          <a:p>
            <a:pPr marL="0" indent="0">
              <a:buNone/>
            </a:pPr>
            <a:r>
              <a:rPr lang="sk-SK" sz="3000" b="1" dirty="0">
                <a:solidFill>
                  <a:srgbClr val="0070C0"/>
                </a:solidFill>
              </a:rPr>
              <a:t> </a:t>
            </a:r>
            <a:r>
              <a:rPr lang="sk-SK" sz="3000" b="1" dirty="0" smtClean="0">
                <a:solidFill>
                  <a:srgbClr val="0070C0"/>
                </a:solidFill>
              </a:rPr>
              <a:t>  Východoslovenská nížina </a:t>
            </a:r>
          </a:p>
          <a:p>
            <a:pPr marL="0" indent="0">
              <a:buNone/>
            </a:pPr>
            <a:r>
              <a:rPr lang="sk-SK" sz="3000" b="1" dirty="0">
                <a:solidFill>
                  <a:srgbClr val="0070C0"/>
                </a:solidFill>
              </a:rPr>
              <a:t> </a:t>
            </a:r>
            <a:r>
              <a:rPr lang="sk-SK" sz="3000" b="1" dirty="0" smtClean="0">
                <a:solidFill>
                  <a:srgbClr val="0070C0"/>
                </a:solidFill>
              </a:rPr>
              <a:t>  a</a:t>
            </a:r>
            <a:r>
              <a:rPr lang="sk-SK" sz="3000" b="1" dirty="0">
                <a:solidFill>
                  <a:srgbClr val="0070C0"/>
                </a:solidFill>
              </a:rPr>
              <a:t> Košická </a:t>
            </a:r>
            <a:r>
              <a:rPr lang="sk-SK" sz="3000" b="1" dirty="0" smtClean="0">
                <a:solidFill>
                  <a:srgbClr val="0070C0"/>
                </a:solidFill>
              </a:rPr>
              <a:t>kotlina</a:t>
            </a:r>
          </a:p>
          <a:p>
            <a:pPr marL="0" indent="0">
              <a:buNone/>
            </a:pPr>
            <a:r>
              <a:rPr lang="sk-SK" sz="3000" b="1" dirty="0" smtClean="0">
                <a:solidFill>
                  <a:srgbClr val="00B050"/>
                </a:solidFill>
              </a:rPr>
              <a:t>• s</a:t>
            </a:r>
            <a:r>
              <a:rPr lang="sk-SK" sz="3000" b="1" dirty="0">
                <a:solidFill>
                  <a:srgbClr val="00B050"/>
                </a:solidFill>
              </a:rPr>
              <a:t> nárastom </a:t>
            </a:r>
            <a:r>
              <a:rPr lang="sk-SK" sz="3000" b="1" dirty="0" smtClean="0">
                <a:solidFill>
                  <a:srgbClr val="00B050"/>
                </a:solidFill>
              </a:rPr>
              <a:t>nadmorskej výšky</a:t>
            </a:r>
          </a:p>
          <a:p>
            <a:pPr marL="0" indent="0">
              <a:buNone/>
            </a:pPr>
            <a:r>
              <a:rPr lang="sk-SK" sz="3000" b="1" dirty="0">
                <a:solidFill>
                  <a:srgbClr val="00B050"/>
                </a:solidFill>
              </a:rPr>
              <a:t> </a:t>
            </a:r>
            <a:r>
              <a:rPr lang="sk-SK" sz="3000" b="1" dirty="0" smtClean="0">
                <a:solidFill>
                  <a:srgbClr val="00B050"/>
                </a:solidFill>
              </a:rPr>
              <a:t>  → mierne </a:t>
            </a:r>
            <a:r>
              <a:rPr lang="sk-SK" sz="3000" b="1" dirty="0">
                <a:solidFill>
                  <a:srgbClr val="00B050"/>
                </a:solidFill>
              </a:rPr>
              <a:t>teplá </a:t>
            </a:r>
            <a:r>
              <a:rPr lang="sk-SK" sz="3000" b="1" dirty="0" smtClean="0">
                <a:solidFill>
                  <a:srgbClr val="00B050"/>
                </a:solidFill>
              </a:rPr>
              <a:t>až </a:t>
            </a:r>
            <a:r>
              <a:rPr lang="sk-SK" sz="3000" b="1" dirty="0">
                <a:solidFill>
                  <a:srgbClr val="00B050"/>
                </a:solidFill>
              </a:rPr>
              <a:t>chladná </a:t>
            </a:r>
            <a:endParaRPr lang="sk-SK" sz="30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k-SK" sz="3000" b="1" dirty="0">
                <a:solidFill>
                  <a:srgbClr val="00B050"/>
                </a:solidFill>
              </a:rPr>
              <a:t> </a:t>
            </a:r>
            <a:r>
              <a:rPr lang="sk-SK" sz="3000" b="1" dirty="0" smtClean="0">
                <a:solidFill>
                  <a:srgbClr val="00B050"/>
                </a:solidFill>
              </a:rPr>
              <a:t>   klimatická oblasť</a:t>
            </a:r>
          </a:p>
          <a:p>
            <a:pPr marL="0" indent="0">
              <a:buNone/>
            </a:pPr>
            <a:r>
              <a:rPr lang="sk-SK" sz="3000" b="1" dirty="0">
                <a:solidFill>
                  <a:srgbClr val="0070C0"/>
                </a:solidFill>
              </a:rPr>
              <a:t>•</a:t>
            </a:r>
            <a:r>
              <a:rPr lang="sk-SK" sz="3000" b="1" dirty="0" smtClean="0">
                <a:solidFill>
                  <a:srgbClr val="0070C0"/>
                </a:solidFill>
              </a:rPr>
              <a:t> badať prejav </a:t>
            </a:r>
            <a:r>
              <a:rPr lang="sk-SK" sz="3000" b="1" dirty="0" err="1" smtClean="0">
                <a:solidFill>
                  <a:srgbClr val="0070C0"/>
                </a:solidFill>
              </a:rPr>
              <a:t>kontinentality</a:t>
            </a:r>
            <a:endParaRPr lang="sk-SK" sz="3000" b="1" dirty="0">
              <a:solidFill>
                <a:srgbClr val="0070C0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>
          <a:xfrm>
            <a:off x="251520" y="1700808"/>
            <a:ext cx="3348372" cy="438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239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k-SK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Vodstvo</a:t>
            </a:r>
            <a:endParaRPr lang="sk-SK" b="1" dirty="0">
              <a:solidFill>
                <a:srgbClr val="D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sk-SK" b="1" dirty="0" smtClean="0">
                <a:solidFill>
                  <a:srgbClr val="0070C0"/>
                </a:solidFill>
              </a:rPr>
              <a:t>• Hornád</a:t>
            </a:r>
            <a:r>
              <a:rPr lang="sk-SK" b="1" dirty="0">
                <a:solidFill>
                  <a:srgbClr val="0070C0"/>
                </a:solidFill>
              </a:rPr>
              <a:t>, Hnilec, Slaná, Bodva, Latorica, Bodrog (Uh, Laborec, Ondava), Tisa, vodná nádrž Zemplínska šírava </a:t>
            </a:r>
            <a:r>
              <a:rPr lang="sk-SK" b="1" dirty="0" smtClean="0">
                <a:solidFill>
                  <a:srgbClr val="0070C0"/>
                </a:solidFill>
              </a:rPr>
              <a:t> </a:t>
            </a:r>
            <a:endParaRPr lang="sk-SK" b="1" dirty="0">
              <a:solidFill>
                <a:srgbClr val="0070C0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645023"/>
            <a:ext cx="4110747" cy="3145599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4716017" y="2852936"/>
            <a:ext cx="4320480" cy="37548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2000" b="1" dirty="0" smtClean="0"/>
              <a:t>Zemplínska </a:t>
            </a:r>
            <a:r>
              <a:rPr lang="sk-SK" sz="2000" b="1" dirty="0"/>
              <a:t>šírava patrí k najteplejším oblastiam na </a:t>
            </a:r>
            <a:r>
              <a:rPr lang="sk-SK" sz="2000" b="1" dirty="0" smtClean="0"/>
              <a:t>SR. Je druhou najväčšou vodnou plochou na SR - významné turistické </a:t>
            </a:r>
            <a:r>
              <a:rPr lang="sk-SK" sz="2000" b="1" dirty="0"/>
              <a:t>centrum zemplínskeho regiónu.</a:t>
            </a:r>
          </a:p>
          <a:p>
            <a:r>
              <a:rPr lang="sk-SK" sz="2000" b="1" dirty="0"/>
              <a:t>Vodná plocha má rozlohu </a:t>
            </a:r>
            <a:r>
              <a:rPr lang="sk-SK" sz="2000" b="1" dirty="0" smtClean="0"/>
              <a:t>33 km</a:t>
            </a:r>
            <a:r>
              <a:rPr lang="sk-SK" sz="2000" b="1" baseline="30000" dirty="0" smtClean="0"/>
              <a:t>2</a:t>
            </a:r>
            <a:r>
              <a:rPr lang="sk-SK" sz="2000" b="1" dirty="0" smtClean="0"/>
              <a:t>,</a:t>
            </a:r>
          </a:p>
          <a:p>
            <a:r>
              <a:rPr lang="sk-SK" sz="2000" b="1" dirty="0" smtClean="0"/>
              <a:t>dĺžku </a:t>
            </a:r>
            <a:r>
              <a:rPr lang="sk-SK" sz="2000" b="1" dirty="0"/>
              <a:t>11 km, šírku 3,5 km, priemernú hĺbku 9,5 m, maximálnu hĺbku 14 m. </a:t>
            </a:r>
            <a:endParaRPr lang="sk-SK" sz="2000" b="1" dirty="0" smtClean="0"/>
          </a:p>
          <a:p>
            <a:r>
              <a:rPr lang="sk-SK" sz="2000" b="1" dirty="0"/>
              <a:t>M</a:t>
            </a:r>
            <a:r>
              <a:rPr lang="sk-SK" sz="2000" b="1" dirty="0" smtClean="0"/>
              <a:t>imoriadne </a:t>
            </a:r>
            <a:r>
              <a:rPr lang="sk-SK" sz="2000" b="1" dirty="0"/>
              <a:t>priaznivé podmienky na kúpanie, vodné športy, rybolov a pešiu turistiku.</a:t>
            </a:r>
          </a:p>
          <a:p>
            <a:endParaRPr lang="sk-SK" dirty="0"/>
          </a:p>
        </p:txBody>
      </p:sp>
      <p:cxnSp>
        <p:nvCxnSpPr>
          <p:cNvPr id="7" name="Rovná spojovacia šípka 6"/>
          <p:cNvCxnSpPr/>
          <p:nvPr/>
        </p:nvCxnSpPr>
        <p:spPr>
          <a:xfrm flipH="1">
            <a:off x="4427984" y="3933056"/>
            <a:ext cx="28803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1239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k-SK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Rastlinstvo a živočíšstvo</a:t>
            </a:r>
            <a:endParaRPr lang="sk-SK" b="1" dirty="0">
              <a:solidFill>
                <a:srgbClr val="D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b="1" dirty="0">
                <a:solidFill>
                  <a:srgbClr val="00B050"/>
                </a:solidFill>
              </a:rPr>
              <a:t>• </a:t>
            </a:r>
            <a:r>
              <a:rPr lang="sk-SK" b="1" dirty="0" smtClean="0">
                <a:solidFill>
                  <a:srgbClr val="00B050"/>
                </a:solidFill>
              </a:rPr>
              <a:t>Východoslovenská nížina </a:t>
            </a:r>
            <a:r>
              <a:rPr lang="sk-SK" b="1" dirty="0">
                <a:solidFill>
                  <a:srgbClr val="00B050"/>
                </a:solidFill>
              </a:rPr>
              <a:t>a Košická kotlina – takmer úplne </a:t>
            </a:r>
            <a:r>
              <a:rPr lang="sk-SK" b="1" dirty="0" smtClean="0">
                <a:solidFill>
                  <a:srgbClr val="00B050"/>
                </a:solidFill>
              </a:rPr>
              <a:t>odlesnené</a:t>
            </a:r>
          </a:p>
          <a:p>
            <a:pPr marL="0" indent="0">
              <a:buNone/>
            </a:pPr>
            <a:r>
              <a:rPr lang="sk-SK" b="1" dirty="0">
                <a:solidFill>
                  <a:schemeClr val="accent6">
                    <a:lumMod val="50000"/>
                  </a:schemeClr>
                </a:solidFill>
              </a:rPr>
              <a:t>• </a:t>
            </a:r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</a:rPr>
              <a:t>dubové </a:t>
            </a:r>
            <a:r>
              <a:rPr lang="sk-SK" b="1" dirty="0">
                <a:solidFill>
                  <a:schemeClr val="accent6">
                    <a:lumMod val="50000"/>
                  </a:schemeClr>
                </a:solidFill>
              </a:rPr>
              <a:t>lesy – nižšie časti pohorí, vyššie bučiny s jedľou, najvyššie polohy – </a:t>
            </a:r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</a:rPr>
              <a:t>smrečiny</a:t>
            </a:r>
          </a:p>
          <a:p>
            <a:pPr marL="0" indent="0">
              <a:buNone/>
            </a:pPr>
            <a:r>
              <a:rPr lang="sk-SK" b="1" dirty="0">
                <a:solidFill>
                  <a:srgbClr val="0070C0"/>
                </a:solidFill>
              </a:rPr>
              <a:t>• v</a:t>
            </a:r>
            <a:r>
              <a:rPr lang="sk-SK" b="1" dirty="0" smtClean="0">
                <a:solidFill>
                  <a:srgbClr val="0070C0"/>
                </a:solidFill>
              </a:rPr>
              <a:t>odné </a:t>
            </a:r>
            <a:r>
              <a:rPr lang="sk-SK" b="1" dirty="0">
                <a:solidFill>
                  <a:srgbClr val="0070C0"/>
                </a:solidFill>
              </a:rPr>
              <a:t>vtáctvo – hl. na </a:t>
            </a:r>
            <a:r>
              <a:rPr lang="sk-SK" b="1" dirty="0" smtClean="0">
                <a:solidFill>
                  <a:srgbClr val="0070C0"/>
                </a:solidFill>
              </a:rPr>
              <a:t>Východoslovenskej nížine</a:t>
            </a:r>
            <a:endParaRPr lang="sk-SK" b="1" dirty="0">
              <a:solidFill>
                <a:srgbClr val="0070C0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5509" y="4437111"/>
            <a:ext cx="6951860" cy="2133039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3995936" y="6507727"/>
            <a:ext cx="4691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>
                <a:hlinkClick r:id="rId3"/>
              </a:rPr>
              <a:t>http://</a:t>
            </a:r>
            <a:r>
              <a:rPr lang="sk-SK" sz="1400" dirty="0" smtClean="0">
                <a:hlinkClick r:id="rId3"/>
              </a:rPr>
              <a:t>www.life-senne.sk/index.php?page=uzemia</a:t>
            </a:r>
            <a:r>
              <a:rPr lang="sk-SK" sz="1400" dirty="0" smtClean="0"/>
              <a:t> (18.3.2013)</a:t>
            </a: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xmlns="" val="173733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k-SK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Národné parky (NP)</a:t>
            </a:r>
            <a:endParaRPr lang="sk-SK" b="1" dirty="0">
              <a:solidFill>
                <a:srgbClr val="D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263" y="1340768"/>
            <a:ext cx="5005841" cy="2588606"/>
          </a:xfrm>
        </p:spPr>
      </p:pic>
      <p:pic>
        <p:nvPicPr>
          <p:cNvPr id="5" name="Obrázok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6657" y="1412776"/>
            <a:ext cx="1723022" cy="135015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336" y="1389228"/>
            <a:ext cx="1127692" cy="135015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3027" y="2851932"/>
            <a:ext cx="2994730" cy="3744416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152001" y="3933056"/>
            <a:ext cx="5552352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b="1" dirty="0"/>
              <a:t>Prírodná </a:t>
            </a:r>
            <a:r>
              <a:rPr lang="sk-SK" b="1" dirty="0" smtClean="0"/>
              <a:t>rarita Slovenského raja, </a:t>
            </a:r>
            <a:r>
              <a:rPr lang="sk-SK" b="1" dirty="0"/>
              <a:t>známa už začiatkom 19. </a:t>
            </a:r>
            <a:r>
              <a:rPr lang="sk-SK" b="1" dirty="0" smtClean="0"/>
              <a:t>st. Voda </a:t>
            </a:r>
            <a:r>
              <a:rPr lang="sk-SK" b="1" dirty="0"/>
              <a:t>vyviera na povrch len v istých časových intervaloch. </a:t>
            </a:r>
            <a:r>
              <a:rPr lang="sk-SK" b="1" dirty="0" smtClean="0">
                <a:cs typeface="Arial" pitchFamily="34" charset="0"/>
              </a:rPr>
              <a:t>Podzemné </a:t>
            </a:r>
            <a:r>
              <a:rPr lang="sk-SK" b="1" dirty="0">
                <a:cs typeface="Arial" pitchFamily="34" charset="0"/>
              </a:rPr>
              <a:t>priestory tu majú tvar obráteného písmena V a voda začína vytekať až po ich naplnení. Časové intervaly medzi jednotlivými výtokmi </a:t>
            </a:r>
            <a:r>
              <a:rPr lang="sk-SK" b="1" dirty="0" smtClean="0">
                <a:cs typeface="Arial" pitchFamily="34" charset="0"/>
              </a:rPr>
              <a:t>závisia </a:t>
            </a:r>
            <a:r>
              <a:rPr lang="sk-SK" b="1" dirty="0">
                <a:cs typeface="Arial" pitchFamily="34" charset="0"/>
              </a:rPr>
              <a:t>od množstva pozemných vôd a zrážok. Množstvo vytečenej vody tiež nie je </a:t>
            </a:r>
            <a:r>
              <a:rPr lang="sk-SK" b="1" dirty="0" smtClean="0">
                <a:cs typeface="Arial" pitchFamily="34" charset="0"/>
              </a:rPr>
              <a:t>rovnaké. Prameň </a:t>
            </a:r>
            <a:r>
              <a:rPr lang="sk-SK" b="1" dirty="0">
                <a:cs typeface="Arial" pitchFamily="34" charset="0"/>
              </a:rPr>
              <a:t>leží v </a:t>
            </a:r>
            <a:r>
              <a:rPr lang="sk-SK" b="1" dirty="0" err="1" smtClean="0">
                <a:cs typeface="Arial" pitchFamily="34" charset="0"/>
              </a:rPr>
              <a:t>nadm</a:t>
            </a:r>
            <a:r>
              <a:rPr lang="sk-SK" b="1" dirty="0" smtClean="0">
                <a:cs typeface="Arial" pitchFamily="34" charset="0"/>
              </a:rPr>
              <a:t>. výške</a:t>
            </a:r>
            <a:r>
              <a:rPr lang="sk-SK" b="1" dirty="0">
                <a:cs typeface="Arial" pitchFamily="34" charset="0"/>
              </a:rPr>
              <a:t> 960 </a:t>
            </a:r>
            <a:r>
              <a:rPr lang="sk-SK" b="1" dirty="0" err="1">
                <a:cs typeface="Arial" pitchFamily="34" charset="0"/>
              </a:rPr>
              <a:t>m.n.m</a:t>
            </a:r>
            <a:r>
              <a:rPr lang="sk-SK" b="1" dirty="0">
                <a:cs typeface="Arial" pitchFamily="34" charset="0"/>
              </a:rPr>
              <a:t>. O existencii prameňa sa vedelo už viac ako pred 130 rokmi. </a:t>
            </a:r>
            <a:endParaRPr lang="sk-SK" sz="2800" b="1" dirty="0"/>
          </a:p>
          <a:p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5755917" y="6411373"/>
            <a:ext cx="175907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dirty="0" smtClean="0"/>
              <a:t>Občasný prameň</a:t>
            </a:r>
            <a:endParaRPr lang="sk-SK" dirty="0"/>
          </a:p>
        </p:txBody>
      </p:sp>
      <p:cxnSp>
        <p:nvCxnSpPr>
          <p:cNvPr id="14" name="Rovná spojovacia šípka 13"/>
          <p:cNvCxnSpPr/>
          <p:nvPr/>
        </p:nvCxnSpPr>
        <p:spPr>
          <a:xfrm>
            <a:off x="5704353" y="4293096"/>
            <a:ext cx="37981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9294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690</Words>
  <Application>Microsoft Office PowerPoint</Application>
  <PresentationFormat>Prezentácia na obrazovke (4:3)</PresentationFormat>
  <Paragraphs>149</Paragraphs>
  <Slides>24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5" baseType="lpstr">
      <vt:lpstr>Motív Office</vt:lpstr>
      <vt:lpstr>Košický kraj</vt:lpstr>
      <vt:lpstr>Mali by ste vedieť...</vt:lpstr>
      <vt:lpstr>Čo všetko viete vyčítať z Atlasu  SR o Košickom kraji? </vt:lpstr>
      <vt:lpstr>Poloha a členenie</vt:lpstr>
      <vt:lpstr>Povrch</vt:lpstr>
      <vt:lpstr>Podnebie</vt:lpstr>
      <vt:lpstr>Vodstvo</vt:lpstr>
      <vt:lpstr>Rastlinstvo a živočíšstvo</vt:lpstr>
      <vt:lpstr>Národné parky (NP)</vt:lpstr>
      <vt:lpstr>Obyvateľstvo</vt:lpstr>
      <vt:lpstr>Národnosť a náboženstvo </vt:lpstr>
      <vt:lpstr>Poľnohospodárstvo</vt:lpstr>
      <vt:lpstr>Priemysel</vt:lpstr>
      <vt:lpstr>Priemysel</vt:lpstr>
      <vt:lpstr>Doprava</vt:lpstr>
      <vt:lpstr>Životné prostredie </vt:lpstr>
      <vt:lpstr>Cestovný ruch</vt:lpstr>
      <vt:lpstr>Snímka 18</vt:lpstr>
      <vt:lpstr>Košice</vt:lpstr>
      <vt:lpstr>Košice</vt:lpstr>
      <vt:lpstr>Zopakujeme si!</vt:lpstr>
      <vt:lpstr>   </vt:lpstr>
      <vt:lpstr>Zdroje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Košický kraj</dc:title>
  <dc:creator>Veresova</dc:creator>
  <cp:lastModifiedBy>Ema</cp:lastModifiedBy>
  <cp:revision>38</cp:revision>
  <dcterms:created xsi:type="dcterms:W3CDTF">2013-03-18T17:56:20Z</dcterms:created>
  <dcterms:modified xsi:type="dcterms:W3CDTF">2020-05-03T12:52:17Z</dcterms:modified>
</cp:coreProperties>
</file>