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59" r:id="rId14"/>
    <p:sldId id="265" r:id="rId15"/>
    <p:sldId id="270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877FC2-1DE5-4E8A-8279-A8A87733A67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26DE346-57FF-4DE8-A51A-FE542283DAEF}" type="pres">
      <dgm:prSet presAssocID="{8A877FC2-1DE5-4E8A-8279-A8A87733A6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</dgm:ptLst>
  <dgm:cxnLst>
    <dgm:cxn modelId="{F52F4988-438C-4C95-B626-AC988AFEC67D}" type="presOf" srcId="{8A877FC2-1DE5-4E8A-8279-A8A87733A67E}" destId="{F26DE346-57FF-4DE8-A51A-FE542283DAEF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256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883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355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0574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9352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1227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348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710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215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02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361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176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335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336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777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199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88504-D2CF-49B2-A131-4974D2C61973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7913789-A023-4AFA-A3C6-733BA086E2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570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F961719-7945-4F4D-86A6-CAECA16783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b="1" dirty="0"/>
              <a:t>Pomer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25CA3629-E46D-4E1F-84CA-967CD565A4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0291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709B3DE-2BB0-419B-B9F0-CD6C7F56B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72319"/>
            <a:ext cx="8911687" cy="793873"/>
          </a:xfrm>
        </p:spPr>
        <p:txBody>
          <a:bodyPr/>
          <a:lstStyle/>
          <a:p>
            <a:pPr algn="ctr"/>
            <a:r>
              <a:rPr lang="sk-SK" dirty="0"/>
              <a:t>Postupný pomer: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B4664334-381A-4A2E-B1D1-41C1B0708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6365" y="1166191"/>
            <a:ext cx="9278247" cy="5486399"/>
          </a:xfrm>
        </p:spPr>
        <p:txBody>
          <a:bodyPr/>
          <a:lstStyle/>
          <a:p>
            <a:r>
              <a:rPr lang="sk-SK" dirty="0"/>
              <a:t>V praxi používame aj postupný pomer, v ňom porovnávame aspoň tri čísla.</a:t>
            </a:r>
          </a:p>
          <a:p>
            <a:r>
              <a:rPr lang="sk-SK" dirty="0"/>
              <a:t>Napr. v balíčku cukríkov sú jahodové, pomarančové a citrónové cukríky, porovnaj ich počet pomerom: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Takýto pomer môžeme interpretovať nasledovne: na každý citrónový cukrík pripadajú v balíčku dva pomarančové a tri jahodové cukríky.</a:t>
            </a:r>
          </a:p>
          <a:p>
            <a:r>
              <a:rPr lang="sk-SK" dirty="0"/>
              <a:t>Z postupného pomeru môžeme vybrať tri jednoduché pomery: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4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6BC9F407-810F-485C-B598-7D0667D4A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1804334" y="2588644"/>
            <a:ext cx="1126425" cy="4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D561DCC4-9BCC-41DA-A155-9357F1501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1365014" y="2636312"/>
            <a:ext cx="1126425" cy="4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D55A6B1F-68F6-4E79-8B9E-D45ACB9B1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2572493" y="3457510"/>
            <a:ext cx="1126425" cy="4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1A4071A3-BF84-4611-BE96-AD1DE6CDC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2543882" y="2570599"/>
            <a:ext cx="1126425" cy="4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3179659C-1777-478E-81A8-4E5FFF605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2398723" y="3787226"/>
            <a:ext cx="1126425" cy="4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ACB114E8-AEC4-48E5-A827-E5333697D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1821712" y="3515926"/>
            <a:ext cx="1126425" cy="4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98F77BF0-7DB5-4F13-A7D7-A2E8B5718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2998904" y="3402106"/>
            <a:ext cx="1126425" cy="4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BC007ADF-7741-4384-967B-A5226E166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3639293" y="3661612"/>
            <a:ext cx="1126425" cy="4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40C29080-CEB7-41B3-90C5-846435274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3093577" y="2694137"/>
            <a:ext cx="1126425" cy="4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BBD562FE-C910-47C4-A51A-354D63B9C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3615757" y="2617937"/>
            <a:ext cx="1126425" cy="4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5948B215-755A-414B-8AD9-B61347A56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1233684" y="3292294"/>
            <a:ext cx="1126425" cy="4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21D0A71D-71C0-4C4D-BCD7-A2AE82471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4138582" y="3582087"/>
            <a:ext cx="1126425" cy="4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Výsledok vyhľadávania obrázkov pre dopyt orange candy cartoon png">
            <a:extLst>
              <a:ext uri="{FF2B5EF4-FFF2-40B4-BE49-F238E27FC236}">
                <a16:creationId xmlns="" xmlns:a16="http://schemas.microsoft.com/office/drawing/2014/main" id="{6F81C699-F2B2-495A-86AE-7E4E5D250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106" y="2164240"/>
            <a:ext cx="902085" cy="56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Výsledok vyhľadávania obrázkov pre dopyt orange candy cartoon png">
            <a:extLst>
              <a:ext uri="{FF2B5EF4-FFF2-40B4-BE49-F238E27FC236}">
                <a16:creationId xmlns="" xmlns:a16="http://schemas.microsoft.com/office/drawing/2014/main" id="{733B5F08-3E0E-48CE-ADE1-F1BE7D85D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490" y="3153335"/>
            <a:ext cx="902085" cy="56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Výsledok vyhľadávania obrázkov pre dopyt orange candy cartoon png">
            <a:extLst>
              <a:ext uri="{FF2B5EF4-FFF2-40B4-BE49-F238E27FC236}">
                <a16:creationId xmlns="" xmlns:a16="http://schemas.microsoft.com/office/drawing/2014/main" id="{531F84ED-724A-491D-9C7E-E7010BBEE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792" y="3332217"/>
            <a:ext cx="902085" cy="56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Výsledok vyhľadávania obrázkov pre dopyt orange candy cartoon png">
            <a:extLst>
              <a:ext uri="{FF2B5EF4-FFF2-40B4-BE49-F238E27FC236}">
                <a16:creationId xmlns="" xmlns:a16="http://schemas.microsoft.com/office/drawing/2014/main" id="{49993C2F-31BD-48F9-9262-C51695822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957" y="3130237"/>
            <a:ext cx="902085" cy="56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Výsledok vyhľadávania obrázkov pre dopyt orange candy cartoon png">
            <a:extLst>
              <a:ext uri="{FF2B5EF4-FFF2-40B4-BE49-F238E27FC236}">
                <a16:creationId xmlns="" xmlns:a16="http://schemas.microsoft.com/office/drawing/2014/main" id="{9A75EBE7-C421-47BB-B446-50F61C4A2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74" y="2838572"/>
            <a:ext cx="902085" cy="56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Výsledok vyhľadávania obrázkov pre dopyt orange candy cartoon png">
            <a:extLst>
              <a:ext uri="{FF2B5EF4-FFF2-40B4-BE49-F238E27FC236}">
                <a16:creationId xmlns="" xmlns:a16="http://schemas.microsoft.com/office/drawing/2014/main" id="{AFF942F0-487C-40E8-8B14-40688EFE9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467" y="2592651"/>
            <a:ext cx="902085" cy="56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Výsledok vyhľadávania obrázkov pre dopyt yellow bonbon cartoon png">
            <a:extLst>
              <a:ext uri="{FF2B5EF4-FFF2-40B4-BE49-F238E27FC236}">
                <a16:creationId xmlns="" xmlns:a16="http://schemas.microsoft.com/office/drawing/2014/main" id="{A2F2025D-8F83-4E79-B5C1-E591A7870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01183">
            <a:off x="8576667" y="2515054"/>
            <a:ext cx="1252339" cy="57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4" descr="Výsledok vyhľadávania obrázkov pre dopyt yellow bonbon cartoon png">
            <a:extLst>
              <a:ext uri="{FF2B5EF4-FFF2-40B4-BE49-F238E27FC236}">
                <a16:creationId xmlns="" xmlns:a16="http://schemas.microsoft.com/office/drawing/2014/main" id="{CD91D3DC-3D8E-46A8-80F7-6EBCA2913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01183">
            <a:off x="9115739" y="2338435"/>
            <a:ext cx="1252339" cy="57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4" descr="Výsledok vyhľadávania obrázkov pre dopyt yellow bonbon cartoon png">
            <a:extLst>
              <a:ext uri="{FF2B5EF4-FFF2-40B4-BE49-F238E27FC236}">
                <a16:creationId xmlns="" xmlns:a16="http://schemas.microsoft.com/office/drawing/2014/main" id="{B5B73250-3FA7-4C44-8578-8A16EC03A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01183">
            <a:off x="9541486" y="2933156"/>
            <a:ext cx="1252339" cy="57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4" descr="Výsledok vyhľadávania obrázkov pre dopyt yellow bonbon cartoon png">
            <a:extLst>
              <a:ext uri="{FF2B5EF4-FFF2-40B4-BE49-F238E27FC236}">
                <a16:creationId xmlns="" xmlns:a16="http://schemas.microsoft.com/office/drawing/2014/main" id="{56CCE3D1-6583-4E73-9FB8-8D077B551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01183">
            <a:off x="9836917" y="2371718"/>
            <a:ext cx="1252339" cy="57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BlokTextu 36">
            <a:extLst>
              <a:ext uri="{FF2B5EF4-FFF2-40B4-BE49-F238E27FC236}">
                <a16:creationId xmlns="" xmlns:a16="http://schemas.microsoft.com/office/drawing/2014/main" id="{0534D79E-8B1A-4677-8BB9-11895BE75B28}"/>
              </a:ext>
            </a:extLst>
          </p:cNvPr>
          <p:cNvSpPr txBox="1"/>
          <p:nvPr/>
        </p:nvSpPr>
        <p:spPr>
          <a:xfrm>
            <a:off x="5219490" y="4242463"/>
            <a:ext cx="2478156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  :  8  :  4</a:t>
            </a:r>
          </a:p>
        </p:txBody>
      </p:sp>
      <p:sp>
        <p:nvSpPr>
          <p:cNvPr id="38" name="Šípka: zakrivená nadol 37">
            <a:extLst>
              <a:ext uri="{FF2B5EF4-FFF2-40B4-BE49-F238E27FC236}">
                <a16:creationId xmlns="" xmlns:a16="http://schemas.microsoft.com/office/drawing/2014/main" id="{CC2B0C7B-D468-4A65-957B-D926D6EE3526}"/>
              </a:ext>
            </a:extLst>
          </p:cNvPr>
          <p:cNvSpPr/>
          <p:nvPr/>
        </p:nvSpPr>
        <p:spPr>
          <a:xfrm flipV="1">
            <a:off x="6523513" y="4701441"/>
            <a:ext cx="2607961" cy="444824"/>
          </a:xfrm>
          <a:prstGeom prst="curved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9" name="BlokTextu 38">
            <a:extLst>
              <a:ext uri="{FF2B5EF4-FFF2-40B4-BE49-F238E27FC236}">
                <a16:creationId xmlns="" xmlns:a16="http://schemas.microsoft.com/office/drawing/2014/main" id="{2C9CB446-D68F-4ABB-BFC1-29FD45006F08}"/>
              </a:ext>
            </a:extLst>
          </p:cNvPr>
          <p:cNvSpPr txBox="1"/>
          <p:nvPr/>
        </p:nvSpPr>
        <p:spPr>
          <a:xfrm>
            <a:off x="7310332" y="4723055"/>
            <a:ext cx="1034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Cambria Math" panose="02040503050406030204" pitchFamily="18" charset="0"/>
                <a:ea typeface="Cambria Math" panose="02040503050406030204" pitchFamily="18" charset="0"/>
              </a:rPr>
              <a:t>: 4</a:t>
            </a:r>
          </a:p>
        </p:txBody>
      </p:sp>
      <p:sp>
        <p:nvSpPr>
          <p:cNvPr id="40" name="BlokTextu 39">
            <a:extLst>
              <a:ext uri="{FF2B5EF4-FFF2-40B4-BE49-F238E27FC236}">
                <a16:creationId xmlns="" xmlns:a16="http://schemas.microsoft.com/office/drawing/2014/main" id="{46BD6088-9FB3-4F3D-A6B5-E3B32470D5A8}"/>
              </a:ext>
            </a:extLst>
          </p:cNvPr>
          <p:cNvSpPr txBox="1"/>
          <p:nvPr/>
        </p:nvSpPr>
        <p:spPr>
          <a:xfrm>
            <a:off x="8111453" y="4224260"/>
            <a:ext cx="2478156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  :  2  :  1</a:t>
            </a:r>
          </a:p>
        </p:txBody>
      </p:sp>
      <p:sp>
        <p:nvSpPr>
          <p:cNvPr id="41" name="BlokTextu 40">
            <a:extLst>
              <a:ext uri="{FF2B5EF4-FFF2-40B4-BE49-F238E27FC236}">
                <a16:creationId xmlns="" xmlns:a16="http://schemas.microsoft.com/office/drawing/2014/main" id="{7B1CB18F-5035-43EB-8400-73DB2A92E042}"/>
              </a:ext>
            </a:extLst>
          </p:cNvPr>
          <p:cNvSpPr txBox="1"/>
          <p:nvPr/>
        </p:nvSpPr>
        <p:spPr>
          <a:xfrm>
            <a:off x="10244927" y="6095309"/>
            <a:ext cx="1157687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  :  2</a:t>
            </a:r>
          </a:p>
        </p:txBody>
      </p:sp>
      <p:sp>
        <p:nvSpPr>
          <p:cNvPr id="42" name="BlokTextu 41">
            <a:extLst>
              <a:ext uri="{FF2B5EF4-FFF2-40B4-BE49-F238E27FC236}">
                <a16:creationId xmlns="" xmlns:a16="http://schemas.microsoft.com/office/drawing/2014/main" id="{0F4D900D-5FF8-4914-8301-2F61C4CE2E79}"/>
              </a:ext>
            </a:extLst>
          </p:cNvPr>
          <p:cNvSpPr txBox="1"/>
          <p:nvPr/>
        </p:nvSpPr>
        <p:spPr>
          <a:xfrm>
            <a:off x="6395118" y="6095310"/>
            <a:ext cx="1157686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  :  1</a:t>
            </a:r>
          </a:p>
        </p:txBody>
      </p:sp>
      <p:sp>
        <p:nvSpPr>
          <p:cNvPr id="43" name="BlokTextu 42">
            <a:extLst>
              <a:ext uri="{FF2B5EF4-FFF2-40B4-BE49-F238E27FC236}">
                <a16:creationId xmlns="" xmlns:a16="http://schemas.microsoft.com/office/drawing/2014/main" id="{6C392629-554E-4CA9-9818-5138F3257C8D}"/>
              </a:ext>
            </a:extLst>
          </p:cNvPr>
          <p:cNvSpPr txBox="1"/>
          <p:nvPr/>
        </p:nvSpPr>
        <p:spPr>
          <a:xfrm>
            <a:off x="2910652" y="6107179"/>
            <a:ext cx="1102507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  :  1</a:t>
            </a:r>
          </a:p>
        </p:txBody>
      </p:sp>
      <p:sp>
        <p:nvSpPr>
          <p:cNvPr id="44" name="Šípka: doľava 43">
            <a:extLst>
              <a:ext uri="{FF2B5EF4-FFF2-40B4-BE49-F238E27FC236}">
                <a16:creationId xmlns="" xmlns:a16="http://schemas.microsoft.com/office/drawing/2014/main" id="{C0F1880B-F0A6-48C3-95D6-C959C8F63451}"/>
              </a:ext>
            </a:extLst>
          </p:cNvPr>
          <p:cNvSpPr/>
          <p:nvPr/>
        </p:nvSpPr>
        <p:spPr>
          <a:xfrm flipH="1">
            <a:off x="643425" y="5961665"/>
            <a:ext cx="2192541" cy="752694"/>
          </a:xfrm>
          <a:prstGeom prst="lef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sk-SK" sz="1600" dirty="0">
                <a:solidFill>
                  <a:schemeClr val="tx1"/>
                </a:solidFill>
              </a:rPr>
              <a:t>jahodové ku citrónovým</a:t>
            </a:r>
          </a:p>
        </p:txBody>
      </p:sp>
      <p:sp>
        <p:nvSpPr>
          <p:cNvPr id="45" name="Šípka: doľava 44">
            <a:extLst>
              <a:ext uri="{FF2B5EF4-FFF2-40B4-BE49-F238E27FC236}">
                <a16:creationId xmlns="" xmlns:a16="http://schemas.microsoft.com/office/drawing/2014/main" id="{DD0DB1D2-8E90-4F75-B13D-E81C0C26AD81}"/>
              </a:ext>
            </a:extLst>
          </p:cNvPr>
          <p:cNvSpPr/>
          <p:nvPr/>
        </p:nvSpPr>
        <p:spPr>
          <a:xfrm flipH="1">
            <a:off x="4208356" y="5973353"/>
            <a:ext cx="2192541" cy="752694"/>
          </a:xfrm>
          <a:prstGeom prst="lef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sk-SK" sz="1600" dirty="0">
                <a:solidFill>
                  <a:schemeClr val="tx1"/>
                </a:solidFill>
              </a:rPr>
              <a:t>pomarančové ku citrónovým</a:t>
            </a:r>
          </a:p>
        </p:txBody>
      </p:sp>
      <p:sp>
        <p:nvSpPr>
          <p:cNvPr id="46" name="Šípka: doľava 45">
            <a:extLst>
              <a:ext uri="{FF2B5EF4-FFF2-40B4-BE49-F238E27FC236}">
                <a16:creationId xmlns="" xmlns:a16="http://schemas.microsoft.com/office/drawing/2014/main" id="{32891E28-E2B5-4618-AB75-5DB686BC87A7}"/>
              </a:ext>
            </a:extLst>
          </p:cNvPr>
          <p:cNvSpPr/>
          <p:nvPr/>
        </p:nvSpPr>
        <p:spPr>
          <a:xfrm flipH="1">
            <a:off x="7873191" y="5948676"/>
            <a:ext cx="2192541" cy="752694"/>
          </a:xfrm>
          <a:prstGeom prst="lef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sk-SK" sz="1600" dirty="0">
                <a:solidFill>
                  <a:schemeClr val="tx1"/>
                </a:solidFill>
              </a:rPr>
              <a:t>jahodové ku pomarančovým</a:t>
            </a:r>
          </a:p>
        </p:txBody>
      </p:sp>
      <p:pic>
        <p:nvPicPr>
          <p:cNvPr id="47" name="Picture 8" descr="Výsledok vyhľadávania obrázkov pre dopyt orange candy cartoon png">
            <a:extLst>
              <a:ext uri="{FF2B5EF4-FFF2-40B4-BE49-F238E27FC236}">
                <a16:creationId xmlns="" xmlns:a16="http://schemas.microsoft.com/office/drawing/2014/main" id="{651DAA5C-354E-48F3-99C9-CAE75902C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913" y="2330362"/>
            <a:ext cx="933250" cy="58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0" descr="Výsledok vyhľadávania obrázkov pre dopyt orange candy cartoon png">
            <a:extLst>
              <a:ext uri="{FF2B5EF4-FFF2-40B4-BE49-F238E27FC236}">
                <a16:creationId xmlns="" xmlns:a16="http://schemas.microsoft.com/office/drawing/2014/main" id="{3238C118-5C62-4D6B-B061-54970F089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930" y="2667206"/>
            <a:ext cx="902085" cy="56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26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7" grpId="0" animBg="1"/>
      <p:bldP spid="38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2B21E8E-D9AD-4D11-AC5B-800E928EB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105" y="272175"/>
            <a:ext cx="9501808" cy="674603"/>
          </a:xfrm>
        </p:spPr>
        <p:txBody>
          <a:bodyPr/>
          <a:lstStyle/>
          <a:p>
            <a:r>
              <a:rPr lang="sk-SK" dirty="0"/>
              <a:t>Rozdeliť číslo, množstvo v danom pomere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8A5628-BF7D-4DDE-826C-8363A595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105" y="1073425"/>
            <a:ext cx="9594573" cy="5512399"/>
          </a:xfrm>
        </p:spPr>
        <p:txBody>
          <a:bodyPr/>
          <a:lstStyle/>
          <a:p>
            <a:r>
              <a:rPr lang="sk-SK" dirty="0"/>
              <a:t>Najčastejšie úlohy typu : </a:t>
            </a:r>
            <a:r>
              <a:rPr lang="sk-SK" b="1" dirty="0"/>
              <a:t>rozdeľ 20 cukríkov na dve kôpky v pomere 2 : 3.</a:t>
            </a:r>
          </a:p>
          <a:p>
            <a:endParaRPr lang="sk-SK" b="1" dirty="0"/>
          </a:p>
          <a:p>
            <a:endParaRPr lang="sk-SK" b="1" dirty="0"/>
          </a:p>
          <a:p>
            <a:endParaRPr lang="sk-SK" b="1" dirty="0"/>
          </a:p>
          <a:p>
            <a:r>
              <a:rPr lang="sk-SK" b="1" dirty="0"/>
              <a:t>Ako na to:</a:t>
            </a:r>
          </a:p>
          <a:p>
            <a:pPr lvl="1"/>
            <a:r>
              <a:rPr lang="sk-SK" dirty="0"/>
              <a:t>Pomer  2 : 3 znamená, že v jednej kôpke budú </a:t>
            </a:r>
            <a:r>
              <a:rPr lang="sk-SK" b="1" dirty="0"/>
              <a:t>2 rovnaké diely </a:t>
            </a:r>
            <a:r>
              <a:rPr lang="sk-SK" dirty="0"/>
              <a:t>(časti) cukríkov a v druhej kôpke budú </a:t>
            </a:r>
            <a:r>
              <a:rPr lang="sk-SK" b="1" dirty="0"/>
              <a:t>3 také isté diely</a:t>
            </a:r>
            <a:r>
              <a:rPr lang="sk-SK" dirty="0"/>
              <a:t>.</a:t>
            </a:r>
          </a:p>
          <a:p>
            <a:pPr lvl="1"/>
            <a:r>
              <a:rPr lang="sk-SK" dirty="0"/>
              <a:t>To je spolu 2 + 3 = </a:t>
            </a:r>
            <a:r>
              <a:rPr lang="sk-SK" b="1" dirty="0"/>
              <a:t>5 rovnakých dielov</a:t>
            </a:r>
            <a:r>
              <a:rPr lang="sk-SK" dirty="0"/>
              <a:t>.</a:t>
            </a:r>
          </a:p>
          <a:p>
            <a:pPr lvl="1"/>
            <a:r>
              <a:rPr lang="sk-SK" dirty="0"/>
              <a:t>Otázka: Koľko cukríkov bude obsahovať </a:t>
            </a:r>
            <a:r>
              <a:rPr lang="sk-SK" b="1" dirty="0"/>
              <a:t>jeden diel?</a:t>
            </a:r>
          </a:p>
          <a:p>
            <a:pPr lvl="1"/>
            <a:r>
              <a:rPr lang="sk-SK" b="1" dirty="0"/>
              <a:t>Jeden diel </a:t>
            </a:r>
            <a:r>
              <a:rPr lang="sk-SK" dirty="0"/>
              <a:t>bude obsahovať 20 : 5 = </a:t>
            </a:r>
            <a:r>
              <a:rPr lang="sk-SK" b="1" dirty="0"/>
              <a:t>4 cukríky.</a:t>
            </a:r>
          </a:p>
          <a:p>
            <a:pPr lvl="1"/>
            <a:r>
              <a:rPr lang="sk-SK" b="1" dirty="0"/>
              <a:t>Dva diely </a:t>
            </a:r>
            <a:r>
              <a:rPr lang="sk-SK" dirty="0"/>
              <a:t>budú obsahovať </a:t>
            </a:r>
            <a:r>
              <a:rPr lang="sk-SK" b="1" dirty="0"/>
              <a:t>2</a:t>
            </a:r>
            <a:r>
              <a:rPr lang="sk-SK" dirty="0"/>
              <a:t>· 4 = </a:t>
            </a:r>
            <a:r>
              <a:rPr lang="sk-SK" b="1" dirty="0"/>
              <a:t>8 cukríkov</a:t>
            </a:r>
            <a:r>
              <a:rPr lang="sk-SK" dirty="0"/>
              <a:t>.</a:t>
            </a:r>
          </a:p>
          <a:p>
            <a:pPr lvl="1"/>
            <a:r>
              <a:rPr lang="sk-SK" b="1" dirty="0"/>
              <a:t>Tri diely </a:t>
            </a:r>
            <a:r>
              <a:rPr lang="sk-SK" dirty="0"/>
              <a:t>budú obsahovať </a:t>
            </a:r>
            <a:r>
              <a:rPr lang="sk-SK" b="1" dirty="0"/>
              <a:t>3</a:t>
            </a:r>
            <a:r>
              <a:rPr lang="sk-SK" dirty="0"/>
              <a:t> · 4 = </a:t>
            </a:r>
            <a:r>
              <a:rPr lang="sk-SK" b="1" dirty="0"/>
              <a:t>12 cukríkov. </a:t>
            </a:r>
          </a:p>
          <a:p>
            <a:pPr lvl="1"/>
            <a:r>
              <a:rPr lang="sk-SK" b="1" dirty="0"/>
              <a:t>ODPOVEĎ: </a:t>
            </a:r>
            <a:r>
              <a:rPr lang="sk-SK" dirty="0"/>
              <a:t>20 cukríkov rozdelíme </a:t>
            </a:r>
            <a:r>
              <a:rPr lang="sk-SK" b="1" dirty="0"/>
              <a:t>na 8 a 12 cukríkov.</a:t>
            </a:r>
          </a:p>
          <a:p>
            <a:pPr lvl="1"/>
            <a:endParaRPr lang="sk-SK" b="1" dirty="0"/>
          </a:p>
        </p:txBody>
      </p:sp>
      <p:pic>
        <p:nvPicPr>
          <p:cNvPr id="4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1F04435E-E772-4415-A519-667786237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2293157" y="1975771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E274E24B-41DA-47B0-95BE-9C89C09C2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2633388" y="1945287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408BD633-0F02-4D44-8AAE-46B91EF5E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10191696" y="1786778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CA46D3C7-3845-41ED-8ACD-330942898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9778760" y="1817733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C33075D0-EB46-47AB-B0B0-76A3D869C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2997517" y="1918782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2437E21E-C2AD-4BA4-8A3C-62D64266D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9383015" y="1848688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54297253-E867-4796-99B4-DE81524AA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9001368" y="1879643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1049D790-30E0-4F70-928A-E668FB30A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3386500" y="1945288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EE12203A-34A2-4D2A-B8F0-71B11DE1B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8625189" y="1850677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055EABF3-6BD7-45D7-AF8C-071F10BD6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3810046" y="1945288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09917BC5-BDE6-47AA-9D22-EF6008CB0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4228528" y="1926948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8C8B9CCE-E02F-4F28-90CA-F3F4E7279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4647011" y="1908608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8F09BF20-7E86-4D2E-9521-3A1AE7F90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8279726" y="1908608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62D40CB7-F749-4FC2-91A3-1AD8ED462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7830458" y="1900443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FCAC378C-BA06-4D72-A04A-6809AFEF4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5076219" y="1908608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90BE6A3E-FCEB-438C-9F18-A25C708B9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5540144" y="1908608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1AA6551A-D565-4262-BE2B-13A26BFF0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5985096" y="1910147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1FEE566D-6D1B-4714-8F0A-59DDF8FE2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6464380" y="1911686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93E06ECC-63ED-4B8C-A42B-78CE16E43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6921581" y="1913225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Výsledok vyhľadávania obrázkov pre dopyt red candy cartoon png">
            <a:extLst>
              <a:ext uri="{FF2B5EF4-FFF2-40B4-BE49-F238E27FC236}">
                <a16:creationId xmlns="" xmlns:a16="http://schemas.microsoft.com/office/drawing/2014/main" id="{57D26090-D902-4433-96AE-C86C4B129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7284">
            <a:off x="7388616" y="1913225"/>
            <a:ext cx="680223" cy="28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bdĺžnik: zaoblené rohy 23">
            <a:extLst>
              <a:ext uri="{FF2B5EF4-FFF2-40B4-BE49-F238E27FC236}">
                <a16:creationId xmlns="" xmlns:a16="http://schemas.microsoft.com/office/drawing/2014/main" id="{1E6901C5-34E2-48FC-A902-AD7E041D9F9B}"/>
              </a:ext>
            </a:extLst>
          </p:cNvPr>
          <p:cNvSpPr/>
          <p:nvPr/>
        </p:nvSpPr>
        <p:spPr>
          <a:xfrm>
            <a:off x="2242432" y="1543954"/>
            <a:ext cx="3383454" cy="114388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: zaoblené rohy 24">
            <a:extLst>
              <a:ext uri="{FF2B5EF4-FFF2-40B4-BE49-F238E27FC236}">
                <a16:creationId xmlns="" xmlns:a16="http://schemas.microsoft.com/office/drawing/2014/main" id="{F024B233-0684-4C58-BFC5-5A1F30A8D02E}"/>
              </a:ext>
            </a:extLst>
          </p:cNvPr>
          <p:cNvSpPr/>
          <p:nvPr/>
        </p:nvSpPr>
        <p:spPr>
          <a:xfrm>
            <a:off x="5691117" y="1495131"/>
            <a:ext cx="5095059" cy="1143886"/>
          </a:xfrm>
          <a:prstGeom prst="roundRect">
            <a:avLst/>
          </a:prstGeom>
          <a:noFill/>
          <a:ln w="381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BlokTextu 25">
            <a:extLst>
              <a:ext uri="{FF2B5EF4-FFF2-40B4-BE49-F238E27FC236}">
                <a16:creationId xmlns="" xmlns:a16="http://schemas.microsoft.com/office/drawing/2014/main" id="{01411212-0707-47A6-AB24-9FC41D8C46D1}"/>
              </a:ext>
            </a:extLst>
          </p:cNvPr>
          <p:cNvSpPr txBox="1"/>
          <p:nvPr/>
        </p:nvSpPr>
        <p:spPr>
          <a:xfrm>
            <a:off x="9069105" y="3827590"/>
            <a:ext cx="1566507" cy="156966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400" dirty="0"/>
              <a:t>2 + 3 = 5</a:t>
            </a:r>
          </a:p>
          <a:p>
            <a:r>
              <a:rPr lang="sk-SK" sz="2400" dirty="0"/>
              <a:t>20 : 5 = 4</a:t>
            </a:r>
          </a:p>
          <a:p>
            <a:r>
              <a:rPr lang="sk-SK" sz="2400" dirty="0"/>
              <a:t>2 · 4 = </a:t>
            </a:r>
            <a:r>
              <a:rPr lang="sk-SK" sz="2400" b="1" dirty="0"/>
              <a:t>8</a:t>
            </a:r>
          </a:p>
          <a:p>
            <a:r>
              <a:rPr lang="sk-SK" sz="2400" dirty="0"/>
              <a:t>3 · 4 = </a:t>
            </a:r>
            <a:r>
              <a:rPr lang="sk-SK" sz="2400" b="1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55208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DE94C06-94B6-4C96-AFAD-04D7050AD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8584" y="221773"/>
            <a:ext cx="9863528" cy="725005"/>
          </a:xfrm>
        </p:spPr>
        <p:txBody>
          <a:bodyPr/>
          <a:lstStyle/>
          <a:p>
            <a:r>
              <a:rPr lang="sk-SK" dirty="0"/>
              <a:t>Rozdeliť číslo, množstvo v danom pomere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="" xmlns:a16="http://schemas.microsoft.com/office/drawing/2014/main" id="{443DF3F1-F010-4EB8-A3AA-C44FF136CC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592354"/>
              </p:ext>
            </p:extLst>
          </p:nvPr>
        </p:nvGraphicFramePr>
        <p:xfrm>
          <a:off x="2566387" y="1290856"/>
          <a:ext cx="8915400" cy="4481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>
                  <a:extLst>
                    <a:ext uri="{9D8B030D-6E8A-4147-A177-3AD203B41FA5}">
                      <a16:colId xmlns="" xmlns:a16="http://schemas.microsoft.com/office/drawing/2014/main" val="1179467988"/>
                    </a:ext>
                  </a:extLst>
                </a:gridCol>
                <a:gridCol w="1783080">
                  <a:extLst>
                    <a:ext uri="{9D8B030D-6E8A-4147-A177-3AD203B41FA5}">
                      <a16:colId xmlns="" xmlns:a16="http://schemas.microsoft.com/office/drawing/2014/main" val="3865090543"/>
                    </a:ext>
                  </a:extLst>
                </a:gridCol>
                <a:gridCol w="1783080">
                  <a:extLst>
                    <a:ext uri="{9D8B030D-6E8A-4147-A177-3AD203B41FA5}">
                      <a16:colId xmlns="" xmlns:a16="http://schemas.microsoft.com/office/drawing/2014/main" val="3554448350"/>
                    </a:ext>
                  </a:extLst>
                </a:gridCol>
                <a:gridCol w="1783080">
                  <a:extLst>
                    <a:ext uri="{9D8B030D-6E8A-4147-A177-3AD203B41FA5}">
                      <a16:colId xmlns="" xmlns:a16="http://schemas.microsoft.com/office/drawing/2014/main" val="322662440"/>
                    </a:ext>
                  </a:extLst>
                </a:gridCol>
                <a:gridCol w="1783080">
                  <a:extLst>
                    <a:ext uri="{9D8B030D-6E8A-4147-A177-3AD203B41FA5}">
                      <a16:colId xmlns="" xmlns:a16="http://schemas.microsoft.com/office/drawing/2014/main" val="2751772175"/>
                    </a:ext>
                  </a:extLst>
                </a:gridCol>
              </a:tblGrid>
              <a:tr h="721117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Čo treba rozdeliť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V akom pomere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Jeden diel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Prvá časť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Druhá časť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6673440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20 cukríkov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 :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4 cukríky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 cukríkov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12 cukríkov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79025336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350 €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 :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83189762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42 cm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 :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16866459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80 oviec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 :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68352515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600 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5 :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33346179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180 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4 :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82639728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120 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 :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97455170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15 jabĺk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 :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2663952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100 cm</a:t>
                      </a:r>
                      <a:r>
                        <a:rPr lang="sk-SK" baseline="30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 :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42300689"/>
                  </a:ext>
                </a:extLst>
              </a:tr>
            </a:tbl>
          </a:graphicData>
        </a:graphic>
      </p:graphicFrame>
      <p:sp>
        <p:nvSpPr>
          <p:cNvPr id="6" name="BlokTextu 5">
            <a:extLst>
              <a:ext uri="{FF2B5EF4-FFF2-40B4-BE49-F238E27FC236}">
                <a16:creationId xmlns="" xmlns:a16="http://schemas.microsoft.com/office/drawing/2014/main" id="{DC2A75B1-854C-4001-ACB6-2C79BBC86FAF}"/>
              </a:ext>
            </a:extLst>
          </p:cNvPr>
          <p:cNvSpPr txBox="1"/>
          <p:nvPr/>
        </p:nvSpPr>
        <p:spPr>
          <a:xfrm>
            <a:off x="2566387" y="6116161"/>
            <a:ext cx="891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Výsledky napíš do pracovného listu, v závere prezentácie sú správne výsledky.</a:t>
            </a:r>
          </a:p>
        </p:txBody>
      </p:sp>
    </p:spTree>
    <p:extLst>
      <p:ext uri="{BB962C8B-B14F-4D97-AF65-F5344CB8AC3E}">
        <p14:creationId xmlns:p14="http://schemas.microsoft.com/office/powerpoint/2010/main" val="805785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9339256-DB54-4D5F-B85A-55086DA20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8423" y="307252"/>
            <a:ext cx="8911687" cy="461374"/>
          </a:xfrm>
        </p:spPr>
        <p:txBody>
          <a:bodyPr>
            <a:normAutofit/>
          </a:bodyPr>
          <a:lstStyle/>
          <a:p>
            <a:pPr algn="ctr"/>
            <a:r>
              <a:rPr lang="sk-SK" sz="2400" dirty="0"/>
              <a:t>Porovnaj dvojice čísel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ľka 4">
                <a:extLst>
                  <a:ext uri="{FF2B5EF4-FFF2-40B4-BE49-F238E27FC236}">
                    <a16:creationId xmlns="" xmlns:a16="http://schemas.microsoft.com/office/drawing/2014/main" id="{16B072E4-8B95-4587-A9F8-A011C82347C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06530545"/>
                  </p:ext>
                </p:extLst>
              </p:nvPr>
            </p:nvGraphicFramePr>
            <p:xfrm>
              <a:off x="2358887" y="931653"/>
              <a:ext cx="9316277" cy="52929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1757">
                      <a:extLst>
                        <a:ext uri="{9D8B030D-6E8A-4147-A177-3AD203B41FA5}">
                          <a16:colId xmlns="" xmlns:a16="http://schemas.microsoft.com/office/drawing/2014/main" val="3654424023"/>
                        </a:ext>
                      </a:extLst>
                    </a:gridCol>
                    <a:gridCol w="1106886">
                      <a:extLst>
                        <a:ext uri="{9D8B030D-6E8A-4147-A177-3AD203B41FA5}">
                          <a16:colId xmlns="" xmlns:a16="http://schemas.microsoft.com/office/drawing/2014/main" val="1504199585"/>
                        </a:ext>
                      </a:extLst>
                    </a:gridCol>
                    <a:gridCol w="3538331">
                      <a:extLst>
                        <a:ext uri="{9D8B030D-6E8A-4147-A177-3AD203B41FA5}">
                          <a16:colId xmlns="" xmlns:a16="http://schemas.microsoft.com/office/drawing/2014/main" val="3343184644"/>
                        </a:ext>
                      </a:extLst>
                    </a:gridCol>
                    <a:gridCol w="3379303">
                      <a:extLst>
                        <a:ext uri="{9D8B030D-6E8A-4147-A177-3AD203B41FA5}">
                          <a16:colId xmlns="" xmlns:a16="http://schemas.microsoft.com/office/drawing/2014/main" val="3935108217"/>
                        </a:ext>
                      </a:extLst>
                    </a:gridCol>
                  </a:tblGrid>
                  <a:tr h="4726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1.číslo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2.číslo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Rozdielom: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Podielom: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703213138"/>
                      </a:ext>
                    </a:extLst>
                  </a:tr>
                  <a:tr h="6155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56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56 je o 49 väčšie ako 7.</a:t>
                          </a:r>
                        </a:p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je o 49 menšie ako 56.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je 8 krát menšie ako 56.</a:t>
                          </a:r>
                        </a:p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56 je 8 krát väčšie ako 7.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171516424"/>
                      </a:ext>
                    </a:extLst>
                  </a:tr>
                  <a:tr h="4726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16,2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 je o 15,3 menšie ako 16,2.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16,2 je 18 krát väčšie ako 0,9.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284756304"/>
                      </a:ext>
                    </a:extLst>
                  </a:tr>
                  <a:tr h="4726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100 je o 95,5 väčšie ako 0,5.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0,5 je 200 krát menšie ako 100.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10680767"/>
                      </a:ext>
                    </a:extLst>
                  </a:tr>
                  <a:tr h="4726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0,2 je o 0,8 menšie ako 1.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je 5 krát väčšie ako 0,2.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691425955"/>
                      </a:ext>
                    </a:extLst>
                  </a:tr>
                  <a:tr h="581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k-SK" b="1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 je o 15,3 menšie ako 16,2.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16,2 je 18 krát väčšie ako 0,9.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4251702421"/>
                      </a:ext>
                    </a:extLst>
                  </a:tr>
                  <a:tr h="4726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0,4 je o 0,3 väčšie ako 0,1.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0,1 je 4 krát menšie ako 0,4.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23197611"/>
                      </a:ext>
                    </a:extLst>
                  </a:tr>
                  <a:tr h="5835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k-SK" b="1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k-SK" b="1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 sú o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väčšie ako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je 2 krát menšia</a:t>
                          </a:r>
                          <a:r>
                            <a:rPr lang="sk-SK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ako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404305705"/>
                      </a:ext>
                    </a:extLst>
                  </a:tr>
                  <a:tr h="581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k-SK" b="1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0,75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je o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menšia ako </a:t>
                          </a:r>
                          <a14:m>
                            <m:oMath xmlns:m="http://schemas.openxmlformats.org/officeDocument/2006/math">
                              <m:r>
                                <a:rPr lang="sk-SK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sk-SK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sk-SK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𝟕𝟓</m:t>
                              </m:r>
                            </m:oMath>
                          </a14:m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je 2 krát menšia</a:t>
                          </a:r>
                          <a:r>
                            <a:rPr lang="sk-SK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ako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sk-SK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232288125"/>
                      </a:ext>
                    </a:extLst>
                  </a:tr>
                  <a:tr h="4726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0,005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0,01 je o 0,005 väčšie ako 0,005.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0,005 je 2 krát menšie ako 0,01.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9379785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ľka 4">
                <a:extLst>
                  <a:ext uri="{FF2B5EF4-FFF2-40B4-BE49-F238E27FC236}">
                    <a16:creationId xmlns:a16="http://schemas.microsoft.com/office/drawing/2014/main" id="{16B072E4-8B95-4587-A9F8-A011C82347C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06530545"/>
                  </p:ext>
                </p:extLst>
              </p:nvPr>
            </p:nvGraphicFramePr>
            <p:xfrm>
              <a:off x="2358887" y="931653"/>
              <a:ext cx="9316277" cy="52929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1757">
                      <a:extLst>
                        <a:ext uri="{9D8B030D-6E8A-4147-A177-3AD203B41FA5}">
                          <a16:colId xmlns:a16="http://schemas.microsoft.com/office/drawing/2014/main" val="3654424023"/>
                        </a:ext>
                      </a:extLst>
                    </a:gridCol>
                    <a:gridCol w="1106886">
                      <a:extLst>
                        <a:ext uri="{9D8B030D-6E8A-4147-A177-3AD203B41FA5}">
                          <a16:colId xmlns:a16="http://schemas.microsoft.com/office/drawing/2014/main" val="1504199585"/>
                        </a:ext>
                      </a:extLst>
                    </a:gridCol>
                    <a:gridCol w="3538331">
                      <a:extLst>
                        <a:ext uri="{9D8B030D-6E8A-4147-A177-3AD203B41FA5}">
                          <a16:colId xmlns:a16="http://schemas.microsoft.com/office/drawing/2014/main" val="3343184644"/>
                        </a:ext>
                      </a:extLst>
                    </a:gridCol>
                    <a:gridCol w="3379303">
                      <a:extLst>
                        <a:ext uri="{9D8B030D-6E8A-4147-A177-3AD203B41FA5}">
                          <a16:colId xmlns:a16="http://schemas.microsoft.com/office/drawing/2014/main" val="3935108217"/>
                        </a:ext>
                      </a:extLst>
                    </a:gridCol>
                  </a:tblGrid>
                  <a:tr h="4726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1.číslo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2.číslo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Rozdielom: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Podielom: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0321313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56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56 je o 49 väčšie ako 7.</a:t>
                          </a:r>
                        </a:p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je o 49 menšie ako 56.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je 8 krát menšie ako 56.</a:t>
                          </a:r>
                        </a:p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56 je 8 krát väčšie ako 7.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171516424"/>
                      </a:ext>
                    </a:extLst>
                  </a:tr>
                  <a:tr h="4726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16,2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 je o 15,3 menšie ako 16,2.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16,2 je 18 krát väčšie ako 0,9.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84756304"/>
                      </a:ext>
                    </a:extLst>
                  </a:tr>
                  <a:tr h="4726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100 je o 95,5 väčšie ako 0,5.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0,5 je 200 krát menšie ako 100.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0680767"/>
                      </a:ext>
                    </a:extLst>
                  </a:tr>
                  <a:tr h="4726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0,2 je o 0,8 menšie ako 1.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je 5 krát väčšie ako 0,2.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91425955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72" t="-421212" r="-622642" b="-36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 je o 15,3 menšie ako 16,2.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16,2 je 18 krát väčšie ako 0,9.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51702421"/>
                      </a:ext>
                    </a:extLst>
                  </a:tr>
                  <a:tr h="4726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0,4 je o 0,3 väčšie ako 0,1.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0,1 je 4 krát menšie ako 0,4.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3197611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72" t="-594000" r="-622642" b="-18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17033" t="-594000" r="-625275" b="-18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7986" t="-594000" r="-95869" b="-18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75856" t="-594000" r="-360" b="-18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4305705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72" t="-701010" r="-622642" b="-838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0,75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7986" t="-701010" r="-95869" b="-838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75856" t="-701010" r="-360" b="-838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2288125"/>
                      </a:ext>
                    </a:extLst>
                  </a:tr>
                  <a:tr h="4726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0,005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0,01 je o 0,005 väčšie ako 0,005.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0,005 je 2 krát menšie ako 0,01.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797858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60510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EE11403-0C30-4206-9795-302EF2DB4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72319"/>
            <a:ext cx="8911687" cy="714360"/>
          </a:xfrm>
        </p:spPr>
        <p:txBody>
          <a:bodyPr/>
          <a:lstStyle/>
          <a:p>
            <a:pPr algn="ctr"/>
            <a:r>
              <a:rPr lang="sk-SK" dirty="0"/>
              <a:t>Úprava pomeru na základný tvar: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ľka 4">
                <a:extLst>
                  <a:ext uri="{FF2B5EF4-FFF2-40B4-BE49-F238E27FC236}">
                    <a16:creationId xmlns="" xmlns:a16="http://schemas.microsoft.com/office/drawing/2014/main" id="{7A0F11A7-19CF-48F0-8155-2529DFB33F6A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40283522"/>
                  </p:ext>
                </p:extLst>
              </p:nvPr>
            </p:nvGraphicFramePr>
            <p:xfrm>
              <a:off x="2059126" y="1577010"/>
              <a:ext cx="3095970" cy="4730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47985">
                      <a:extLst>
                        <a:ext uri="{9D8B030D-6E8A-4147-A177-3AD203B41FA5}">
                          <a16:colId xmlns="" xmlns:a16="http://schemas.microsoft.com/office/drawing/2014/main" val="937656568"/>
                        </a:ext>
                      </a:extLst>
                    </a:gridCol>
                    <a:gridCol w="1547985">
                      <a:extLst>
                        <a:ext uri="{9D8B030D-6E8A-4147-A177-3AD203B41FA5}">
                          <a16:colId xmlns="" xmlns:a16="http://schemas.microsoft.com/office/drawing/2014/main" val="427406394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Pomer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Pomer v základnom tvare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8241508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 : 65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: 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155560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70 : 105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: 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0969477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 : 18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: 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0564206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0,6 : 0,8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: 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6301622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0,2 : 0,05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: 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2601925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 : 0,4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40 : 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091173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72 : 81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 : 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4531899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: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den>
                              </m:f>
                            </m:oMath>
                          </a14:m>
                          <a:endParaRPr lang="sk-SK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: 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5161932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5,6 : 10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 : 25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3241352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49 : 35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: 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27540775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ľka 4">
                <a:extLst>
                  <a:ext uri="{FF2B5EF4-FFF2-40B4-BE49-F238E27FC236}">
                    <a16:creationId xmlns:a16="http://schemas.microsoft.com/office/drawing/2014/main" id="{7A0F11A7-19CF-48F0-8155-2529DFB33F6A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40283522"/>
                  </p:ext>
                </p:extLst>
              </p:nvPr>
            </p:nvGraphicFramePr>
            <p:xfrm>
              <a:off x="2059126" y="1577010"/>
              <a:ext cx="3095970" cy="4730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47985">
                      <a:extLst>
                        <a:ext uri="{9D8B030D-6E8A-4147-A177-3AD203B41FA5}">
                          <a16:colId xmlns:a16="http://schemas.microsoft.com/office/drawing/2014/main" val="937656568"/>
                        </a:ext>
                      </a:extLst>
                    </a:gridCol>
                    <a:gridCol w="1547985">
                      <a:extLst>
                        <a:ext uri="{9D8B030D-6E8A-4147-A177-3AD203B41FA5}">
                          <a16:colId xmlns:a16="http://schemas.microsoft.com/office/drawing/2014/main" val="4274063948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Pomer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Pomer v základnom tvare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241508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 : 65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: 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55560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70 : 105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: 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969477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 : 18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: 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564206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0,6 : 0,8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: 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301622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0,2 : 0,05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: 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601925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 : 0,4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40 : 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91173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72 : 81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 : 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53189992"/>
                      </a:ext>
                    </a:extLst>
                  </a:tr>
                  <a:tr h="478790"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92" t="-746154" r="-101176" b="-1743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: 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61932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5,6 : 10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 : 25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241352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49 : 35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: 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7540775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uľka 6">
                <a:extLst>
                  <a:ext uri="{FF2B5EF4-FFF2-40B4-BE49-F238E27FC236}">
                    <a16:creationId xmlns="" xmlns:a16="http://schemas.microsoft.com/office/drawing/2014/main" id="{C840FDF0-EF1A-4173-8495-08CABAAAA2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2570351"/>
                  </p:ext>
                </p:extLst>
              </p:nvPr>
            </p:nvGraphicFramePr>
            <p:xfrm>
              <a:off x="6096000" y="1177346"/>
              <a:ext cx="4903305" cy="52176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1721">
                      <a:extLst>
                        <a:ext uri="{9D8B030D-6E8A-4147-A177-3AD203B41FA5}">
                          <a16:colId xmlns="" xmlns:a16="http://schemas.microsoft.com/office/drawing/2014/main" val="231339276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="" xmlns:a16="http://schemas.microsoft.com/office/drawing/2014/main" val="4182757137"/>
                        </a:ext>
                      </a:extLst>
                    </a:gridCol>
                    <a:gridCol w="2027584">
                      <a:extLst>
                        <a:ext uri="{9D8B030D-6E8A-4147-A177-3AD203B41FA5}">
                          <a16:colId xmlns="" xmlns:a16="http://schemas.microsoft.com/office/drawing/2014/main" val="2300732846"/>
                        </a:ext>
                      </a:extLst>
                    </a:gridCol>
                  </a:tblGrid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1.hodnota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2. hodnota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Pomer v základnom tvare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417475783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 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: 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93674679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70 cm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0,6 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: 6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498863344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2,4 kg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4 800 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: 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510941212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ha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100 : 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323244719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hl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0,6 m</a:t>
                          </a:r>
                          <a:r>
                            <a:rPr lang="sk-SK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: 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784794138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 min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: 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101745233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5,6 dm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 : 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007537894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0,05 kg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kg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: 40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857029608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k-SK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k-SK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sk-SK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sk-SK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sk-SK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min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: 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1954690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uľka 6">
                <a:extLst>
                  <a:ext uri="{FF2B5EF4-FFF2-40B4-BE49-F238E27FC236}">
                    <a16:creationId xmlns:a16="http://schemas.microsoft.com/office/drawing/2014/main" id="{C840FDF0-EF1A-4173-8495-08CABAAAA2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2570351"/>
                  </p:ext>
                </p:extLst>
              </p:nvPr>
            </p:nvGraphicFramePr>
            <p:xfrm>
              <a:off x="6096000" y="1177346"/>
              <a:ext cx="4903305" cy="52176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1721">
                      <a:extLst>
                        <a:ext uri="{9D8B030D-6E8A-4147-A177-3AD203B41FA5}">
                          <a16:colId xmlns:a16="http://schemas.microsoft.com/office/drawing/2014/main" val="231339276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4182757137"/>
                        </a:ext>
                      </a:extLst>
                    </a:gridCol>
                    <a:gridCol w="2027584">
                      <a:extLst>
                        <a:ext uri="{9D8B030D-6E8A-4147-A177-3AD203B41FA5}">
                          <a16:colId xmlns:a16="http://schemas.microsoft.com/office/drawing/2014/main" val="2300732846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1.hodnota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2. hodnota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Pomer v základnom tvare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7475783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 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: 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674679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70 cm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0,6 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 : 6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8863344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2,4 kg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4 800 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: 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0941212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ha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100 : 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23244719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hl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0,6 m</a:t>
                          </a:r>
                          <a:r>
                            <a:rPr lang="sk-SK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: 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84794138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 min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: 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01745233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5,6 dm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 : 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07537894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0,05 kg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kg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: 40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57029608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01" t="-770707" r="-264414" b="-20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min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 : 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954690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85512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DE94C06-94B6-4C96-AFAD-04D7050AD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8584" y="221773"/>
            <a:ext cx="9863528" cy="725005"/>
          </a:xfrm>
        </p:spPr>
        <p:txBody>
          <a:bodyPr/>
          <a:lstStyle/>
          <a:p>
            <a:r>
              <a:rPr lang="sk-SK" dirty="0"/>
              <a:t>Rozdeliť číslo, množstvo v danom pomere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="" xmlns:a16="http://schemas.microsoft.com/office/drawing/2014/main" id="{443DF3F1-F010-4EB8-A3AA-C44FF136CC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314049"/>
              </p:ext>
            </p:extLst>
          </p:nvPr>
        </p:nvGraphicFramePr>
        <p:xfrm>
          <a:off x="2566387" y="1290856"/>
          <a:ext cx="8915400" cy="4481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>
                  <a:extLst>
                    <a:ext uri="{9D8B030D-6E8A-4147-A177-3AD203B41FA5}">
                      <a16:colId xmlns="" xmlns:a16="http://schemas.microsoft.com/office/drawing/2014/main" val="1179467988"/>
                    </a:ext>
                  </a:extLst>
                </a:gridCol>
                <a:gridCol w="1783080">
                  <a:extLst>
                    <a:ext uri="{9D8B030D-6E8A-4147-A177-3AD203B41FA5}">
                      <a16:colId xmlns="" xmlns:a16="http://schemas.microsoft.com/office/drawing/2014/main" val="3865090543"/>
                    </a:ext>
                  </a:extLst>
                </a:gridCol>
                <a:gridCol w="1783080">
                  <a:extLst>
                    <a:ext uri="{9D8B030D-6E8A-4147-A177-3AD203B41FA5}">
                      <a16:colId xmlns="" xmlns:a16="http://schemas.microsoft.com/office/drawing/2014/main" val="3554448350"/>
                    </a:ext>
                  </a:extLst>
                </a:gridCol>
                <a:gridCol w="1783080">
                  <a:extLst>
                    <a:ext uri="{9D8B030D-6E8A-4147-A177-3AD203B41FA5}">
                      <a16:colId xmlns="" xmlns:a16="http://schemas.microsoft.com/office/drawing/2014/main" val="322662440"/>
                    </a:ext>
                  </a:extLst>
                </a:gridCol>
                <a:gridCol w="1783080">
                  <a:extLst>
                    <a:ext uri="{9D8B030D-6E8A-4147-A177-3AD203B41FA5}">
                      <a16:colId xmlns="" xmlns:a16="http://schemas.microsoft.com/office/drawing/2014/main" val="2751772175"/>
                    </a:ext>
                  </a:extLst>
                </a:gridCol>
              </a:tblGrid>
              <a:tr h="721117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Čo treba rozdeliť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V akom pomere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Jeden diel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Prvá časť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Druhá časť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6673440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20 cukríkov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 :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4 cukríky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 cukríkov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12 cukríkov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79025336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350 €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 :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70 €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70 €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280 €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83189762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42 cm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 :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 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18 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24 cm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16866459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80 oviec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 :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10 oviec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30 oviec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50 oviec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68352515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600 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5 :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50 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250 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350 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33346179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180 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4 :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20 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80 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100 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82639728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120 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 :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12 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36 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84 min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97455170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15 jabĺk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 :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5 jabĺk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5 jabĺk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10 jabĺk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2663952"/>
                  </a:ext>
                </a:extLst>
              </a:tr>
              <a:tr h="41779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100 cm</a:t>
                      </a:r>
                      <a:r>
                        <a:rPr lang="sk-SK" baseline="30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 :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10 cm</a:t>
                      </a:r>
                      <a:r>
                        <a:rPr lang="sk-SK" baseline="30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10 cm</a:t>
                      </a:r>
                      <a:r>
                        <a:rPr lang="sk-SK" baseline="30000" dirty="0"/>
                        <a:t>2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90 cm</a:t>
                      </a:r>
                      <a:r>
                        <a:rPr lang="sk-SK" baseline="30000" dirty="0"/>
                        <a:t>2</a:t>
                      </a:r>
                      <a:endParaRPr lang="sk-SK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42300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490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81BD8832-3884-4EE4-A28F-1DF19AE9D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2438401"/>
            <a:ext cx="8915400" cy="1402080"/>
          </a:xfrm>
        </p:spPr>
        <p:txBody>
          <a:bodyPr/>
          <a:lstStyle/>
          <a:p>
            <a:r>
              <a:rPr lang="sk-SK" dirty="0"/>
              <a:t>Ďakujem za pozornosť !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A6A7D723-6BC1-4DE9-A97C-099B959E4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/>
              <a:t>Zdroj obrázkov: internet</a:t>
            </a:r>
          </a:p>
        </p:txBody>
      </p:sp>
    </p:spTree>
    <p:extLst>
      <p:ext uri="{BB962C8B-B14F-4D97-AF65-F5344CB8AC3E}">
        <p14:creationId xmlns:p14="http://schemas.microsoft.com/office/powerpoint/2010/main" val="322864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DF5B85F-8C27-49FC-9ABA-F9FE7F45F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899" y="272175"/>
            <a:ext cx="8911687" cy="674603"/>
          </a:xfrm>
        </p:spPr>
        <p:txBody>
          <a:bodyPr/>
          <a:lstStyle/>
          <a:p>
            <a:pPr algn="ctr"/>
            <a:r>
              <a:rPr lang="sk-SK" dirty="0"/>
              <a:t>Porovnávanie v matematike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="" xmlns:a16="http://schemas.microsoft.com/office/drawing/2014/main" id="{19C5445E-1666-4C5E-A896-A0C48889AD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092639"/>
              </p:ext>
            </p:extLst>
          </p:nvPr>
        </p:nvGraphicFramePr>
        <p:xfrm>
          <a:off x="1139688" y="1205947"/>
          <a:ext cx="10364926" cy="5379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lokTextu 4">
            <a:extLst>
              <a:ext uri="{FF2B5EF4-FFF2-40B4-BE49-F238E27FC236}">
                <a16:creationId xmlns="" xmlns:a16="http://schemas.microsoft.com/office/drawing/2014/main" id="{742CE89D-AD31-4ADB-9DAC-E6672D69814B}"/>
              </a:ext>
            </a:extLst>
          </p:cNvPr>
          <p:cNvSpPr txBox="1"/>
          <p:nvPr/>
        </p:nvSpPr>
        <p:spPr>
          <a:xfrm>
            <a:off x="4599798" y="1355130"/>
            <a:ext cx="41073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/>
              <a:t>Dve čísla môžeme porovnávať:</a:t>
            </a:r>
          </a:p>
        </p:txBody>
      </p:sp>
      <p:cxnSp>
        <p:nvCxnSpPr>
          <p:cNvPr id="7" name="Rovná spojovacia šípka 6">
            <a:extLst>
              <a:ext uri="{FF2B5EF4-FFF2-40B4-BE49-F238E27FC236}">
                <a16:creationId xmlns="" xmlns:a16="http://schemas.microsoft.com/office/drawing/2014/main" id="{3734CAA7-BA6F-496F-BD7B-619478190B11}"/>
              </a:ext>
            </a:extLst>
          </p:cNvPr>
          <p:cNvCxnSpPr>
            <a:stCxn id="5" idx="2"/>
          </p:cNvCxnSpPr>
          <p:nvPr/>
        </p:nvCxnSpPr>
        <p:spPr>
          <a:xfrm flipH="1">
            <a:off x="3697357" y="1724462"/>
            <a:ext cx="2956097" cy="939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>
            <a:extLst>
              <a:ext uri="{FF2B5EF4-FFF2-40B4-BE49-F238E27FC236}">
                <a16:creationId xmlns="" xmlns:a16="http://schemas.microsoft.com/office/drawing/2014/main" id="{4F2B843D-0B67-4D15-AF2B-36A50057431C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6653454" y="1724462"/>
            <a:ext cx="2884167" cy="938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>
            <a:extLst>
              <a:ext uri="{FF2B5EF4-FFF2-40B4-BE49-F238E27FC236}">
                <a16:creationId xmlns="" xmlns:a16="http://schemas.microsoft.com/office/drawing/2014/main" id="{CF712224-6DC7-4D20-A911-C5D0E5D2F2B6}"/>
              </a:ext>
            </a:extLst>
          </p:cNvPr>
          <p:cNvSpPr txBox="1"/>
          <p:nvPr/>
        </p:nvSpPr>
        <p:spPr>
          <a:xfrm>
            <a:off x="2433899" y="2663686"/>
            <a:ext cx="2615179" cy="369332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/>
              <a:t>Rozdielom: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="" xmlns:a16="http://schemas.microsoft.com/office/drawing/2014/main" id="{111F60E8-9566-45B0-A6EE-BCEB4568BFE0}"/>
              </a:ext>
            </a:extLst>
          </p:cNvPr>
          <p:cNvSpPr txBox="1"/>
          <p:nvPr/>
        </p:nvSpPr>
        <p:spPr>
          <a:xfrm>
            <a:off x="8230031" y="2662821"/>
            <a:ext cx="2615179" cy="369332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/>
              <a:t>Podielom</a:t>
            </a:r>
            <a:r>
              <a:rPr lang="sk-SK" b="1" dirty="0"/>
              <a:t>: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="" xmlns:a16="http://schemas.microsoft.com/office/drawing/2014/main" id="{0AB7BFAF-BBEA-4ED1-B631-1820E1059EA9}"/>
              </a:ext>
            </a:extLst>
          </p:cNvPr>
          <p:cNvSpPr txBox="1"/>
          <p:nvPr/>
        </p:nvSpPr>
        <p:spPr>
          <a:xfrm>
            <a:off x="1895061" y="3429000"/>
            <a:ext cx="4200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Pýtame sa: </a:t>
            </a:r>
          </a:p>
          <a:p>
            <a:pPr marL="285750" indent="-285750">
              <a:buFontTx/>
              <a:buChar char="-"/>
            </a:pPr>
            <a:r>
              <a:rPr lang="sk-SK" b="1" dirty="0"/>
              <a:t>o koľko </a:t>
            </a:r>
            <a:r>
              <a:rPr lang="sk-SK" dirty="0"/>
              <a:t>viac , </a:t>
            </a:r>
            <a:r>
              <a:rPr lang="sk-SK" b="1" dirty="0"/>
              <a:t>o koľko </a:t>
            </a:r>
            <a:r>
              <a:rPr lang="sk-SK" dirty="0"/>
              <a:t>menej</a:t>
            </a:r>
          </a:p>
          <a:p>
            <a:pPr marL="285750" indent="-285750">
              <a:buFontTx/>
              <a:buChar char="-"/>
            </a:pPr>
            <a:r>
              <a:rPr lang="sk-SK" b="1" dirty="0"/>
              <a:t>o koľko </a:t>
            </a:r>
            <a:r>
              <a:rPr lang="sk-SK" dirty="0"/>
              <a:t>väčšie, </a:t>
            </a:r>
            <a:r>
              <a:rPr lang="sk-SK" b="1" dirty="0"/>
              <a:t>o koľko </a:t>
            </a:r>
            <a:r>
              <a:rPr lang="sk-SK" dirty="0"/>
              <a:t>menšie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="" xmlns:a16="http://schemas.microsoft.com/office/drawing/2014/main" id="{17AD459D-1FD8-458D-947F-E01814FCC385}"/>
              </a:ext>
            </a:extLst>
          </p:cNvPr>
          <p:cNvSpPr txBox="1"/>
          <p:nvPr/>
        </p:nvSpPr>
        <p:spPr>
          <a:xfrm>
            <a:off x="7089913" y="3432313"/>
            <a:ext cx="4651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Pýtame sa: </a:t>
            </a:r>
          </a:p>
          <a:p>
            <a:pPr marL="285750" indent="-285750">
              <a:buFontTx/>
              <a:buChar char="-"/>
            </a:pPr>
            <a:r>
              <a:rPr lang="sk-SK" b="1" dirty="0"/>
              <a:t>koľko krát </a:t>
            </a:r>
            <a:r>
              <a:rPr lang="sk-SK" dirty="0"/>
              <a:t>viac , </a:t>
            </a:r>
            <a:r>
              <a:rPr lang="sk-SK" b="1" dirty="0"/>
              <a:t>koľko krát </a:t>
            </a:r>
            <a:r>
              <a:rPr lang="sk-SK" dirty="0"/>
              <a:t>menej</a:t>
            </a:r>
          </a:p>
          <a:p>
            <a:pPr marL="285750" indent="-285750">
              <a:buFontTx/>
              <a:buChar char="-"/>
            </a:pPr>
            <a:r>
              <a:rPr lang="sk-SK" b="1" dirty="0"/>
              <a:t>koľko krát </a:t>
            </a:r>
            <a:r>
              <a:rPr lang="sk-SK" dirty="0"/>
              <a:t>väčšie, </a:t>
            </a:r>
            <a:r>
              <a:rPr lang="sk-SK" b="1" dirty="0"/>
              <a:t>koľko krát </a:t>
            </a:r>
            <a:r>
              <a:rPr lang="sk-SK" dirty="0"/>
              <a:t>menšie</a:t>
            </a:r>
          </a:p>
        </p:txBody>
      </p:sp>
      <p:sp>
        <p:nvSpPr>
          <p:cNvPr id="13" name="BlokTextu 12">
            <a:extLst>
              <a:ext uri="{FF2B5EF4-FFF2-40B4-BE49-F238E27FC236}">
                <a16:creationId xmlns="" xmlns:a16="http://schemas.microsoft.com/office/drawing/2014/main" id="{10DB61AE-682F-4E87-88E4-6023C36BBF90}"/>
              </a:ext>
            </a:extLst>
          </p:cNvPr>
          <p:cNvSpPr txBox="1"/>
          <p:nvPr/>
        </p:nvSpPr>
        <p:spPr>
          <a:xfrm>
            <a:off x="1795669" y="4577810"/>
            <a:ext cx="4200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Napríklad : </a:t>
            </a:r>
          </a:p>
          <a:p>
            <a:pPr marL="285750" indent="-285750">
              <a:buFontTx/>
              <a:buChar char="-"/>
            </a:pPr>
            <a:r>
              <a:rPr lang="sk-SK" b="1" dirty="0"/>
              <a:t>Porovnaj čísla 15 a 3:</a:t>
            </a:r>
          </a:p>
          <a:p>
            <a:pPr marL="285750" indent="-285750">
              <a:buFontTx/>
              <a:buChar char="-"/>
            </a:pPr>
            <a:r>
              <a:rPr lang="sk-SK" dirty="0"/>
              <a:t>Číslo 15 je </a:t>
            </a:r>
            <a:r>
              <a:rPr lang="sk-SK" b="1" dirty="0"/>
              <a:t>o 12 väčšie </a:t>
            </a:r>
            <a:r>
              <a:rPr lang="sk-SK" dirty="0"/>
              <a:t>ako 3.</a:t>
            </a:r>
          </a:p>
          <a:p>
            <a:pPr marL="285750" indent="-285750">
              <a:buFontTx/>
              <a:buChar char="-"/>
            </a:pPr>
            <a:r>
              <a:rPr lang="sk-SK" dirty="0"/>
              <a:t>Číslo 3 je </a:t>
            </a:r>
            <a:r>
              <a:rPr lang="sk-SK" b="1" dirty="0"/>
              <a:t>o 12 menšie </a:t>
            </a:r>
            <a:r>
              <a:rPr lang="sk-SK" dirty="0"/>
              <a:t>ako 15.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="" xmlns:a16="http://schemas.microsoft.com/office/drawing/2014/main" id="{D535A6B5-C66E-4DC1-9C6E-5EBC850450A4}"/>
              </a:ext>
            </a:extLst>
          </p:cNvPr>
          <p:cNvSpPr txBox="1"/>
          <p:nvPr/>
        </p:nvSpPr>
        <p:spPr>
          <a:xfrm>
            <a:off x="7089913" y="4645350"/>
            <a:ext cx="4200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Napríklad : </a:t>
            </a:r>
          </a:p>
          <a:p>
            <a:pPr marL="285750" indent="-285750">
              <a:buFontTx/>
              <a:buChar char="-"/>
            </a:pPr>
            <a:r>
              <a:rPr lang="sk-SK" b="1" dirty="0"/>
              <a:t>Porovnaj čísla 15 a 3:</a:t>
            </a:r>
          </a:p>
          <a:p>
            <a:pPr marL="285750" indent="-285750">
              <a:buFontTx/>
              <a:buChar char="-"/>
            </a:pPr>
            <a:r>
              <a:rPr lang="sk-SK" dirty="0"/>
              <a:t>Číslo 15 je </a:t>
            </a:r>
            <a:r>
              <a:rPr lang="sk-SK" b="1" dirty="0"/>
              <a:t>5 krát väčšie </a:t>
            </a:r>
            <a:r>
              <a:rPr lang="sk-SK" dirty="0"/>
              <a:t>ako 3.</a:t>
            </a:r>
          </a:p>
          <a:p>
            <a:pPr marL="285750" indent="-285750">
              <a:buFontTx/>
              <a:buChar char="-"/>
            </a:pPr>
            <a:r>
              <a:rPr lang="sk-SK" dirty="0"/>
              <a:t>Číslo 3 je </a:t>
            </a:r>
            <a:r>
              <a:rPr lang="sk-SK" b="1" dirty="0"/>
              <a:t>5 krát menšie </a:t>
            </a:r>
            <a:r>
              <a:rPr lang="sk-SK" dirty="0"/>
              <a:t>ako 15.</a:t>
            </a:r>
          </a:p>
        </p:txBody>
      </p:sp>
    </p:spTree>
    <p:extLst>
      <p:ext uri="{BB962C8B-B14F-4D97-AF65-F5344CB8AC3E}">
        <p14:creationId xmlns:p14="http://schemas.microsoft.com/office/powerpoint/2010/main" val="246633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0" grpId="0" animBg="1"/>
      <p:bldP spid="11" grpId="0" animBg="1"/>
      <p:bldP spid="3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9339256-DB54-4D5F-B85A-55086DA20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8423" y="307252"/>
            <a:ext cx="8911687" cy="684640"/>
          </a:xfrm>
        </p:spPr>
        <p:txBody>
          <a:bodyPr/>
          <a:lstStyle/>
          <a:p>
            <a:pPr algn="ctr"/>
            <a:r>
              <a:rPr lang="sk-SK" dirty="0"/>
              <a:t>Porovnaj dvojice čísel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ľka 4">
                <a:extLst>
                  <a:ext uri="{FF2B5EF4-FFF2-40B4-BE49-F238E27FC236}">
                    <a16:creationId xmlns="" xmlns:a16="http://schemas.microsoft.com/office/drawing/2014/main" id="{16B072E4-8B95-4587-A9F8-A011C82347C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27477570"/>
                  </p:ext>
                </p:extLst>
              </p:nvPr>
            </p:nvGraphicFramePr>
            <p:xfrm>
              <a:off x="2608422" y="1042816"/>
              <a:ext cx="8915400" cy="53448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36173">
                      <a:extLst>
                        <a:ext uri="{9D8B030D-6E8A-4147-A177-3AD203B41FA5}">
                          <a16:colId xmlns="" xmlns:a16="http://schemas.microsoft.com/office/drawing/2014/main" val="3654424023"/>
                        </a:ext>
                      </a:extLst>
                    </a:gridCol>
                    <a:gridCol w="1193370">
                      <a:extLst>
                        <a:ext uri="{9D8B030D-6E8A-4147-A177-3AD203B41FA5}">
                          <a16:colId xmlns="" xmlns:a16="http://schemas.microsoft.com/office/drawing/2014/main" val="1504199585"/>
                        </a:ext>
                      </a:extLst>
                    </a:gridCol>
                    <a:gridCol w="3377164">
                      <a:extLst>
                        <a:ext uri="{9D8B030D-6E8A-4147-A177-3AD203B41FA5}">
                          <a16:colId xmlns="" xmlns:a16="http://schemas.microsoft.com/office/drawing/2014/main" val="3343184644"/>
                        </a:ext>
                      </a:extLst>
                    </a:gridCol>
                    <a:gridCol w="3108693">
                      <a:extLst>
                        <a:ext uri="{9D8B030D-6E8A-4147-A177-3AD203B41FA5}">
                          <a16:colId xmlns="" xmlns:a16="http://schemas.microsoft.com/office/drawing/2014/main" val="3935108217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1.číslo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2.číslo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Rozdielom: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Podielom: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703213138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56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171516424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16,2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284756304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10680767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691425955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k-SK" b="1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4251702421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23197611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k-SK" b="1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k-SK" b="1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404305705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k-SK" b="1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k-SK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0,75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232288125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0,005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9379785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ľka 4">
                <a:extLst>
                  <a:ext uri="{FF2B5EF4-FFF2-40B4-BE49-F238E27FC236}">
                    <a16:creationId xmlns:a16="http://schemas.microsoft.com/office/drawing/2014/main" id="{16B072E4-8B95-4587-A9F8-A011C82347C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27477570"/>
                  </p:ext>
                </p:extLst>
              </p:nvPr>
            </p:nvGraphicFramePr>
            <p:xfrm>
              <a:off x="2608422" y="1042816"/>
              <a:ext cx="8915400" cy="53448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36173">
                      <a:extLst>
                        <a:ext uri="{9D8B030D-6E8A-4147-A177-3AD203B41FA5}">
                          <a16:colId xmlns:a16="http://schemas.microsoft.com/office/drawing/2014/main" val="3654424023"/>
                        </a:ext>
                      </a:extLst>
                    </a:gridCol>
                    <a:gridCol w="1193370">
                      <a:extLst>
                        <a:ext uri="{9D8B030D-6E8A-4147-A177-3AD203B41FA5}">
                          <a16:colId xmlns:a16="http://schemas.microsoft.com/office/drawing/2014/main" val="1504199585"/>
                        </a:ext>
                      </a:extLst>
                    </a:gridCol>
                    <a:gridCol w="3377164">
                      <a:extLst>
                        <a:ext uri="{9D8B030D-6E8A-4147-A177-3AD203B41FA5}">
                          <a16:colId xmlns:a16="http://schemas.microsoft.com/office/drawing/2014/main" val="3343184644"/>
                        </a:ext>
                      </a:extLst>
                    </a:gridCol>
                    <a:gridCol w="3108693">
                      <a:extLst>
                        <a:ext uri="{9D8B030D-6E8A-4147-A177-3AD203B41FA5}">
                          <a16:colId xmlns:a16="http://schemas.microsoft.com/office/drawing/2014/main" val="3935108217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1.číslo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2.číslo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Rozdielom: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Podielom: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03213138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56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171516424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16,2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84756304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0680767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91425955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93" t="-414000" r="-622167" b="-36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51702421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3197611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93" t="-596000" r="-622167" b="-18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4082" t="-596000" r="-544388" b="-18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05705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93" t="-703030" r="-622167" b="-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0,75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32288125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0,005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797858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BlokTextu 5">
            <a:extLst>
              <a:ext uri="{FF2B5EF4-FFF2-40B4-BE49-F238E27FC236}">
                <a16:creationId xmlns="" xmlns:a16="http://schemas.microsoft.com/office/drawing/2014/main" id="{8CC5C646-D15A-4C50-B411-808A7BACCF61}"/>
              </a:ext>
            </a:extLst>
          </p:cNvPr>
          <p:cNvSpPr txBox="1"/>
          <p:nvPr/>
        </p:nvSpPr>
        <p:spPr>
          <a:xfrm>
            <a:off x="2608422" y="6387678"/>
            <a:ext cx="891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Výsledky napíš do pracovného listu, v závere prezentácie sú správne výsledky.</a:t>
            </a:r>
          </a:p>
        </p:txBody>
      </p:sp>
    </p:spTree>
    <p:extLst>
      <p:ext uri="{BB962C8B-B14F-4D97-AF65-F5344CB8AC3E}">
        <p14:creationId xmlns:p14="http://schemas.microsoft.com/office/powerpoint/2010/main" val="98277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A2A551F-809B-4ACC-AD61-AA2777916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93434"/>
            <a:ext cx="8911687" cy="661351"/>
          </a:xfrm>
        </p:spPr>
        <p:txBody>
          <a:bodyPr/>
          <a:lstStyle/>
          <a:p>
            <a:pPr algn="ctr"/>
            <a:r>
              <a:rPr lang="sk-SK" dirty="0"/>
              <a:t>Pomer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6B2D5772-CC09-4ECE-85F3-04D3BBCC6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85461"/>
            <a:ext cx="8915400" cy="4948429"/>
          </a:xfrm>
        </p:spPr>
        <p:txBody>
          <a:bodyPr/>
          <a:lstStyle/>
          <a:p>
            <a:r>
              <a:rPr lang="sk-SK" dirty="0"/>
              <a:t>Je to vlastne </a:t>
            </a:r>
            <a:r>
              <a:rPr lang="sk-SK" b="1" dirty="0"/>
              <a:t>spôsob porovnania </a:t>
            </a:r>
            <a:r>
              <a:rPr lang="sk-SK" dirty="0"/>
              <a:t>najčastejšie dvoch častí celku alebo dvoch množín prvkov, či dvoch hodnôt fyzikálnych veličín,...</a:t>
            </a:r>
          </a:p>
          <a:p>
            <a:r>
              <a:rPr lang="sk-SK" dirty="0"/>
              <a:t>Napríklad vo vašej triede je 24 žiakov, z toho je 9 dievčat a 15 chlapcov.</a:t>
            </a:r>
          </a:p>
          <a:p>
            <a:r>
              <a:rPr lang="sk-SK" dirty="0"/>
              <a:t>Povieme, že pomer </a:t>
            </a:r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dievčat </a:t>
            </a:r>
            <a:r>
              <a:rPr lang="sk-SK" dirty="0"/>
              <a:t>a </a:t>
            </a:r>
            <a:r>
              <a:rPr lang="sk-SK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chlapcov</a:t>
            </a:r>
            <a:r>
              <a:rPr lang="sk-SK" dirty="0"/>
              <a:t> v triede je: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Alebo povieme, že pomer </a:t>
            </a:r>
            <a:r>
              <a:rPr lang="sk-SK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chlapcov</a:t>
            </a:r>
            <a:r>
              <a:rPr lang="sk-SK" dirty="0"/>
              <a:t> a </a:t>
            </a:r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dievčat</a:t>
            </a:r>
            <a:r>
              <a:rPr lang="sk-SK" dirty="0"/>
              <a:t> je: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="" xmlns:a16="http://schemas.microsoft.com/office/drawing/2014/main" id="{6C76E3A2-93D9-4996-A7A0-310F76129813}"/>
              </a:ext>
            </a:extLst>
          </p:cNvPr>
          <p:cNvSpPr txBox="1"/>
          <p:nvPr/>
        </p:nvSpPr>
        <p:spPr>
          <a:xfrm>
            <a:off x="5615677" y="2969669"/>
            <a:ext cx="2862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>
                <a:solidFill>
                  <a:schemeClr val="bg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r>
              <a:rPr lang="sk-SK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k-SK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r>
              <a:rPr lang="sk-SK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k-SK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15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="" xmlns:a16="http://schemas.microsoft.com/office/drawing/2014/main" id="{7A4BF78D-05FB-4F26-B54F-FC454A8E7811}"/>
              </a:ext>
            </a:extLst>
          </p:cNvPr>
          <p:cNvSpPr txBox="1"/>
          <p:nvPr/>
        </p:nvSpPr>
        <p:spPr>
          <a:xfrm>
            <a:off x="2589212" y="3842893"/>
            <a:ext cx="7898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Čítame: </a:t>
            </a:r>
            <a:r>
              <a:rPr lang="sk-SK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deväť </a:t>
            </a:r>
            <a:r>
              <a:rPr lang="sk-SK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ku</a:t>
            </a:r>
            <a:r>
              <a:rPr lang="sk-SK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pätnástim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="" xmlns:a16="http://schemas.microsoft.com/office/drawing/2014/main" id="{7FAF2EDB-2470-440E-9E76-FD060CA51FB7}"/>
              </a:ext>
            </a:extLst>
          </p:cNvPr>
          <p:cNvSpPr txBox="1"/>
          <p:nvPr/>
        </p:nvSpPr>
        <p:spPr>
          <a:xfrm>
            <a:off x="5451858" y="5218596"/>
            <a:ext cx="2862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15</a:t>
            </a:r>
            <a:r>
              <a:rPr lang="sk-SK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k-SK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 </a:t>
            </a:r>
            <a:r>
              <a:rPr lang="sk-SK" sz="4000" b="1" dirty="0">
                <a:solidFill>
                  <a:schemeClr val="bg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endParaRPr lang="sk-SK" sz="4000" b="1" dirty="0">
              <a:solidFill>
                <a:schemeClr val="accent1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ED4576C-8814-49E6-A1BC-9F016251E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66744"/>
            <a:ext cx="8911687" cy="680034"/>
          </a:xfrm>
        </p:spPr>
        <p:txBody>
          <a:bodyPr/>
          <a:lstStyle/>
          <a:p>
            <a:pPr algn="ctr"/>
            <a:r>
              <a:rPr lang="sk-SK" dirty="0"/>
              <a:t>Pomer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4C1E8F6B-7091-4B92-8CC3-A72B1AA6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946778"/>
            <a:ext cx="9058145" cy="5644478"/>
          </a:xfrm>
        </p:spPr>
        <p:txBody>
          <a:bodyPr/>
          <a:lstStyle/>
          <a:p>
            <a:r>
              <a:rPr lang="sk-SK" dirty="0"/>
              <a:t>Porovnaj pomerom banány a jablká :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Porovnaj pomerom autá a bicykle: </a:t>
            </a:r>
          </a:p>
        </p:txBody>
      </p:sp>
      <p:pic>
        <p:nvPicPr>
          <p:cNvPr id="1026" name="Picture 2" descr="Výsledok vyhľadávania obrázkov pre dopyt apple png">
            <a:extLst>
              <a:ext uri="{FF2B5EF4-FFF2-40B4-BE49-F238E27FC236}">
                <a16:creationId xmlns="" xmlns:a16="http://schemas.microsoft.com/office/drawing/2014/main" id="{509D4069-4B17-42ED-89AB-084D3477D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462" y="2334543"/>
            <a:ext cx="394124" cy="5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ýsledok vyhľadávania obrázkov pre dopyt apple png">
            <a:extLst>
              <a:ext uri="{FF2B5EF4-FFF2-40B4-BE49-F238E27FC236}">
                <a16:creationId xmlns="" xmlns:a16="http://schemas.microsoft.com/office/drawing/2014/main" id="{8D09D9B9-AAD9-4B1E-95BF-8B4A50E5F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319" y="2233173"/>
            <a:ext cx="394124" cy="5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Výsledok vyhľadávania obrázkov pre dopyt apple png">
            <a:extLst>
              <a:ext uri="{FF2B5EF4-FFF2-40B4-BE49-F238E27FC236}">
                <a16:creationId xmlns="" xmlns:a16="http://schemas.microsoft.com/office/drawing/2014/main" id="{892F13DF-AB09-4D80-9B69-19DCED99D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346" y="2734410"/>
            <a:ext cx="394124" cy="5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Výsledok vyhľadávania obrázkov pre dopyt apple png">
            <a:extLst>
              <a:ext uri="{FF2B5EF4-FFF2-40B4-BE49-F238E27FC236}">
                <a16:creationId xmlns="" xmlns:a16="http://schemas.microsoft.com/office/drawing/2014/main" id="{C9AC0557-F2AB-4A99-AE5F-5E6BD3D79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073" y="1795959"/>
            <a:ext cx="394124" cy="5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Výsledok vyhľadávania obrázkov pre dopyt apple png">
            <a:extLst>
              <a:ext uri="{FF2B5EF4-FFF2-40B4-BE49-F238E27FC236}">
                <a16:creationId xmlns="" xmlns:a16="http://schemas.microsoft.com/office/drawing/2014/main" id="{38B4A701-3955-4366-8E61-90663AEEC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457" y="2838126"/>
            <a:ext cx="394124" cy="5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Výsledok vyhľadávania obrázkov pre dopyt apple png">
            <a:extLst>
              <a:ext uri="{FF2B5EF4-FFF2-40B4-BE49-F238E27FC236}">
                <a16:creationId xmlns="" xmlns:a16="http://schemas.microsoft.com/office/drawing/2014/main" id="{61097BBE-1500-4050-A08A-B1351BEC8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41" y="1507724"/>
            <a:ext cx="394124" cy="5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Výsledok vyhľadávania obrázkov pre dopyt apple png">
            <a:extLst>
              <a:ext uri="{FF2B5EF4-FFF2-40B4-BE49-F238E27FC236}">
                <a16:creationId xmlns="" xmlns:a16="http://schemas.microsoft.com/office/drawing/2014/main" id="{2D6AC062-0CC3-4080-9BB1-C580B43B0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247" y="1944938"/>
            <a:ext cx="394124" cy="5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Výsledok vyhľadávania obrázkov pre dopyt apple png">
            <a:extLst>
              <a:ext uri="{FF2B5EF4-FFF2-40B4-BE49-F238E27FC236}">
                <a16:creationId xmlns="" xmlns:a16="http://schemas.microsoft.com/office/drawing/2014/main" id="{57324B7F-0440-4592-A250-044BB1FB3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371" y="2281642"/>
            <a:ext cx="394124" cy="5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Výsledok vyhľadávania obrázkov pre dopyt apple png">
            <a:extLst>
              <a:ext uri="{FF2B5EF4-FFF2-40B4-BE49-F238E27FC236}">
                <a16:creationId xmlns="" xmlns:a16="http://schemas.microsoft.com/office/drawing/2014/main" id="{BA703F9D-5B1A-420A-BA0C-8B582EAB4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259" y="2621766"/>
            <a:ext cx="394124" cy="5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Výsledok vyhľadávania obrázkov pre dopyt apple png">
            <a:extLst>
              <a:ext uri="{FF2B5EF4-FFF2-40B4-BE49-F238E27FC236}">
                <a16:creationId xmlns="" xmlns:a16="http://schemas.microsoft.com/office/drawing/2014/main" id="{8E768E93-34EA-4DA8-97AA-2DC3E58D0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669" y="1988115"/>
            <a:ext cx="394124" cy="5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Výsledok vyhľadávania obrázkov pre dopyt apple png">
            <a:extLst>
              <a:ext uri="{FF2B5EF4-FFF2-40B4-BE49-F238E27FC236}">
                <a16:creationId xmlns="" xmlns:a16="http://schemas.microsoft.com/office/drawing/2014/main" id="{3551B82B-549A-4BA4-904D-FC713D092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197" y="1713025"/>
            <a:ext cx="394124" cy="5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Výsledok vyhľadávania obrázkov pre dopyt apple png">
            <a:extLst>
              <a:ext uri="{FF2B5EF4-FFF2-40B4-BE49-F238E27FC236}">
                <a16:creationId xmlns="" xmlns:a16="http://schemas.microsoft.com/office/drawing/2014/main" id="{EAD57D1B-517B-489C-A7E8-FF87412A2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949" y="1971842"/>
            <a:ext cx="394124" cy="5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ok vyhľadávania obrázkov pre dopyt banana png">
            <a:extLst>
              <a:ext uri="{FF2B5EF4-FFF2-40B4-BE49-F238E27FC236}">
                <a16:creationId xmlns="" xmlns:a16="http://schemas.microsoft.com/office/drawing/2014/main" id="{33661F32-99F0-4360-9861-C2126E876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42759">
            <a:off x="6095057" y="1685485"/>
            <a:ext cx="1111009" cy="51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Výsledok vyhľadávania obrázkov pre dopyt banana png">
            <a:extLst>
              <a:ext uri="{FF2B5EF4-FFF2-40B4-BE49-F238E27FC236}">
                <a16:creationId xmlns="" xmlns:a16="http://schemas.microsoft.com/office/drawing/2014/main" id="{210C5876-57B5-485D-91B7-8DE56EFF4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42759">
            <a:off x="5586125" y="2313893"/>
            <a:ext cx="1111009" cy="51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Výsledok vyhľadávania obrázkov pre dopyt banana png">
            <a:extLst>
              <a:ext uri="{FF2B5EF4-FFF2-40B4-BE49-F238E27FC236}">
                <a16:creationId xmlns="" xmlns:a16="http://schemas.microsoft.com/office/drawing/2014/main" id="{2132115B-6283-4D78-8CD4-3880E1ACD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42759">
            <a:off x="5605170" y="1605998"/>
            <a:ext cx="1111009" cy="51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Výsledok vyhľadávania obrázkov pre dopyt banana png">
            <a:extLst>
              <a:ext uri="{FF2B5EF4-FFF2-40B4-BE49-F238E27FC236}">
                <a16:creationId xmlns="" xmlns:a16="http://schemas.microsoft.com/office/drawing/2014/main" id="{6A48F221-088E-4A01-8C43-B1AC152EB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42759">
            <a:off x="6724155" y="2249902"/>
            <a:ext cx="1111009" cy="51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Výsledok vyhľadávania obrázkov pre dopyt banana png">
            <a:extLst>
              <a:ext uri="{FF2B5EF4-FFF2-40B4-BE49-F238E27FC236}">
                <a16:creationId xmlns="" xmlns:a16="http://schemas.microsoft.com/office/drawing/2014/main" id="{9D38E634-48DF-400A-B6CB-E63EE5507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42759">
            <a:off x="6661144" y="1685484"/>
            <a:ext cx="1111009" cy="51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Výsledok vyhľadávania obrázkov pre dopyt banana png">
            <a:extLst>
              <a:ext uri="{FF2B5EF4-FFF2-40B4-BE49-F238E27FC236}">
                <a16:creationId xmlns="" xmlns:a16="http://schemas.microsoft.com/office/drawing/2014/main" id="{3609FA74-1F9F-4447-A50D-C54D85333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42759">
            <a:off x="6149502" y="2377883"/>
            <a:ext cx="1111009" cy="51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Výsledok vyhľadávania obrázkov pre dopyt banana png">
            <a:extLst>
              <a:ext uri="{FF2B5EF4-FFF2-40B4-BE49-F238E27FC236}">
                <a16:creationId xmlns="" xmlns:a16="http://schemas.microsoft.com/office/drawing/2014/main" id="{93653E65-7D48-4DBD-BD07-50967A656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42759">
            <a:off x="7036092" y="2520283"/>
            <a:ext cx="1111009" cy="51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Výsledok vyhľadávania obrázkov pre dopyt car cartoon png">
            <a:extLst>
              <a:ext uri="{FF2B5EF4-FFF2-40B4-BE49-F238E27FC236}">
                <a16:creationId xmlns="" xmlns:a16="http://schemas.microsoft.com/office/drawing/2014/main" id="{6E042C2E-CF23-45B0-A34B-6C6626DA18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87" b="33527"/>
          <a:stretch/>
        </p:blipFill>
        <p:spPr bwMode="auto">
          <a:xfrm>
            <a:off x="2693376" y="3918027"/>
            <a:ext cx="1115346" cy="36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Výsledok vyhľadávania obrázkov pre dopyt car cartoon png">
            <a:extLst>
              <a:ext uri="{FF2B5EF4-FFF2-40B4-BE49-F238E27FC236}">
                <a16:creationId xmlns="" xmlns:a16="http://schemas.microsoft.com/office/drawing/2014/main" id="{095596D0-C400-4539-8343-439571ED5A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87" b="33527"/>
          <a:stretch/>
        </p:blipFill>
        <p:spPr bwMode="auto">
          <a:xfrm>
            <a:off x="3763318" y="4109610"/>
            <a:ext cx="1235409" cy="39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Výsledok vyhľadávania obrázkov pre dopyt car cartoon png">
            <a:extLst>
              <a:ext uri="{FF2B5EF4-FFF2-40B4-BE49-F238E27FC236}">
                <a16:creationId xmlns="" xmlns:a16="http://schemas.microsoft.com/office/drawing/2014/main" id="{E1D5A1FF-B4F9-4139-ABF0-18B1A3137B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87" b="33527"/>
          <a:stretch/>
        </p:blipFill>
        <p:spPr bwMode="auto">
          <a:xfrm>
            <a:off x="2365843" y="4237142"/>
            <a:ext cx="1115346" cy="36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Výsledok vyhľadávania obrázkov pre dopyt car cartoon png">
            <a:extLst>
              <a:ext uri="{FF2B5EF4-FFF2-40B4-BE49-F238E27FC236}">
                <a16:creationId xmlns="" xmlns:a16="http://schemas.microsoft.com/office/drawing/2014/main" id="{3C246145-EF55-422D-B6C4-18B0174B64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87" b="33527"/>
          <a:stretch/>
        </p:blipFill>
        <p:spPr bwMode="auto">
          <a:xfrm>
            <a:off x="3748975" y="4458995"/>
            <a:ext cx="1115346" cy="36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0" descr="Výsledok vyhľadávania obrázkov pre dopyt car cartoon png">
            <a:extLst>
              <a:ext uri="{FF2B5EF4-FFF2-40B4-BE49-F238E27FC236}">
                <a16:creationId xmlns="" xmlns:a16="http://schemas.microsoft.com/office/drawing/2014/main" id="{0C51C660-60E6-4C8B-82B5-0F5220CB7C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87" b="33527"/>
          <a:stretch/>
        </p:blipFill>
        <p:spPr bwMode="auto">
          <a:xfrm>
            <a:off x="2693376" y="4595920"/>
            <a:ext cx="1115346" cy="36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0" descr="Výsledok vyhľadávania obrázkov pre dopyt car cartoon png">
            <a:extLst>
              <a:ext uri="{FF2B5EF4-FFF2-40B4-BE49-F238E27FC236}">
                <a16:creationId xmlns="" xmlns:a16="http://schemas.microsoft.com/office/drawing/2014/main" id="{1F518173-A923-4094-BE8D-D5CDCF6ED4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87" b="33527"/>
          <a:stretch/>
        </p:blipFill>
        <p:spPr bwMode="auto">
          <a:xfrm>
            <a:off x="3660014" y="3778961"/>
            <a:ext cx="1115346" cy="36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Výsledok vyhľadávania obrázkov pre dopyt bicycle cartoon png">
            <a:extLst>
              <a:ext uri="{FF2B5EF4-FFF2-40B4-BE49-F238E27FC236}">
                <a16:creationId xmlns="" xmlns:a16="http://schemas.microsoft.com/office/drawing/2014/main" id="{33033870-A6F0-4654-93FA-F03540812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195" y="3702578"/>
            <a:ext cx="1077282" cy="68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4" descr="Výsledok vyhľadávania obrázkov pre dopyt bicycle cartoon png">
            <a:extLst>
              <a:ext uri="{FF2B5EF4-FFF2-40B4-BE49-F238E27FC236}">
                <a16:creationId xmlns="" xmlns:a16="http://schemas.microsoft.com/office/drawing/2014/main" id="{B5C99C52-50DD-493B-B209-002673FCE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97" y="4291522"/>
            <a:ext cx="1077282" cy="68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4" descr="Výsledok vyhľadávania obrázkov pre dopyt bicycle cartoon png">
            <a:extLst>
              <a:ext uri="{FF2B5EF4-FFF2-40B4-BE49-F238E27FC236}">
                <a16:creationId xmlns="" xmlns:a16="http://schemas.microsoft.com/office/drawing/2014/main" id="{71A45B93-A379-4A22-A225-A22908056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224" y="4295364"/>
            <a:ext cx="1077282" cy="68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Výsledok vyhľadávania obrázkov pre dopyt bicycle cartoon png">
            <a:extLst>
              <a:ext uri="{FF2B5EF4-FFF2-40B4-BE49-F238E27FC236}">
                <a16:creationId xmlns="" xmlns:a16="http://schemas.microsoft.com/office/drawing/2014/main" id="{0E856A25-1DCB-4DC5-AE9E-45330AA5E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798" y="5271887"/>
            <a:ext cx="1077282" cy="68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4" descr="Výsledok vyhľadávania obrázkov pre dopyt bicycle cartoon png">
            <a:extLst>
              <a:ext uri="{FF2B5EF4-FFF2-40B4-BE49-F238E27FC236}">
                <a16:creationId xmlns="" xmlns:a16="http://schemas.microsoft.com/office/drawing/2014/main" id="{316087D0-9764-4997-B157-BD957124D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713" y="4557243"/>
            <a:ext cx="1077282" cy="68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Výsledok vyhľadávania obrázkov pre dopyt bicycle cartoon png">
            <a:extLst>
              <a:ext uri="{FF2B5EF4-FFF2-40B4-BE49-F238E27FC236}">
                <a16:creationId xmlns="" xmlns:a16="http://schemas.microsoft.com/office/drawing/2014/main" id="{646D08F5-602C-4B2B-86D7-01EEE5A7B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067" y="3484946"/>
            <a:ext cx="1077282" cy="68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4" descr="Výsledok vyhľadávania obrázkov pre dopyt bicycle cartoon png">
            <a:extLst>
              <a:ext uri="{FF2B5EF4-FFF2-40B4-BE49-F238E27FC236}">
                <a16:creationId xmlns="" xmlns:a16="http://schemas.microsoft.com/office/drawing/2014/main" id="{DAE0816A-5FC7-4573-8476-967F8B030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321" y="4897260"/>
            <a:ext cx="1077282" cy="68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4" descr="Výsledok vyhľadávania obrázkov pre dopyt bicycle cartoon png">
            <a:extLst>
              <a:ext uri="{FF2B5EF4-FFF2-40B4-BE49-F238E27FC236}">
                <a16:creationId xmlns="" xmlns:a16="http://schemas.microsoft.com/office/drawing/2014/main" id="{6F0DEDE6-CE69-42FC-89EB-A10797837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815" y="4925255"/>
            <a:ext cx="1077282" cy="68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4" descr="Výsledok vyhľadávania obrázkov pre dopyt bicycle cartoon png">
            <a:extLst>
              <a:ext uri="{FF2B5EF4-FFF2-40B4-BE49-F238E27FC236}">
                <a16:creationId xmlns="" xmlns:a16="http://schemas.microsoft.com/office/drawing/2014/main" id="{64D0A8DD-DD0D-4866-99EB-8DE70A695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40" y="5021055"/>
            <a:ext cx="1077282" cy="68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4" descr="Výsledok vyhľadávania obrázkov pre dopyt bicycle cartoon png">
            <a:extLst>
              <a:ext uri="{FF2B5EF4-FFF2-40B4-BE49-F238E27FC236}">
                <a16:creationId xmlns="" xmlns:a16="http://schemas.microsoft.com/office/drawing/2014/main" id="{EF2913EF-A7CC-492E-8612-BD62B6647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321" y="4267850"/>
            <a:ext cx="1077282" cy="68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4" descr="Výsledok vyhľadávania obrázkov pre dopyt bicycle cartoon png">
            <a:extLst>
              <a:ext uri="{FF2B5EF4-FFF2-40B4-BE49-F238E27FC236}">
                <a16:creationId xmlns="" xmlns:a16="http://schemas.microsoft.com/office/drawing/2014/main" id="{DDE26E12-C777-4610-8076-16F208597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764" y="3659683"/>
            <a:ext cx="1077282" cy="68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>
            <a:extLst>
              <a:ext uri="{FF2B5EF4-FFF2-40B4-BE49-F238E27FC236}">
                <a16:creationId xmlns="" xmlns:a16="http://schemas.microsoft.com/office/drawing/2014/main" id="{5023993A-59E1-4DC0-94F5-A637EBF1F666}"/>
              </a:ext>
            </a:extLst>
          </p:cNvPr>
          <p:cNvSpPr txBox="1"/>
          <p:nvPr/>
        </p:nvSpPr>
        <p:spPr>
          <a:xfrm>
            <a:off x="8680190" y="1757388"/>
            <a:ext cx="151248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7: 12</a:t>
            </a:r>
          </a:p>
        </p:txBody>
      </p:sp>
      <p:sp>
        <p:nvSpPr>
          <p:cNvPr id="44" name="BlokTextu 43">
            <a:extLst>
              <a:ext uri="{FF2B5EF4-FFF2-40B4-BE49-F238E27FC236}">
                <a16:creationId xmlns="" xmlns:a16="http://schemas.microsoft.com/office/drawing/2014/main" id="{0180A4A9-2DB3-4717-ABA2-1FC5F6A62302}"/>
              </a:ext>
            </a:extLst>
          </p:cNvPr>
          <p:cNvSpPr txBox="1"/>
          <p:nvPr/>
        </p:nvSpPr>
        <p:spPr>
          <a:xfrm>
            <a:off x="3574836" y="5645280"/>
            <a:ext cx="151248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6: 11</a:t>
            </a:r>
          </a:p>
        </p:txBody>
      </p:sp>
    </p:spTree>
    <p:extLst>
      <p:ext uri="{BB962C8B-B14F-4D97-AF65-F5344CB8AC3E}">
        <p14:creationId xmlns:p14="http://schemas.microsoft.com/office/powerpoint/2010/main" val="161365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C15AB8E-774D-4F45-AB0C-75DCB9699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1351"/>
          </a:xfrm>
        </p:spPr>
        <p:txBody>
          <a:bodyPr/>
          <a:lstStyle/>
          <a:p>
            <a:pPr algn="ctr"/>
            <a:r>
              <a:rPr lang="sk-SK" dirty="0"/>
              <a:t>Pomer, čo s ním: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88D89B83-66C6-461C-9887-C9E9B3E01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431235"/>
            <a:ext cx="9218475" cy="5088835"/>
          </a:xfrm>
        </p:spPr>
        <p:txBody>
          <a:bodyPr/>
          <a:lstStyle/>
          <a:p>
            <a:r>
              <a:rPr lang="sk-SK" dirty="0"/>
              <a:t>Operácie, ktoré môžeme robiť s pomerom sú podobné ako operácie so zlomkami:</a:t>
            </a:r>
          </a:p>
          <a:p>
            <a:r>
              <a:rPr lang="sk-SK" dirty="0"/>
              <a:t>Pomer môžeme </a:t>
            </a:r>
            <a:r>
              <a:rPr lang="sk-SK" b="1" dirty="0"/>
              <a:t>rozšíriť alebo krátiť </a:t>
            </a:r>
            <a:r>
              <a:rPr lang="sk-SK" dirty="0"/>
              <a:t>číslom rôznym od nuly:</a:t>
            </a:r>
          </a:p>
          <a:p>
            <a:r>
              <a:rPr lang="sk-SK" dirty="0" err="1"/>
              <a:t>Napr</a:t>
            </a:r>
            <a:r>
              <a:rPr lang="sk-SK" dirty="0"/>
              <a:t>: pomer dievčat a chlapcov je 9:15: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Čísla 9 a 15 majú spoločného deliteľa číslo 3, týmto číslom môžeme obidve čísla v pomere </a:t>
            </a:r>
            <a:r>
              <a:rPr lang="sk-SK" b="1" dirty="0"/>
              <a:t>vydeliť: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b="1" dirty="0">
                <a:solidFill>
                  <a:srgbClr val="FF0000"/>
                </a:solidFill>
              </a:rPr>
              <a:t>Ak sú čísla v pomere </a:t>
            </a:r>
            <a:r>
              <a:rPr lang="sk-SK" b="1" dirty="0" err="1">
                <a:solidFill>
                  <a:srgbClr val="FF0000"/>
                </a:solidFill>
              </a:rPr>
              <a:t>nesúdeliteľné</a:t>
            </a:r>
            <a:r>
              <a:rPr lang="sk-SK" b="1" dirty="0">
                <a:solidFill>
                  <a:srgbClr val="FF0000"/>
                </a:solidFill>
              </a:rPr>
              <a:t>, hovoríme, že je pomer v základnom tvare.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="" xmlns:a16="http://schemas.microsoft.com/office/drawing/2014/main" id="{6CFDB6B9-7BFA-42CE-ABE0-5ED95F4D3F3E}"/>
              </a:ext>
            </a:extLst>
          </p:cNvPr>
          <p:cNvSpPr txBox="1"/>
          <p:nvPr/>
        </p:nvSpPr>
        <p:spPr>
          <a:xfrm>
            <a:off x="5314122" y="2895982"/>
            <a:ext cx="2478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9 : 15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="" xmlns:a16="http://schemas.microsoft.com/office/drawing/2014/main" id="{314902EA-8C9C-4716-98C2-153A0404A161}"/>
              </a:ext>
            </a:extLst>
          </p:cNvPr>
          <p:cNvSpPr txBox="1"/>
          <p:nvPr/>
        </p:nvSpPr>
        <p:spPr>
          <a:xfrm>
            <a:off x="5314122" y="4443620"/>
            <a:ext cx="2478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9 : 15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="" xmlns:a16="http://schemas.microsoft.com/office/drawing/2014/main" id="{E606B11A-BD09-4720-A6A4-C5F307BB7DCC}"/>
              </a:ext>
            </a:extLst>
          </p:cNvPr>
          <p:cNvSpPr txBox="1"/>
          <p:nvPr/>
        </p:nvSpPr>
        <p:spPr>
          <a:xfrm>
            <a:off x="7792278" y="4477178"/>
            <a:ext cx="993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 : 3</a:t>
            </a:r>
          </a:p>
        </p:txBody>
      </p:sp>
      <p:sp>
        <p:nvSpPr>
          <p:cNvPr id="7" name="Šípka: zakrivená nadol 6">
            <a:extLst>
              <a:ext uri="{FF2B5EF4-FFF2-40B4-BE49-F238E27FC236}">
                <a16:creationId xmlns="" xmlns:a16="http://schemas.microsoft.com/office/drawing/2014/main" id="{1DAC4BF4-5714-4B86-9FDD-E7F40CF56A24}"/>
              </a:ext>
            </a:extLst>
          </p:cNvPr>
          <p:cNvSpPr/>
          <p:nvPr/>
        </p:nvSpPr>
        <p:spPr>
          <a:xfrm flipH="1">
            <a:off x="6220918" y="4032354"/>
            <a:ext cx="2068316" cy="444824"/>
          </a:xfrm>
          <a:prstGeom prst="curved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8" name="Šípka: zakrivená nadol 7">
            <a:extLst>
              <a:ext uri="{FF2B5EF4-FFF2-40B4-BE49-F238E27FC236}">
                <a16:creationId xmlns="" xmlns:a16="http://schemas.microsoft.com/office/drawing/2014/main" id="{AD16FE6C-72E2-4249-BA40-6B0C3A5EBE1D}"/>
              </a:ext>
            </a:extLst>
          </p:cNvPr>
          <p:cNvSpPr/>
          <p:nvPr/>
        </p:nvSpPr>
        <p:spPr>
          <a:xfrm flipH="1">
            <a:off x="7027889" y="4294533"/>
            <a:ext cx="1261345" cy="298174"/>
          </a:xfrm>
          <a:prstGeom prst="curved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9" name="BlokTextu 8">
            <a:extLst>
              <a:ext uri="{FF2B5EF4-FFF2-40B4-BE49-F238E27FC236}">
                <a16:creationId xmlns="" xmlns:a16="http://schemas.microsoft.com/office/drawing/2014/main" id="{2EAB1D68-9B2B-47FA-847F-739513ABFA2A}"/>
              </a:ext>
            </a:extLst>
          </p:cNvPr>
          <p:cNvSpPr txBox="1"/>
          <p:nvPr/>
        </p:nvSpPr>
        <p:spPr>
          <a:xfrm>
            <a:off x="5314122" y="5126175"/>
            <a:ext cx="2478156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40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 : 5</a:t>
            </a:r>
          </a:p>
        </p:txBody>
      </p:sp>
      <p:sp>
        <p:nvSpPr>
          <p:cNvPr id="10" name="Šípka: doľava 9">
            <a:extLst>
              <a:ext uri="{FF2B5EF4-FFF2-40B4-BE49-F238E27FC236}">
                <a16:creationId xmlns="" xmlns:a16="http://schemas.microsoft.com/office/drawing/2014/main" id="{D337059B-D280-4415-AB95-7AEB6487F3EA}"/>
              </a:ext>
            </a:extLst>
          </p:cNvPr>
          <p:cNvSpPr/>
          <p:nvPr/>
        </p:nvSpPr>
        <p:spPr>
          <a:xfrm>
            <a:off x="8169638" y="5093193"/>
            <a:ext cx="3638048" cy="753772"/>
          </a:xfrm>
          <a:prstGeom prst="lef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pomer v základnom tvare</a:t>
            </a:r>
          </a:p>
        </p:txBody>
      </p:sp>
      <p:sp>
        <p:nvSpPr>
          <p:cNvPr id="15" name="Šípka: doľava 14">
            <a:extLst>
              <a:ext uri="{FF2B5EF4-FFF2-40B4-BE49-F238E27FC236}">
                <a16:creationId xmlns="" xmlns:a16="http://schemas.microsoft.com/office/drawing/2014/main" id="{477C870C-D4F8-44BC-9F3F-66A42D4559AB}"/>
              </a:ext>
            </a:extLst>
          </p:cNvPr>
          <p:cNvSpPr/>
          <p:nvPr/>
        </p:nvSpPr>
        <p:spPr>
          <a:xfrm flipH="1">
            <a:off x="1813810" y="4592707"/>
            <a:ext cx="2920366" cy="1254258"/>
          </a:xfrm>
          <a:prstGeom prst="lef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tx1"/>
                </a:solidFill>
              </a:rPr>
              <a:t>úprava pomeru na základný tvar</a:t>
            </a:r>
          </a:p>
        </p:txBody>
      </p:sp>
    </p:spTree>
    <p:extLst>
      <p:ext uri="{BB962C8B-B14F-4D97-AF65-F5344CB8AC3E}">
        <p14:creationId xmlns:p14="http://schemas.microsoft.com/office/powerpoint/2010/main" val="298065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C15AB8E-774D-4F45-AB0C-75DCB9699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95631"/>
            <a:ext cx="8911687" cy="661351"/>
          </a:xfrm>
        </p:spPr>
        <p:txBody>
          <a:bodyPr/>
          <a:lstStyle/>
          <a:p>
            <a:pPr algn="ctr"/>
            <a:r>
              <a:rPr lang="sk-SK" dirty="0"/>
              <a:t>Pomer, čo s ním: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88D89B83-66C6-461C-9887-C9E9B3E01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956983"/>
            <a:ext cx="9218475" cy="5901018"/>
          </a:xfrm>
        </p:spPr>
        <p:txBody>
          <a:bodyPr/>
          <a:lstStyle/>
          <a:p>
            <a:r>
              <a:rPr lang="sk-SK" dirty="0" err="1"/>
              <a:t>Napr</a:t>
            </a:r>
            <a:r>
              <a:rPr lang="sk-SK" dirty="0"/>
              <a:t>: pomer hmotností  dvoch telies je 0,5 kg : 0,75 kg :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Ak chceme porovnať pomerom dve hodnoty fyzikálnych veličín, ktoré sú zadané </a:t>
            </a:r>
            <a:r>
              <a:rPr lang="sk-SK" b="1" dirty="0"/>
              <a:t>v rôznych jednotkách</a:t>
            </a:r>
            <a:r>
              <a:rPr lang="sk-SK" dirty="0"/>
              <a:t>, musíme ich </a:t>
            </a:r>
            <a:r>
              <a:rPr lang="sk-SK" b="1" dirty="0"/>
              <a:t>premeniť </a:t>
            </a:r>
            <a:r>
              <a:rPr lang="sk-SK" dirty="0"/>
              <a:t>tak, aby boli jednotky rovnaké:</a:t>
            </a:r>
          </a:p>
          <a:p>
            <a:r>
              <a:rPr lang="sk-SK" dirty="0"/>
              <a:t>Porovnaj pomerom dĺžky 0,6 m a 250 mm :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="" xmlns:a16="http://schemas.microsoft.com/office/drawing/2014/main" id="{314902EA-8C9C-4716-98C2-153A0404A161}"/>
              </a:ext>
            </a:extLst>
          </p:cNvPr>
          <p:cNvSpPr txBox="1"/>
          <p:nvPr/>
        </p:nvSpPr>
        <p:spPr>
          <a:xfrm>
            <a:off x="4865611" y="1804991"/>
            <a:ext cx="2478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0,5  : 0,75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="" xmlns:a16="http://schemas.microsoft.com/office/drawing/2014/main" id="{E606B11A-BD09-4720-A6A4-C5F307BB7DCC}"/>
              </a:ext>
            </a:extLst>
          </p:cNvPr>
          <p:cNvSpPr txBox="1"/>
          <p:nvPr/>
        </p:nvSpPr>
        <p:spPr>
          <a:xfrm>
            <a:off x="7464664" y="1855596"/>
            <a:ext cx="1576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 · 100</a:t>
            </a:r>
          </a:p>
        </p:txBody>
      </p:sp>
      <p:sp>
        <p:nvSpPr>
          <p:cNvPr id="7" name="Šípka: zakrivená nadol 6">
            <a:extLst>
              <a:ext uri="{FF2B5EF4-FFF2-40B4-BE49-F238E27FC236}">
                <a16:creationId xmlns="" xmlns:a16="http://schemas.microsoft.com/office/drawing/2014/main" id="{1DAC4BF4-5714-4B86-9FDD-E7F40CF56A24}"/>
              </a:ext>
            </a:extLst>
          </p:cNvPr>
          <p:cNvSpPr/>
          <p:nvPr/>
        </p:nvSpPr>
        <p:spPr>
          <a:xfrm flipH="1">
            <a:off x="5366479" y="1335709"/>
            <a:ext cx="2607961" cy="444824"/>
          </a:xfrm>
          <a:prstGeom prst="curved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8" name="Šípka: zakrivená nadol 7">
            <a:extLst>
              <a:ext uri="{FF2B5EF4-FFF2-40B4-BE49-F238E27FC236}">
                <a16:creationId xmlns="" xmlns:a16="http://schemas.microsoft.com/office/drawing/2014/main" id="{AD16FE6C-72E2-4249-BA40-6B0C3A5EBE1D}"/>
              </a:ext>
            </a:extLst>
          </p:cNvPr>
          <p:cNvSpPr/>
          <p:nvPr/>
        </p:nvSpPr>
        <p:spPr>
          <a:xfrm flipH="1">
            <a:off x="6713095" y="1597888"/>
            <a:ext cx="1261345" cy="298174"/>
          </a:xfrm>
          <a:prstGeom prst="curved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9" name="BlokTextu 8">
            <a:extLst>
              <a:ext uri="{FF2B5EF4-FFF2-40B4-BE49-F238E27FC236}">
                <a16:creationId xmlns="" xmlns:a16="http://schemas.microsoft.com/office/drawing/2014/main" id="{2EAB1D68-9B2B-47FA-847F-739513ABFA2A}"/>
              </a:ext>
            </a:extLst>
          </p:cNvPr>
          <p:cNvSpPr txBox="1"/>
          <p:nvPr/>
        </p:nvSpPr>
        <p:spPr>
          <a:xfrm>
            <a:off x="4856922" y="3336259"/>
            <a:ext cx="2478156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40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  :  3</a:t>
            </a:r>
          </a:p>
        </p:txBody>
      </p:sp>
      <p:sp>
        <p:nvSpPr>
          <p:cNvPr id="10" name="Šípka: doľava 9">
            <a:extLst>
              <a:ext uri="{FF2B5EF4-FFF2-40B4-BE49-F238E27FC236}">
                <a16:creationId xmlns="" xmlns:a16="http://schemas.microsoft.com/office/drawing/2014/main" id="{D337059B-D280-4415-AB95-7AEB6487F3EA}"/>
              </a:ext>
            </a:extLst>
          </p:cNvPr>
          <p:cNvSpPr/>
          <p:nvPr/>
        </p:nvSpPr>
        <p:spPr>
          <a:xfrm>
            <a:off x="7866564" y="3405902"/>
            <a:ext cx="3638048" cy="753772"/>
          </a:xfrm>
          <a:prstGeom prst="lef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pomer v základnom tvare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="" xmlns:a16="http://schemas.microsoft.com/office/drawing/2014/main" id="{2F596BD0-08E3-4489-BEF6-38DE58DD82E3}"/>
              </a:ext>
            </a:extLst>
          </p:cNvPr>
          <p:cNvSpPr txBox="1"/>
          <p:nvPr/>
        </p:nvSpPr>
        <p:spPr>
          <a:xfrm>
            <a:off x="4723856" y="2575187"/>
            <a:ext cx="2478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50  : 75</a:t>
            </a:r>
          </a:p>
        </p:txBody>
      </p:sp>
      <p:sp>
        <p:nvSpPr>
          <p:cNvPr id="12" name="Šípka: doľava 11">
            <a:extLst>
              <a:ext uri="{FF2B5EF4-FFF2-40B4-BE49-F238E27FC236}">
                <a16:creationId xmlns="" xmlns:a16="http://schemas.microsoft.com/office/drawing/2014/main" id="{E944C999-DADB-4EB3-B09C-9C0AE7693C3E}"/>
              </a:ext>
            </a:extLst>
          </p:cNvPr>
          <p:cNvSpPr/>
          <p:nvPr/>
        </p:nvSpPr>
        <p:spPr>
          <a:xfrm flipH="1">
            <a:off x="1060825" y="1896062"/>
            <a:ext cx="3638048" cy="1160302"/>
          </a:xfrm>
          <a:prstGeom prst="lef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upravíme čísla v pomere na prirodzené</a:t>
            </a:r>
          </a:p>
        </p:txBody>
      </p:sp>
      <p:sp>
        <p:nvSpPr>
          <p:cNvPr id="13" name="BlokTextu 12">
            <a:extLst>
              <a:ext uri="{FF2B5EF4-FFF2-40B4-BE49-F238E27FC236}">
                <a16:creationId xmlns="" xmlns:a16="http://schemas.microsoft.com/office/drawing/2014/main" id="{DB773D4A-082E-4EE2-A50E-7E4E12C62CCC}"/>
              </a:ext>
            </a:extLst>
          </p:cNvPr>
          <p:cNvSpPr txBox="1"/>
          <p:nvPr/>
        </p:nvSpPr>
        <p:spPr>
          <a:xfrm>
            <a:off x="7464664" y="2575187"/>
            <a:ext cx="1576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 : 25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="" xmlns:a16="http://schemas.microsoft.com/office/drawing/2014/main" id="{6ACD0646-C3B7-4C57-9C45-626929275589}"/>
              </a:ext>
            </a:extLst>
          </p:cNvPr>
          <p:cNvSpPr txBox="1"/>
          <p:nvPr/>
        </p:nvSpPr>
        <p:spPr>
          <a:xfrm>
            <a:off x="1768839" y="5639407"/>
            <a:ext cx="2624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0,6 m  : 250 mm</a:t>
            </a:r>
          </a:p>
        </p:txBody>
      </p:sp>
      <p:sp>
        <p:nvSpPr>
          <p:cNvPr id="15" name="Šípka: doprava 14">
            <a:extLst>
              <a:ext uri="{FF2B5EF4-FFF2-40B4-BE49-F238E27FC236}">
                <a16:creationId xmlns="" xmlns:a16="http://schemas.microsoft.com/office/drawing/2014/main" id="{FAD2C4C4-5165-4AEE-9269-169CF3C4C49A}"/>
              </a:ext>
            </a:extLst>
          </p:cNvPr>
          <p:cNvSpPr/>
          <p:nvPr/>
        </p:nvSpPr>
        <p:spPr>
          <a:xfrm>
            <a:off x="4519643" y="5787662"/>
            <a:ext cx="674557" cy="226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BlokTextu 15">
            <a:extLst>
              <a:ext uri="{FF2B5EF4-FFF2-40B4-BE49-F238E27FC236}">
                <a16:creationId xmlns="" xmlns:a16="http://schemas.microsoft.com/office/drawing/2014/main" id="{2D22C2B4-DFE5-438F-88D2-549A7AF7730B}"/>
              </a:ext>
            </a:extLst>
          </p:cNvPr>
          <p:cNvSpPr txBox="1"/>
          <p:nvPr/>
        </p:nvSpPr>
        <p:spPr>
          <a:xfrm>
            <a:off x="5097307" y="5639407"/>
            <a:ext cx="3403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600 mm  : 250 mm</a:t>
            </a:r>
          </a:p>
        </p:txBody>
      </p:sp>
      <p:sp>
        <p:nvSpPr>
          <p:cNvPr id="17" name="Šípka: zakrivená nadol 16">
            <a:extLst>
              <a:ext uri="{FF2B5EF4-FFF2-40B4-BE49-F238E27FC236}">
                <a16:creationId xmlns="" xmlns:a16="http://schemas.microsoft.com/office/drawing/2014/main" id="{FE49A1F9-1664-4B7D-B830-3A04A9DB833B}"/>
              </a:ext>
            </a:extLst>
          </p:cNvPr>
          <p:cNvSpPr/>
          <p:nvPr/>
        </p:nvSpPr>
        <p:spPr>
          <a:xfrm flipV="1">
            <a:off x="6776969" y="6212363"/>
            <a:ext cx="2607961" cy="444824"/>
          </a:xfrm>
          <a:prstGeom prst="curved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8" name="BlokTextu 17">
            <a:extLst>
              <a:ext uri="{FF2B5EF4-FFF2-40B4-BE49-F238E27FC236}">
                <a16:creationId xmlns="" xmlns:a16="http://schemas.microsoft.com/office/drawing/2014/main" id="{FFD1BD3B-0A34-4687-88A3-A14D79A86BF3}"/>
              </a:ext>
            </a:extLst>
          </p:cNvPr>
          <p:cNvSpPr txBox="1"/>
          <p:nvPr/>
        </p:nvSpPr>
        <p:spPr>
          <a:xfrm>
            <a:off x="7600013" y="6212363"/>
            <a:ext cx="1034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Cambria Math" panose="02040503050406030204" pitchFamily="18" charset="0"/>
                <a:ea typeface="Cambria Math" panose="02040503050406030204" pitchFamily="18" charset="0"/>
              </a:rPr>
              <a:t>: 50</a:t>
            </a:r>
          </a:p>
        </p:txBody>
      </p:sp>
      <p:sp>
        <p:nvSpPr>
          <p:cNvPr id="19" name="BlokTextu 18">
            <a:extLst>
              <a:ext uri="{FF2B5EF4-FFF2-40B4-BE49-F238E27FC236}">
                <a16:creationId xmlns="" xmlns:a16="http://schemas.microsoft.com/office/drawing/2014/main" id="{D39E7039-DAD7-4345-9893-72F26FDE088F}"/>
              </a:ext>
            </a:extLst>
          </p:cNvPr>
          <p:cNvSpPr txBox="1"/>
          <p:nvPr/>
        </p:nvSpPr>
        <p:spPr>
          <a:xfrm>
            <a:off x="8500942" y="5677153"/>
            <a:ext cx="194816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12 : 5</a:t>
            </a:r>
          </a:p>
        </p:txBody>
      </p:sp>
    </p:spTree>
    <p:extLst>
      <p:ext uri="{BB962C8B-B14F-4D97-AF65-F5344CB8AC3E}">
        <p14:creationId xmlns:p14="http://schemas.microsoft.com/office/powerpoint/2010/main" val="290104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EE11403-0C30-4206-9795-302EF2DB4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72319"/>
            <a:ext cx="8911687" cy="714360"/>
          </a:xfrm>
        </p:spPr>
        <p:txBody>
          <a:bodyPr/>
          <a:lstStyle/>
          <a:p>
            <a:pPr algn="ctr"/>
            <a:r>
              <a:rPr lang="sk-SK" dirty="0"/>
              <a:t>Úprava pomeru na základný tvar: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ľka 4">
                <a:extLst>
                  <a:ext uri="{FF2B5EF4-FFF2-40B4-BE49-F238E27FC236}">
                    <a16:creationId xmlns="" xmlns:a16="http://schemas.microsoft.com/office/drawing/2014/main" id="{7A0F11A7-19CF-48F0-8155-2529DFB33F6A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87337712"/>
                  </p:ext>
                </p:extLst>
              </p:nvPr>
            </p:nvGraphicFramePr>
            <p:xfrm>
              <a:off x="2059126" y="1577010"/>
              <a:ext cx="3095970" cy="4730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47985">
                      <a:extLst>
                        <a:ext uri="{9D8B030D-6E8A-4147-A177-3AD203B41FA5}">
                          <a16:colId xmlns="" xmlns:a16="http://schemas.microsoft.com/office/drawing/2014/main" val="937656568"/>
                        </a:ext>
                      </a:extLst>
                    </a:gridCol>
                    <a:gridCol w="1547985">
                      <a:extLst>
                        <a:ext uri="{9D8B030D-6E8A-4147-A177-3AD203B41FA5}">
                          <a16:colId xmlns="" xmlns:a16="http://schemas.microsoft.com/office/drawing/2014/main" val="427406394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Pomer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Pomer v základnom tvare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8241508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 : 39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155560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70 : 105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0969477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 : 18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0564206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0,6 : 0,8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6301622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0,2 : 0,05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2601925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 : 0,4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091173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72 : 80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4531899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: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den>
                              </m:f>
                            </m:oMath>
                          </a14:m>
                          <a:endParaRPr lang="sk-SK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5161932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5,6 : 10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3241352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49 : 35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27540775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ľka 4">
                <a:extLst>
                  <a:ext uri="{FF2B5EF4-FFF2-40B4-BE49-F238E27FC236}">
                    <a16:creationId xmlns:a16="http://schemas.microsoft.com/office/drawing/2014/main" id="{7A0F11A7-19CF-48F0-8155-2529DFB33F6A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87337712"/>
                  </p:ext>
                </p:extLst>
              </p:nvPr>
            </p:nvGraphicFramePr>
            <p:xfrm>
              <a:off x="2059126" y="1577010"/>
              <a:ext cx="3095970" cy="4730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47985">
                      <a:extLst>
                        <a:ext uri="{9D8B030D-6E8A-4147-A177-3AD203B41FA5}">
                          <a16:colId xmlns:a16="http://schemas.microsoft.com/office/drawing/2014/main" val="937656568"/>
                        </a:ext>
                      </a:extLst>
                    </a:gridCol>
                    <a:gridCol w="1547985">
                      <a:extLst>
                        <a:ext uri="{9D8B030D-6E8A-4147-A177-3AD203B41FA5}">
                          <a16:colId xmlns:a16="http://schemas.microsoft.com/office/drawing/2014/main" val="4274063948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Pomer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Pomer v základnom tvare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241508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 : 39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55560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70 : 105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969477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 : 18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564206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0,6 : 0,8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301622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0,2 : 0,05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601925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 : 0,4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91173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72 : 80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53189992"/>
                      </a:ext>
                    </a:extLst>
                  </a:tr>
                  <a:tr h="478790"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92" t="-746154" r="-101176" b="-1743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61932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5,6 : 10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241352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49 : 35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7540775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uľka 6">
                <a:extLst>
                  <a:ext uri="{FF2B5EF4-FFF2-40B4-BE49-F238E27FC236}">
                    <a16:creationId xmlns="" xmlns:a16="http://schemas.microsoft.com/office/drawing/2014/main" id="{C840FDF0-EF1A-4173-8495-08CABAAAA2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0454735"/>
                  </p:ext>
                </p:extLst>
              </p:nvPr>
            </p:nvGraphicFramePr>
            <p:xfrm>
              <a:off x="6096000" y="1372891"/>
              <a:ext cx="4903305" cy="52176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1721">
                      <a:extLst>
                        <a:ext uri="{9D8B030D-6E8A-4147-A177-3AD203B41FA5}">
                          <a16:colId xmlns="" xmlns:a16="http://schemas.microsoft.com/office/drawing/2014/main" val="231339276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="" xmlns:a16="http://schemas.microsoft.com/office/drawing/2014/main" val="4182757137"/>
                        </a:ext>
                      </a:extLst>
                    </a:gridCol>
                    <a:gridCol w="2027584">
                      <a:extLst>
                        <a:ext uri="{9D8B030D-6E8A-4147-A177-3AD203B41FA5}">
                          <a16:colId xmlns="" xmlns:a16="http://schemas.microsoft.com/office/drawing/2014/main" val="2300732846"/>
                        </a:ext>
                      </a:extLst>
                    </a:gridCol>
                  </a:tblGrid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1.hodnota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2. hodnota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Pomer v základnom tvare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417475783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 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93674679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70 cm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0,6 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498863344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2,4 kg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4 800 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510941212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ha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323244719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hl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0,6 m</a:t>
                          </a:r>
                          <a:r>
                            <a:rPr lang="sk-SK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784794138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 min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101745233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5,6 dm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007537894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0,05 kg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kg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857029608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k-SK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k-SK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sk-SK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sk-SK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sk-SK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min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1954690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uľka 6">
                <a:extLst>
                  <a:ext uri="{FF2B5EF4-FFF2-40B4-BE49-F238E27FC236}">
                    <a16:creationId xmlns:a16="http://schemas.microsoft.com/office/drawing/2014/main" id="{C840FDF0-EF1A-4173-8495-08CABAAAA2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0454735"/>
                  </p:ext>
                </p:extLst>
              </p:nvPr>
            </p:nvGraphicFramePr>
            <p:xfrm>
              <a:off x="6096000" y="1372891"/>
              <a:ext cx="4903305" cy="52176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1721">
                      <a:extLst>
                        <a:ext uri="{9D8B030D-6E8A-4147-A177-3AD203B41FA5}">
                          <a16:colId xmlns:a16="http://schemas.microsoft.com/office/drawing/2014/main" val="231339276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4182757137"/>
                        </a:ext>
                      </a:extLst>
                    </a:gridCol>
                    <a:gridCol w="2027584">
                      <a:extLst>
                        <a:ext uri="{9D8B030D-6E8A-4147-A177-3AD203B41FA5}">
                          <a16:colId xmlns:a16="http://schemas.microsoft.com/office/drawing/2014/main" val="2300732846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1.hodnota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2. hodnota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/>
                            <a:t>Pomer v základnom tvare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7475783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 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 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674679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70 cm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0,6 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8863344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2,4 kg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4 800 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0941212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ha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23244719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hl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0,6 m</a:t>
                          </a:r>
                          <a:r>
                            <a:rPr lang="sk-SK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84794138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 min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 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01745233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5,6 dm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cm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07537894"/>
                      </a:ext>
                    </a:extLst>
                  </a:tr>
                  <a:tr h="462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0,05 kg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 kg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57029608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01" t="-770707" r="-264414" b="-20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 min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sk-SK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954690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BlokTextu 7">
            <a:extLst>
              <a:ext uri="{FF2B5EF4-FFF2-40B4-BE49-F238E27FC236}">
                <a16:creationId xmlns="" xmlns:a16="http://schemas.microsoft.com/office/drawing/2014/main" id="{77B4B6A4-F4E6-4275-BDD7-8452F636463E}"/>
              </a:ext>
            </a:extLst>
          </p:cNvPr>
          <p:cNvSpPr txBox="1"/>
          <p:nvPr/>
        </p:nvSpPr>
        <p:spPr>
          <a:xfrm>
            <a:off x="2059126" y="6485681"/>
            <a:ext cx="891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Výsledky napíš do pracovného listu, v závere prezentácie sú správne výsledky.</a:t>
            </a:r>
          </a:p>
        </p:txBody>
      </p:sp>
    </p:spTree>
    <p:extLst>
      <p:ext uri="{BB962C8B-B14F-4D97-AF65-F5344CB8AC3E}">
        <p14:creationId xmlns:p14="http://schemas.microsoft.com/office/powerpoint/2010/main" val="711152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86E1CBF-C0B7-4E84-ACEF-91E719E5B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7612"/>
          </a:xfrm>
        </p:spPr>
        <p:txBody>
          <a:bodyPr/>
          <a:lstStyle/>
          <a:p>
            <a:pPr algn="ctr"/>
            <a:r>
              <a:rPr lang="sk-SK" dirty="0"/>
              <a:t>Pomer, čo s ním: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D23171A0-424B-4359-8B6B-8EDB6D91C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7009"/>
            <a:ext cx="9006440" cy="4334213"/>
          </a:xfrm>
        </p:spPr>
        <p:txBody>
          <a:bodyPr/>
          <a:lstStyle/>
          <a:p>
            <a:r>
              <a:rPr lang="sk-SK" dirty="0"/>
              <a:t>K danému pomeru vieme jednoducho napísať prevrátený pomer: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="" xmlns:a16="http://schemas.microsoft.com/office/drawing/2014/main" id="{9587E4BD-AABB-40FF-B506-3B66DDB6CC54}"/>
              </a:ext>
            </a:extLst>
          </p:cNvPr>
          <p:cNvSpPr txBox="1"/>
          <p:nvPr/>
        </p:nvSpPr>
        <p:spPr>
          <a:xfrm>
            <a:off x="2193235" y="2447928"/>
            <a:ext cx="2478156" cy="70788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40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  :  3</a:t>
            </a:r>
          </a:p>
        </p:txBody>
      </p:sp>
      <p:sp>
        <p:nvSpPr>
          <p:cNvPr id="5" name="Šípka: doľava 4">
            <a:extLst>
              <a:ext uri="{FF2B5EF4-FFF2-40B4-BE49-F238E27FC236}">
                <a16:creationId xmlns="" xmlns:a16="http://schemas.microsoft.com/office/drawing/2014/main" id="{F5D148B7-7C89-43DC-80C6-D47FC9AF87A2}"/>
              </a:ext>
            </a:extLst>
          </p:cNvPr>
          <p:cNvSpPr/>
          <p:nvPr/>
        </p:nvSpPr>
        <p:spPr>
          <a:xfrm flipH="1">
            <a:off x="5067368" y="2174742"/>
            <a:ext cx="2920366" cy="1254258"/>
          </a:xfrm>
          <a:prstGeom prst="lef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tx1"/>
                </a:solidFill>
              </a:rPr>
              <a:t>prevrátený pomer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="" xmlns:a16="http://schemas.microsoft.com/office/drawing/2014/main" id="{C71B0490-D2D8-41CA-B26F-DE42FCED23DD}"/>
              </a:ext>
            </a:extLst>
          </p:cNvPr>
          <p:cNvSpPr txBox="1"/>
          <p:nvPr/>
        </p:nvSpPr>
        <p:spPr>
          <a:xfrm>
            <a:off x="8256104" y="2447928"/>
            <a:ext cx="2478156" cy="70788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40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 :  2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="" xmlns:a16="http://schemas.microsoft.com/office/drawing/2014/main" id="{56F0F96E-AD40-4FA1-8706-176951F83D27}"/>
              </a:ext>
            </a:extLst>
          </p:cNvPr>
          <p:cNvSpPr txBox="1"/>
          <p:nvPr/>
        </p:nvSpPr>
        <p:spPr>
          <a:xfrm>
            <a:off x="2193235" y="3765134"/>
            <a:ext cx="2478156" cy="70788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40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  :  1</a:t>
            </a:r>
          </a:p>
        </p:txBody>
      </p:sp>
      <p:sp>
        <p:nvSpPr>
          <p:cNvPr id="8" name="Šípka: doľava 7">
            <a:extLst>
              <a:ext uri="{FF2B5EF4-FFF2-40B4-BE49-F238E27FC236}">
                <a16:creationId xmlns="" xmlns:a16="http://schemas.microsoft.com/office/drawing/2014/main" id="{69ED206D-83CB-4D48-BBCE-024FC7F755C6}"/>
              </a:ext>
            </a:extLst>
          </p:cNvPr>
          <p:cNvSpPr/>
          <p:nvPr/>
        </p:nvSpPr>
        <p:spPr>
          <a:xfrm flipH="1">
            <a:off x="5067368" y="3491948"/>
            <a:ext cx="2920366" cy="1254258"/>
          </a:xfrm>
          <a:prstGeom prst="lef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tx1"/>
                </a:solidFill>
              </a:rPr>
              <a:t>prevrátený pomer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="" xmlns:a16="http://schemas.microsoft.com/office/drawing/2014/main" id="{DEE8C312-4428-4E7D-B287-A496BB47D577}"/>
              </a:ext>
            </a:extLst>
          </p:cNvPr>
          <p:cNvSpPr txBox="1"/>
          <p:nvPr/>
        </p:nvSpPr>
        <p:spPr>
          <a:xfrm>
            <a:off x="8256104" y="3765134"/>
            <a:ext cx="2478156" cy="70788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40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:  4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="" xmlns:a16="http://schemas.microsoft.com/office/drawing/2014/main" id="{EB5FEE84-5209-4AEF-A09C-A725690BC832}"/>
              </a:ext>
            </a:extLst>
          </p:cNvPr>
          <p:cNvSpPr txBox="1"/>
          <p:nvPr/>
        </p:nvSpPr>
        <p:spPr>
          <a:xfrm>
            <a:off x="2193235" y="5019392"/>
            <a:ext cx="2478156" cy="70788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40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 :  12</a:t>
            </a:r>
          </a:p>
        </p:txBody>
      </p:sp>
      <p:sp>
        <p:nvSpPr>
          <p:cNvPr id="11" name="Šípka: doľava 10">
            <a:extLst>
              <a:ext uri="{FF2B5EF4-FFF2-40B4-BE49-F238E27FC236}">
                <a16:creationId xmlns="" xmlns:a16="http://schemas.microsoft.com/office/drawing/2014/main" id="{989D7F3F-A314-416B-B4F0-694A49E4EACA}"/>
              </a:ext>
            </a:extLst>
          </p:cNvPr>
          <p:cNvSpPr/>
          <p:nvPr/>
        </p:nvSpPr>
        <p:spPr>
          <a:xfrm flipH="1">
            <a:off x="5067368" y="4746206"/>
            <a:ext cx="2920366" cy="1254258"/>
          </a:xfrm>
          <a:prstGeom prst="lef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tx1"/>
                </a:solidFill>
              </a:rPr>
              <a:t>prevrátený pomer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="" xmlns:a16="http://schemas.microsoft.com/office/drawing/2014/main" id="{0E5E2441-3A4D-4BCB-A30A-878E0BBC5D56}"/>
              </a:ext>
            </a:extLst>
          </p:cNvPr>
          <p:cNvSpPr txBox="1"/>
          <p:nvPr/>
        </p:nvSpPr>
        <p:spPr>
          <a:xfrm>
            <a:off x="8256104" y="5019392"/>
            <a:ext cx="2478156" cy="70788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40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 :  1</a:t>
            </a:r>
          </a:p>
        </p:txBody>
      </p:sp>
    </p:spTree>
    <p:extLst>
      <p:ext uri="{BB962C8B-B14F-4D97-AF65-F5344CB8AC3E}">
        <p14:creationId xmlns:p14="http://schemas.microsoft.com/office/powerpoint/2010/main" val="5338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TM02892315[[fn=Dym]]</Template>
  <TotalTime>570</TotalTime>
  <Words>1420</Words>
  <Application>Microsoft Office PowerPoint</Application>
  <PresentationFormat>Vlastná</PresentationFormat>
  <Paragraphs>370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Dym</vt:lpstr>
      <vt:lpstr>Pomer </vt:lpstr>
      <vt:lpstr>Porovnávanie v matematike</vt:lpstr>
      <vt:lpstr>Porovnaj dvojice čísel :</vt:lpstr>
      <vt:lpstr>Pomer </vt:lpstr>
      <vt:lpstr>Pomer</vt:lpstr>
      <vt:lpstr>Pomer, čo s ním: </vt:lpstr>
      <vt:lpstr>Pomer, čo s ním: </vt:lpstr>
      <vt:lpstr>Úprava pomeru na základný tvar:</vt:lpstr>
      <vt:lpstr>Pomer, čo s ním: </vt:lpstr>
      <vt:lpstr>Postupný pomer:</vt:lpstr>
      <vt:lpstr>Rozdeliť číslo, množstvo v danom pomere</vt:lpstr>
      <vt:lpstr>Rozdeliť číslo, množstvo v danom pomere</vt:lpstr>
      <vt:lpstr>Porovnaj dvojice čísel :</vt:lpstr>
      <vt:lpstr>Úprava pomeru na základný tvar:</vt:lpstr>
      <vt:lpstr>Rozdeliť číslo, množstvo v danom pomere</vt:lpstr>
      <vt:lpstr>Ďakujem za pozornosť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Pomer</dc:title>
  <dc:creator>Ucitel</dc:creator>
  <cp:lastModifiedBy>Ucitel</cp:lastModifiedBy>
  <cp:revision>95</cp:revision>
  <dcterms:created xsi:type="dcterms:W3CDTF">2020-03-21T08:57:38Z</dcterms:created>
  <dcterms:modified xsi:type="dcterms:W3CDTF">2020-03-25T09:49:40Z</dcterms:modified>
</cp:coreProperties>
</file>