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9" r:id="rId2"/>
    <p:sldId id="303" r:id="rId3"/>
    <p:sldId id="304" r:id="rId4"/>
    <p:sldId id="305" r:id="rId5"/>
    <p:sldId id="306" r:id="rId6"/>
    <p:sldId id="307" r:id="rId7"/>
    <p:sldId id="284" r:id="rId8"/>
    <p:sldId id="297" r:id="rId9"/>
    <p:sldId id="298" r:id="rId10"/>
    <p:sldId id="285" r:id="rId11"/>
    <p:sldId id="299" r:id="rId12"/>
    <p:sldId id="286" r:id="rId13"/>
    <p:sldId id="300" r:id="rId14"/>
    <p:sldId id="281" r:id="rId15"/>
    <p:sldId id="290" r:id="rId16"/>
    <p:sldId id="282" r:id="rId17"/>
    <p:sldId id="291" r:id="rId18"/>
    <p:sldId id="292" r:id="rId19"/>
    <p:sldId id="293" r:id="rId20"/>
    <p:sldId id="283" r:id="rId21"/>
    <p:sldId id="294" r:id="rId22"/>
    <p:sldId id="295" r:id="rId23"/>
    <p:sldId id="296" r:id="rId24"/>
    <p:sldId id="308" r:id="rId25"/>
    <p:sldId id="309" r:id="rId26"/>
    <p:sldId id="289" r:id="rId27"/>
    <p:sldId id="301" r:id="rId28"/>
    <p:sldId id="302" r:id="rId29"/>
    <p:sldId id="287" r:id="rId30"/>
    <p:sldId id="288" r:id="rId31"/>
  </p:sldIdLst>
  <p:sldSz cx="6858000" cy="9144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306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sk-SK"/>
              <a:t>Upravte štýly predlohy textu</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k-SK"/>
              <a:t>Kliknutím upravte štýl predlohy podnadpisov</a:t>
            </a:r>
            <a:endParaRPr lang="en-US" dirty="0"/>
          </a:p>
        </p:txBody>
      </p:sp>
      <p:sp>
        <p:nvSpPr>
          <p:cNvPr id="4" name="Date Placeholder 3"/>
          <p:cNvSpPr>
            <a:spLocks noGrp="1"/>
          </p:cNvSpPr>
          <p:nvPr>
            <p:ph type="dt" sz="half" idx="10"/>
          </p:nvPr>
        </p:nvSpPr>
        <p:spPr/>
        <p:txBody>
          <a:bodyPr/>
          <a:lstStyle/>
          <a:p>
            <a:fld id="{B736AF7E-3844-496C-B7F8-091E7D6B8C24}" type="datetimeFigureOut">
              <a:rPr lang="sk-SK" smtClean="0"/>
              <a:t>16. 4. 2021</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ABB9C4E-3E12-4277-94E8-13CDEB40F744}" type="slidenum">
              <a:rPr lang="sk-SK" smtClean="0"/>
              <a:t>‹#›</a:t>
            </a:fld>
            <a:endParaRPr lang="sk-SK" dirty="0"/>
          </a:p>
        </p:txBody>
      </p:sp>
    </p:spTree>
    <p:extLst>
      <p:ext uri="{BB962C8B-B14F-4D97-AF65-F5344CB8AC3E}">
        <p14:creationId xmlns:p14="http://schemas.microsoft.com/office/powerpoint/2010/main" val="2689943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Vertical Text Placeholder 2"/>
          <p:cNvSpPr>
            <a:spLocks noGrp="1"/>
          </p:cNvSpPr>
          <p:nvPr>
            <p:ph type="body" orient="vert" idx="1"/>
          </p:nvPr>
        </p:nvSpPr>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B736AF7E-3844-496C-B7F8-091E7D6B8C24}" type="datetimeFigureOut">
              <a:rPr lang="sk-SK" smtClean="0"/>
              <a:t>16. 4. 2021</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ABB9C4E-3E12-4277-94E8-13CDEB40F744}" type="slidenum">
              <a:rPr lang="sk-SK" smtClean="0"/>
              <a:t>‹#›</a:t>
            </a:fld>
            <a:endParaRPr lang="sk-SK" dirty="0"/>
          </a:p>
        </p:txBody>
      </p:sp>
    </p:spTree>
    <p:extLst>
      <p:ext uri="{BB962C8B-B14F-4D97-AF65-F5344CB8AC3E}">
        <p14:creationId xmlns:p14="http://schemas.microsoft.com/office/powerpoint/2010/main" val="2942311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sk-SK"/>
              <a:t>Upravte štýly predlohy textu</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B736AF7E-3844-496C-B7F8-091E7D6B8C24}" type="datetimeFigureOut">
              <a:rPr lang="sk-SK" smtClean="0"/>
              <a:t>16. 4. 2021</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ABB9C4E-3E12-4277-94E8-13CDEB40F744}" type="slidenum">
              <a:rPr lang="sk-SK" smtClean="0"/>
              <a:t>‹#›</a:t>
            </a:fld>
            <a:endParaRPr lang="sk-SK" dirty="0"/>
          </a:p>
        </p:txBody>
      </p:sp>
    </p:spTree>
    <p:extLst>
      <p:ext uri="{BB962C8B-B14F-4D97-AF65-F5344CB8AC3E}">
        <p14:creationId xmlns:p14="http://schemas.microsoft.com/office/powerpoint/2010/main" val="1965430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Content Placeholder 2"/>
          <p:cNvSpPr>
            <a:spLocks noGrp="1"/>
          </p:cNvSpPr>
          <p:nvPr>
            <p:ph idx="1"/>
          </p:nvPr>
        </p:nvSpPr>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B736AF7E-3844-496C-B7F8-091E7D6B8C24}" type="datetimeFigureOut">
              <a:rPr lang="sk-SK" smtClean="0"/>
              <a:t>16. 4. 2021</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ABB9C4E-3E12-4277-94E8-13CDEB40F744}" type="slidenum">
              <a:rPr lang="sk-SK" smtClean="0"/>
              <a:t>‹#›</a:t>
            </a:fld>
            <a:endParaRPr lang="sk-SK" dirty="0"/>
          </a:p>
        </p:txBody>
      </p:sp>
    </p:spTree>
    <p:extLst>
      <p:ext uri="{BB962C8B-B14F-4D97-AF65-F5344CB8AC3E}">
        <p14:creationId xmlns:p14="http://schemas.microsoft.com/office/powerpoint/2010/main" val="3846304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sk-SK"/>
              <a:t>Upravte štýly predlohy textu</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B736AF7E-3844-496C-B7F8-091E7D6B8C24}" type="datetimeFigureOut">
              <a:rPr lang="sk-SK" smtClean="0"/>
              <a:t>16. 4. 2021</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ABB9C4E-3E12-4277-94E8-13CDEB40F744}" type="slidenum">
              <a:rPr lang="sk-SK" smtClean="0"/>
              <a:t>‹#›</a:t>
            </a:fld>
            <a:endParaRPr lang="sk-SK" dirty="0"/>
          </a:p>
        </p:txBody>
      </p:sp>
    </p:spTree>
    <p:extLst>
      <p:ext uri="{BB962C8B-B14F-4D97-AF65-F5344CB8AC3E}">
        <p14:creationId xmlns:p14="http://schemas.microsoft.com/office/powerpoint/2010/main" val="2845192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B736AF7E-3844-496C-B7F8-091E7D6B8C24}" type="datetimeFigureOut">
              <a:rPr lang="sk-SK" smtClean="0"/>
              <a:t>16. 4. 2021</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ABB9C4E-3E12-4277-94E8-13CDEB40F744}" type="slidenum">
              <a:rPr lang="sk-SK" smtClean="0"/>
              <a:t>‹#›</a:t>
            </a:fld>
            <a:endParaRPr lang="sk-SK" dirty="0"/>
          </a:p>
        </p:txBody>
      </p:sp>
    </p:spTree>
    <p:extLst>
      <p:ext uri="{BB962C8B-B14F-4D97-AF65-F5344CB8AC3E}">
        <p14:creationId xmlns:p14="http://schemas.microsoft.com/office/powerpoint/2010/main" val="3953671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sk-SK"/>
              <a:t>Upravte štýly predlohy textu</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k-SK"/>
              <a:t>Upraviť štýly predlohy textu</a:t>
            </a:r>
          </a:p>
        </p:txBody>
      </p:sp>
      <p:sp>
        <p:nvSpPr>
          <p:cNvPr id="4" name="Content Placeholder 3"/>
          <p:cNvSpPr>
            <a:spLocks noGrp="1"/>
          </p:cNvSpPr>
          <p:nvPr>
            <p:ph sz="half" idx="2"/>
          </p:nvPr>
        </p:nvSpPr>
        <p:spPr>
          <a:xfrm>
            <a:off x="472381" y="3340100"/>
            <a:ext cx="2901255" cy="4912784"/>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k-SK"/>
              <a:t>Upraviť štýly predlohy textu</a:t>
            </a:r>
          </a:p>
        </p:txBody>
      </p:sp>
      <p:sp>
        <p:nvSpPr>
          <p:cNvPr id="6" name="Content Placeholder 5"/>
          <p:cNvSpPr>
            <a:spLocks noGrp="1"/>
          </p:cNvSpPr>
          <p:nvPr>
            <p:ph sz="quarter" idx="4"/>
          </p:nvPr>
        </p:nvSpPr>
        <p:spPr>
          <a:xfrm>
            <a:off x="3471863" y="3340100"/>
            <a:ext cx="2915543" cy="4912784"/>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B736AF7E-3844-496C-B7F8-091E7D6B8C24}" type="datetimeFigureOut">
              <a:rPr lang="sk-SK" smtClean="0"/>
              <a:t>16. 4. 2021</a:t>
            </a:fld>
            <a:endParaRPr lang="sk-SK" dirty="0"/>
          </a:p>
        </p:txBody>
      </p:sp>
      <p:sp>
        <p:nvSpPr>
          <p:cNvPr id="8" name="Footer Placeholder 7"/>
          <p:cNvSpPr>
            <a:spLocks noGrp="1"/>
          </p:cNvSpPr>
          <p:nvPr>
            <p:ph type="ftr" sz="quarter" idx="11"/>
          </p:nvPr>
        </p:nvSpPr>
        <p:spPr/>
        <p:txBody>
          <a:bodyPr/>
          <a:lstStyle/>
          <a:p>
            <a:endParaRPr lang="sk-SK" dirty="0"/>
          </a:p>
        </p:txBody>
      </p:sp>
      <p:sp>
        <p:nvSpPr>
          <p:cNvPr id="9" name="Slide Number Placeholder 8"/>
          <p:cNvSpPr>
            <a:spLocks noGrp="1"/>
          </p:cNvSpPr>
          <p:nvPr>
            <p:ph type="sldNum" sz="quarter" idx="12"/>
          </p:nvPr>
        </p:nvSpPr>
        <p:spPr/>
        <p:txBody>
          <a:bodyPr/>
          <a:lstStyle/>
          <a:p>
            <a:fld id="{AABB9C4E-3E12-4277-94E8-13CDEB40F744}" type="slidenum">
              <a:rPr lang="sk-SK" smtClean="0"/>
              <a:t>‹#›</a:t>
            </a:fld>
            <a:endParaRPr lang="sk-SK" dirty="0"/>
          </a:p>
        </p:txBody>
      </p:sp>
    </p:spTree>
    <p:extLst>
      <p:ext uri="{BB962C8B-B14F-4D97-AF65-F5344CB8AC3E}">
        <p14:creationId xmlns:p14="http://schemas.microsoft.com/office/powerpoint/2010/main" val="3941615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Date Placeholder 2"/>
          <p:cNvSpPr>
            <a:spLocks noGrp="1"/>
          </p:cNvSpPr>
          <p:nvPr>
            <p:ph type="dt" sz="half" idx="10"/>
          </p:nvPr>
        </p:nvSpPr>
        <p:spPr/>
        <p:txBody>
          <a:bodyPr/>
          <a:lstStyle/>
          <a:p>
            <a:fld id="{B736AF7E-3844-496C-B7F8-091E7D6B8C24}" type="datetimeFigureOut">
              <a:rPr lang="sk-SK" smtClean="0"/>
              <a:t>16. 4. 2021</a:t>
            </a:fld>
            <a:endParaRPr lang="sk-SK" dirty="0"/>
          </a:p>
        </p:txBody>
      </p:sp>
      <p:sp>
        <p:nvSpPr>
          <p:cNvPr id="4" name="Footer Placeholder 3"/>
          <p:cNvSpPr>
            <a:spLocks noGrp="1"/>
          </p:cNvSpPr>
          <p:nvPr>
            <p:ph type="ftr" sz="quarter" idx="11"/>
          </p:nvPr>
        </p:nvSpPr>
        <p:spPr/>
        <p:txBody>
          <a:bodyPr/>
          <a:lstStyle/>
          <a:p>
            <a:endParaRPr lang="sk-SK" dirty="0"/>
          </a:p>
        </p:txBody>
      </p:sp>
      <p:sp>
        <p:nvSpPr>
          <p:cNvPr id="5" name="Slide Number Placeholder 4"/>
          <p:cNvSpPr>
            <a:spLocks noGrp="1"/>
          </p:cNvSpPr>
          <p:nvPr>
            <p:ph type="sldNum" sz="quarter" idx="12"/>
          </p:nvPr>
        </p:nvSpPr>
        <p:spPr/>
        <p:txBody>
          <a:bodyPr/>
          <a:lstStyle/>
          <a:p>
            <a:fld id="{AABB9C4E-3E12-4277-94E8-13CDEB40F744}" type="slidenum">
              <a:rPr lang="sk-SK" smtClean="0"/>
              <a:t>‹#›</a:t>
            </a:fld>
            <a:endParaRPr lang="sk-SK" dirty="0"/>
          </a:p>
        </p:txBody>
      </p:sp>
    </p:spTree>
    <p:extLst>
      <p:ext uri="{BB962C8B-B14F-4D97-AF65-F5344CB8AC3E}">
        <p14:creationId xmlns:p14="http://schemas.microsoft.com/office/powerpoint/2010/main" val="3962224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36AF7E-3844-496C-B7F8-091E7D6B8C24}" type="datetimeFigureOut">
              <a:rPr lang="sk-SK" smtClean="0"/>
              <a:t>16. 4. 2021</a:t>
            </a:fld>
            <a:endParaRPr lang="sk-SK" dirty="0"/>
          </a:p>
        </p:txBody>
      </p:sp>
      <p:sp>
        <p:nvSpPr>
          <p:cNvPr id="3" name="Footer Placeholder 2"/>
          <p:cNvSpPr>
            <a:spLocks noGrp="1"/>
          </p:cNvSpPr>
          <p:nvPr>
            <p:ph type="ftr" sz="quarter" idx="11"/>
          </p:nvPr>
        </p:nvSpPr>
        <p:spPr/>
        <p:txBody>
          <a:bodyPr/>
          <a:lstStyle/>
          <a:p>
            <a:endParaRPr lang="sk-SK" dirty="0"/>
          </a:p>
        </p:txBody>
      </p:sp>
      <p:sp>
        <p:nvSpPr>
          <p:cNvPr id="4" name="Slide Number Placeholder 3"/>
          <p:cNvSpPr>
            <a:spLocks noGrp="1"/>
          </p:cNvSpPr>
          <p:nvPr>
            <p:ph type="sldNum" sz="quarter" idx="12"/>
          </p:nvPr>
        </p:nvSpPr>
        <p:spPr/>
        <p:txBody>
          <a:bodyPr/>
          <a:lstStyle/>
          <a:p>
            <a:fld id="{AABB9C4E-3E12-4277-94E8-13CDEB40F744}" type="slidenum">
              <a:rPr lang="sk-SK" smtClean="0"/>
              <a:t>‹#›</a:t>
            </a:fld>
            <a:endParaRPr lang="sk-SK" dirty="0"/>
          </a:p>
        </p:txBody>
      </p:sp>
    </p:spTree>
    <p:extLst>
      <p:ext uri="{BB962C8B-B14F-4D97-AF65-F5344CB8AC3E}">
        <p14:creationId xmlns:p14="http://schemas.microsoft.com/office/powerpoint/2010/main" val="2757463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sk-SK"/>
              <a:t>Upravte štýly predlohy textu</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k-SK"/>
              <a:t>Upraviť štýly predlohy textu</a:t>
            </a:r>
          </a:p>
        </p:txBody>
      </p:sp>
      <p:sp>
        <p:nvSpPr>
          <p:cNvPr id="5" name="Date Placeholder 4"/>
          <p:cNvSpPr>
            <a:spLocks noGrp="1"/>
          </p:cNvSpPr>
          <p:nvPr>
            <p:ph type="dt" sz="half" idx="10"/>
          </p:nvPr>
        </p:nvSpPr>
        <p:spPr/>
        <p:txBody>
          <a:bodyPr/>
          <a:lstStyle/>
          <a:p>
            <a:fld id="{B736AF7E-3844-496C-B7F8-091E7D6B8C24}" type="datetimeFigureOut">
              <a:rPr lang="sk-SK" smtClean="0"/>
              <a:t>16. 4. 2021</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ABB9C4E-3E12-4277-94E8-13CDEB40F744}" type="slidenum">
              <a:rPr lang="sk-SK" smtClean="0"/>
              <a:t>‹#›</a:t>
            </a:fld>
            <a:endParaRPr lang="sk-SK" dirty="0"/>
          </a:p>
        </p:txBody>
      </p:sp>
    </p:spTree>
    <p:extLst>
      <p:ext uri="{BB962C8B-B14F-4D97-AF65-F5344CB8AC3E}">
        <p14:creationId xmlns:p14="http://schemas.microsoft.com/office/powerpoint/2010/main" val="1349817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sk-SK"/>
              <a:t>Upravte štýly predlohy textu</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k-SK" dirty="0"/>
              <a:t>Ak chcete pridať obrázok, kliknite na ikonu</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k-SK"/>
              <a:t>Upraviť štýly predlohy textu</a:t>
            </a:r>
          </a:p>
        </p:txBody>
      </p:sp>
      <p:sp>
        <p:nvSpPr>
          <p:cNvPr id="5" name="Date Placeholder 4"/>
          <p:cNvSpPr>
            <a:spLocks noGrp="1"/>
          </p:cNvSpPr>
          <p:nvPr>
            <p:ph type="dt" sz="half" idx="10"/>
          </p:nvPr>
        </p:nvSpPr>
        <p:spPr/>
        <p:txBody>
          <a:bodyPr/>
          <a:lstStyle/>
          <a:p>
            <a:fld id="{B736AF7E-3844-496C-B7F8-091E7D6B8C24}" type="datetimeFigureOut">
              <a:rPr lang="sk-SK" smtClean="0"/>
              <a:t>16. 4. 2021</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ABB9C4E-3E12-4277-94E8-13CDEB40F744}" type="slidenum">
              <a:rPr lang="sk-SK" smtClean="0"/>
              <a:t>‹#›</a:t>
            </a:fld>
            <a:endParaRPr lang="sk-SK" dirty="0"/>
          </a:p>
        </p:txBody>
      </p:sp>
    </p:spTree>
    <p:extLst>
      <p:ext uri="{BB962C8B-B14F-4D97-AF65-F5344CB8AC3E}">
        <p14:creationId xmlns:p14="http://schemas.microsoft.com/office/powerpoint/2010/main" val="3356934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sk-SK"/>
              <a:t>Upravte štýly predlohy textu</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B736AF7E-3844-496C-B7F8-091E7D6B8C24}" type="datetimeFigureOut">
              <a:rPr lang="sk-SK" smtClean="0"/>
              <a:t>16. 4. 2021</a:t>
            </a:fld>
            <a:endParaRPr lang="sk-SK"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k-SK"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AABB9C4E-3E12-4277-94E8-13CDEB40F744}" type="slidenum">
              <a:rPr lang="sk-SK" smtClean="0"/>
              <a:t>‹#›</a:t>
            </a:fld>
            <a:endParaRPr lang="sk-SK" dirty="0"/>
          </a:p>
        </p:txBody>
      </p:sp>
    </p:spTree>
    <p:extLst>
      <p:ext uri="{BB962C8B-B14F-4D97-AF65-F5344CB8AC3E}">
        <p14:creationId xmlns:p14="http://schemas.microsoft.com/office/powerpoint/2010/main" val="15810258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itaty.vychytane.sk/a/Jan%20Amos%20Komensk%C3%BD/"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5965"/>
            <a:ext cx="6736467" cy="1021726"/>
          </a:xfrm>
          <a:prstGeom prst="rect">
            <a:avLst/>
          </a:prstGeom>
        </p:spPr>
      </p:pic>
      <p:sp>
        <p:nvSpPr>
          <p:cNvPr id="11" name="Obdĺžnik 10"/>
          <p:cNvSpPr/>
          <p:nvPr/>
        </p:nvSpPr>
        <p:spPr>
          <a:xfrm>
            <a:off x="459550" y="1127691"/>
            <a:ext cx="5817363" cy="923330"/>
          </a:xfrm>
          <a:prstGeom prst="rect">
            <a:avLst/>
          </a:prstGeom>
          <a:noFill/>
        </p:spPr>
        <p:txBody>
          <a:bodyPr wrap="none" lIns="91440" tIns="45720" rIns="91440" bIns="45720">
            <a:spAutoFit/>
          </a:bodyPr>
          <a:lstStyle/>
          <a:p>
            <a:pPr algn="ctr"/>
            <a:r>
              <a:rPr lang="sk-SK" sz="5400" dirty="0">
                <a:ln w="0">
                  <a:solidFill>
                    <a:srgbClr val="FF0000"/>
                  </a:solidFill>
                </a:ln>
                <a:effectLst>
                  <a:glow rad="228600">
                    <a:schemeClr val="accent3">
                      <a:satMod val="175000"/>
                      <a:alpha val="40000"/>
                    </a:schemeClr>
                  </a:glow>
                  <a:outerShdw blurRad="38100" dist="19050" dir="2700000" algn="tl" rotWithShape="0">
                    <a:schemeClr val="dk1">
                      <a:alpha val="40000"/>
                    </a:schemeClr>
                  </a:outerShdw>
                </a:effectLst>
              </a:rPr>
              <a:t>Štefánikov Belianko</a:t>
            </a:r>
          </a:p>
        </p:txBody>
      </p:sp>
      <p:sp>
        <p:nvSpPr>
          <p:cNvPr id="12" name="BlokTextu 11"/>
          <p:cNvSpPr txBox="1"/>
          <p:nvPr/>
        </p:nvSpPr>
        <p:spPr>
          <a:xfrm>
            <a:off x="266215" y="2614027"/>
            <a:ext cx="6204031" cy="5016758"/>
          </a:xfrm>
          <a:prstGeom prst="rect">
            <a:avLst/>
          </a:prstGeom>
          <a:noFill/>
        </p:spPr>
        <p:txBody>
          <a:bodyPr wrap="square" rtlCol="0">
            <a:spAutoFit/>
          </a:bodyPr>
          <a:lstStyle/>
          <a:p>
            <a:pPr algn="just"/>
            <a:r>
              <a:rPr lang="sk-SK" sz="2000" b="1" dirty="0">
                <a:latin typeface="Times New Roman" panose="02020603050405020304" pitchFamily="18" charset="0"/>
                <a:cs typeface="Times New Roman" panose="02020603050405020304" pitchFamily="18" charset="0"/>
              </a:rPr>
              <a:t>Milí žiaci, milí naši čitatelia,</a:t>
            </a:r>
            <a:endParaRPr lang="sk-SK" sz="2000" dirty="0">
              <a:latin typeface="Times New Roman" panose="02020603050405020304" pitchFamily="18" charset="0"/>
              <a:cs typeface="Times New Roman" panose="02020603050405020304" pitchFamily="18" charset="0"/>
            </a:endParaRPr>
          </a:p>
          <a:p>
            <a:pPr algn="just"/>
            <a:r>
              <a:rPr lang="sk-SK" sz="2000" b="1" dirty="0">
                <a:latin typeface="Times New Roman" panose="02020603050405020304" pitchFamily="18" charset="0"/>
                <a:cs typeface="Times New Roman" panose="02020603050405020304" pitchFamily="18" charset="0"/>
              </a:rPr>
              <a:t>	</a:t>
            </a:r>
            <a:r>
              <a:rPr lang="sk-SK" sz="2000" dirty="0">
                <a:latin typeface="Times New Roman" panose="02020603050405020304" pitchFamily="18" charset="0"/>
                <a:cs typeface="Times New Roman" panose="02020603050405020304" pitchFamily="18" charset="0"/>
              </a:rPr>
              <a:t>Nikto z nás by si ani nepomyslel, že situácia na Slovensku sa zmení natoľko, že prvý polrok školského roka 2020/2021 strávime vo väčšej časti doma za počítačmi a budeme sa vzdelávať online formou? Nuž, ale  život nám prináša aj takéto prekvapenia a my sa s nimi musíme popasovať najlepšie, ako len vieme. Poniektorým z Vás dištančné vzdelávanie vyhovuje viac ako prezenčné, poniektorí by ste sa radšej vrátili späť do školy medzi svojich kamarátov. Kamera a mikrofón Vám kamarátovo povzbudivé slovo, objatie, úsmev či prísne oko učiteľa určite nenahradia. Jedno je však isté. My sme na Vás ani v tomto „</a:t>
            </a:r>
            <a:r>
              <a:rPr lang="sk-SK" sz="2000" i="1" dirty="0">
                <a:latin typeface="Times New Roman" panose="02020603050405020304" pitchFamily="18" charset="0"/>
                <a:cs typeface="Times New Roman" panose="02020603050405020304" pitchFamily="18" charset="0"/>
              </a:rPr>
              <a:t>koronovom</a:t>
            </a:r>
            <a:r>
              <a:rPr lang="sk-SK" sz="2000" dirty="0">
                <a:latin typeface="Times New Roman" panose="02020603050405020304" pitchFamily="18" charset="0"/>
                <a:cs typeface="Times New Roman" panose="02020603050405020304" pitchFamily="18" charset="0"/>
              </a:rPr>
              <a:t>“ čase nezabudli a pripravili sme pre Vás ďalšie číslo časopisu. </a:t>
            </a:r>
          </a:p>
          <a:p>
            <a:pPr algn="r"/>
            <a:r>
              <a:rPr lang="sk-SK" sz="2000" dirty="0">
                <a:latin typeface="Times New Roman" panose="02020603050405020304" pitchFamily="18" charset="0"/>
                <a:cs typeface="Times New Roman" panose="02020603050405020304" pitchFamily="18" charset="0"/>
              </a:rPr>
              <a:t>Prajeme vám príjemné čítanie </a:t>
            </a:r>
            <a:r>
              <a:rPr lang="sk-SK" sz="2000" b="1" i="1" dirty="0">
                <a:latin typeface="Times New Roman" panose="02020603050405020304" pitchFamily="18" charset="0"/>
                <a:cs typeface="Times New Roman" panose="02020603050405020304" pitchFamily="18" charset="0"/>
              </a:rPr>
              <a:t>M &amp; M.</a:t>
            </a:r>
            <a:endParaRPr lang="sk-SK" sz="2000" dirty="0">
              <a:latin typeface="Times New Roman" panose="02020603050405020304" pitchFamily="18"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 </a:t>
            </a:r>
          </a:p>
        </p:txBody>
      </p:sp>
      <p:sp>
        <p:nvSpPr>
          <p:cNvPr id="2" name="BlokTextu 1"/>
          <p:cNvSpPr txBox="1"/>
          <p:nvPr/>
        </p:nvSpPr>
        <p:spPr>
          <a:xfrm>
            <a:off x="277792" y="1967696"/>
            <a:ext cx="5683170" cy="646331"/>
          </a:xfrm>
          <a:prstGeom prst="rect">
            <a:avLst/>
          </a:prstGeom>
          <a:noFill/>
        </p:spPr>
        <p:txBody>
          <a:bodyPr wrap="square" rtlCol="0">
            <a:spAutoFit/>
          </a:bodyPr>
          <a:lstStyle/>
          <a:p>
            <a:r>
              <a:rPr lang="sk-SK" dirty="0"/>
              <a:t>Ročník II.</a:t>
            </a:r>
          </a:p>
          <a:p>
            <a:r>
              <a:rPr lang="sk-SK" dirty="0"/>
              <a:t>Číslo: 2.</a:t>
            </a:r>
          </a:p>
        </p:txBody>
      </p:sp>
    </p:spTree>
    <p:extLst>
      <p:ext uri="{BB962C8B-B14F-4D97-AF65-F5344CB8AC3E}">
        <p14:creationId xmlns:p14="http://schemas.microsoft.com/office/powerpoint/2010/main" val="1819115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BlokTextu 2"/>
          <p:cNvSpPr txBox="1"/>
          <p:nvPr/>
        </p:nvSpPr>
        <p:spPr>
          <a:xfrm>
            <a:off x="462987" y="266218"/>
            <a:ext cx="6041985" cy="1600438"/>
          </a:xfrm>
          <a:prstGeom prst="rect">
            <a:avLst/>
          </a:prstGeom>
          <a:noFill/>
        </p:spPr>
        <p:txBody>
          <a:bodyPr wrap="square" rtlCol="0">
            <a:spAutoFit/>
          </a:bodyPr>
          <a:lstStyle/>
          <a:p>
            <a:pPr algn="ctr"/>
            <a:r>
              <a:rPr lang="sk-SK" sz="4000" dirty="0">
                <a:latin typeface="Jokerman" panose="04090605060D06020702" pitchFamily="82" charset="0"/>
              </a:rPr>
              <a:t>21. marec Svetový deň Downovho syndrómu</a:t>
            </a:r>
          </a:p>
          <a:p>
            <a:endParaRPr lang="sk-SK" dirty="0"/>
          </a:p>
        </p:txBody>
      </p:sp>
      <p:sp>
        <p:nvSpPr>
          <p:cNvPr id="4" name="BlokTextu 3"/>
          <p:cNvSpPr txBox="1"/>
          <p:nvPr/>
        </p:nvSpPr>
        <p:spPr>
          <a:xfrm>
            <a:off x="462987" y="1866656"/>
            <a:ext cx="6041985" cy="6555641"/>
          </a:xfrm>
          <a:prstGeom prst="rect">
            <a:avLst/>
          </a:prstGeom>
          <a:noFill/>
        </p:spPr>
        <p:txBody>
          <a:bodyPr wrap="square" rtlCol="0">
            <a:spAutoFit/>
          </a:bodyPr>
          <a:lstStyle/>
          <a:p>
            <a:pPr algn="just"/>
            <a:r>
              <a:rPr lang="sk-SK" sz="2000" b="1" dirty="0">
                <a:latin typeface="Times New Roman" panose="02020603050405020304" pitchFamily="18" charset="0"/>
                <a:cs typeface="Times New Roman" panose="02020603050405020304" pitchFamily="18" charset="0"/>
              </a:rPr>
              <a:t>Downov</a:t>
            </a:r>
            <a:r>
              <a:rPr lang="sk-SK" sz="2000" dirty="0">
                <a:latin typeface="Times New Roman" panose="02020603050405020304" pitchFamily="18" charset="0"/>
                <a:cs typeface="Times New Roman" panose="02020603050405020304" pitchFamily="18" charset="0"/>
              </a:rPr>
              <a:t> </a:t>
            </a:r>
            <a:r>
              <a:rPr lang="sk-SK" sz="2000" b="1" dirty="0">
                <a:latin typeface="Times New Roman" panose="02020603050405020304" pitchFamily="18" charset="0"/>
                <a:cs typeface="Times New Roman" panose="02020603050405020304" pitchFamily="18" charset="0"/>
              </a:rPr>
              <a:t>syndróm</a:t>
            </a:r>
            <a:r>
              <a:rPr lang="sk-SK" sz="2000" dirty="0">
                <a:latin typeface="Times New Roman" panose="02020603050405020304" pitchFamily="18" charset="0"/>
                <a:cs typeface="Times New Roman" panose="02020603050405020304" pitchFamily="18" charset="0"/>
              </a:rPr>
              <a:t> - nie je choroba, ale zdravotné postihnutie. Sú pre ňu typické viditeľné príznaky už od narodenia dieťaťa a sprevádzajú ho celý život.  S týmto postihnutím je aj spojená ponožková výzva. </a:t>
            </a:r>
          </a:p>
          <a:p>
            <a:pPr algn="just"/>
            <a:r>
              <a:rPr lang="sk-SK" sz="2000" dirty="0">
                <a:latin typeface="Times New Roman" panose="02020603050405020304" pitchFamily="18" charset="0"/>
                <a:cs typeface="Times New Roman" panose="02020603050405020304" pitchFamily="18" charset="0"/>
              </a:rPr>
              <a:t>Ponožková výzva sa každoročne koná 21. marca a spája sa so Svetovým dňom Downovho syndrómu. Tento deň sa na znak oslavy ľudskej jedinečnosti nosia dve rozdielne ponožky. Výzva je určená všetkým, ktorí chcú prejaviť solidaritu a podporiť ľudí s Downovým syndrómom a ich rodiny. Zároveň rozširuje povedomie o tom, že ľudská individualita robí tento svet krajším, pestrejším, zaujímavejším a inšpirujúcim. </a:t>
            </a:r>
          </a:p>
          <a:p>
            <a:pPr algn="just"/>
            <a:endParaRPr lang="sk-SK" sz="2000" dirty="0">
              <a:latin typeface="Times New Roman" panose="02020603050405020304" pitchFamily="18" charset="0"/>
              <a:cs typeface="Times New Roman" panose="02020603050405020304" pitchFamily="18" charset="0"/>
            </a:endParaRPr>
          </a:p>
          <a:p>
            <a:pPr algn="just" fontAlgn="base"/>
            <a:r>
              <a:rPr lang="sk-SK" sz="2000" b="1" dirty="0">
                <a:latin typeface="Times New Roman" panose="02020603050405020304" pitchFamily="18" charset="0"/>
                <a:cs typeface="Times New Roman" panose="02020603050405020304" pitchFamily="18" charset="0"/>
              </a:rPr>
              <a:t>Prečo ponožky? </a:t>
            </a:r>
            <a:endParaRPr lang="sk-SK" sz="2000" dirty="0">
              <a:latin typeface="Times New Roman" panose="02020603050405020304" pitchFamily="18" charset="0"/>
              <a:cs typeface="Times New Roman" panose="02020603050405020304" pitchFamily="18" charset="0"/>
            </a:endParaRPr>
          </a:p>
          <a:p>
            <a:pPr algn="just" fontAlgn="base"/>
            <a:r>
              <a:rPr lang="sk-SK" sz="2000" dirty="0">
                <a:latin typeface="Times New Roman" panose="02020603050405020304" pitchFamily="18" charset="0"/>
                <a:cs typeface="Times New Roman" panose="02020603050405020304" pitchFamily="18" charset="0"/>
              </a:rPr>
              <a:t>Rozdielne ponožky sa stali symbolom Svetového dňa Downovho syndrómu, pretože chromozóm má tvar ponožky. Dátum 21.3. je tiež symbolický, lebo ľudia s Downovým syndrómom majú o jeden 21. chromozóm naviac. Majú tri namiesto dvoch. Genetická porucha sa odborne nazýva trizómia 21. chromozómu.</a:t>
            </a:r>
          </a:p>
          <a:p>
            <a:pPr algn="just"/>
            <a:endParaRPr lang="sk-SK"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3769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BlokTextu 2"/>
          <p:cNvSpPr txBox="1"/>
          <p:nvPr/>
        </p:nvSpPr>
        <p:spPr>
          <a:xfrm>
            <a:off x="462987" y="266218"/>
            <a:ext cx="6041985" cy="7786747"/>
          </a:xfrm>
          <a:prstGeom prst="rect">
            <a:avLst/>
          </a:prstGeom>
          <a:noFill/>
        </p:spPr>
        <p:txBody>
          <a:bodyPr wrap="square" rtlCol="0">
            <a:spAutoFit/>
          </a:bodyPr>
          <a:lstStyle/>
          <a:p>
            <a:pPr fontAlgn="base"/>
            <a:r>
              <a:rPr lang="sk-SK" sz="2000" b="1" dirty="0">
                <a:latin typeface="Times New Roman" panose="02020603050405020304" pitchFamily="18" charset="0"/>
                <a:cs typeface="Times New Roman" panose="02020603050405020304" pitchFamily="18" charset="0"/>
              </a:rPr>
              <a:t>Čo by sa stalo, keby ľudia s Downovým syndrómom vládli svetu?</a:t>
            </a:r>
          </a:p>
          <a:p>
            <a:pPr fontAlgn="base"/>
            <a:r>
              <a:rPr lang="sk-SK" sz="2000" i="1" dirty="0">
                <a:latin typeface="Times New Roman" panose="02020603050405020304" pitchFamily="18" charset="0"/>
                <a:cs typeface="Times New Roman" panose="02020603050405020304" pitchFamily="18" charset="0"/>
              </a:rPr>
              <a:t>– Náklonnosť, objatia a starostlivosť o iných by boli na dennom poriadku.</a:t>
            </a:r>
            <a:br>
              <a:rPr lang="sk-SK" sz="2000" i="1" dirty="0">
                <a:latin typeface="Times New Roman" panose="02020603050405020304" pitchFamily="18" charset="0"/>
                <a:cs typeface="Times New Roman" panose="02020603050405020304" pitchFamily="18" charset="0"/>
              </a:rPr>
            </a:br>
            <a:r>
              <a:rPr lang="sk-SK" sz="2000" i="1" dirty="0">
                <a:latin typeface="Times New Roman" panose="02020603050405020304" pitchFamily="18" charset="0"/>
                <a:cs typeface="Times New Roman" panose="02020603050405020304" pitchFamily="18" charset="0"/>
              </a:rPr>
              <a:t>– Naučili by sme sa tešiť z maličkostí a bezpodmienečne milovať život</a:t>
            </a:r>
            <a:br>
              <a:rPr lang="sk-SK" sz="2000" i="1" dirty="0">
                <a:latin typeface="Times New Roman" panose="02020603050405020304" pitchFamily="18" charset="0"/>
                <a:cs typeface="Times New Roman" panose="02020603050405020304" pitchFamily="18" charset="0"/>
              </a:rPr>
            </a:br>
            <a:r>
              <a:rPr lang="sk-SK" sz="2000" i="1" dirty="0">
                <a:latin typeface="Times New Roman" panose="02020603050405020304" pitchFamily="18" charset="0"/>
                <a:cs typeface="Times New Roman" panose="02020603050405020304" pitchFamily="18" charset="0"/>
              </a:rPr>
              <a:t>– Ľudia by boli úprimní.</a:t>
            </a:r>
            <a:br>
              <a:rPr lang="sk-SK" sz="2000" i="1" dirty="0">
                <a:latin typeface="Times New Roman" panose="02020603050405020304" pitchFamily="18" charset="0"/>
                <a:cs typeface="Times New Roman" panose="02020603050405020304" pitchFamily="18" charset="0"/>
              </a:rPr>
            </a:br>
            <a:r>
              <a:rPr lang="sk-SK" sz="2000" i="1" dirty="0">
                <a:latin typeface="Times New Roman" panose="02020603050405020304" pitchFamily="18" charset="0"/>
                <a:cs typeface="Times New Roman" panose="02020603050405020304" pitchFamily="18" charset="0"/>
              </a:rPr>
              <a:t>– Vo všetkom by bol poriadok.</a:t>
            </a:r>
            <a:br>
              <a:rPr lang="sk-SK" sz="2000" i="1" dirty="0">
                <a:latin typeface="Times New Roman" panose="02020603050405020304" pitchFamily="18" charset="0"/>
                <a:cs typeface="Times New Roman" panose="02020603050405020304" pitchFamily="18" charset="0"/>
              </a:rPr>
            </a:br>
            <a:r>
              <a:rPr lang="sk-SK" sz="2000" i="1" dirty="0">
                <a:latin typeface="Times New Roman" panose="02020603050405020304" pitchFamily="18" charset="0"/>
                <a:cs typeface="Times New Roman" panose="02020603050405020304" pitchFamily="18" charset="0"/>
              </a:rPr>
              <a:t>– Vlaky a lietadlá by jazdili načas, pracovná doba by bola na prácu, dovolenka by bola dovolenkou.</a:t>
            </a:r>
            <a:br>
              <a:rPr lang="sk-SK" sz="2000" i="1" dirty="0">
                <a:latin typeface="Times New Roman" panose="02020603050405020304" pitchFamily="18" charset="0"/>
                <a:cs typeface="Times New Roman" panose="02020603050405020304" pitchFamily="18" charset="0"/>
              </a:rPr>
            </a:br>
            <a:r>
              <a:rPr lang="sk-SK" sz="2000" i="1" dirty="0">
                <a:latin typeface="Times New Roman" panose="02020603050405020304" pitchFamily="18" charset="0"/>
                <a:cs typeface="Times New Roman" panose="02020603050405020304" pitchFamily="18" charset="0"/>
              </a:rPr>
              <a:t>– Ľudia, ktorí sa rozprávajú sami so sebou, by boli považovaní za premýšľavých a tvorivých.</a:t>
            </a:r>
          </a:p>
          <a:p>
            <a:pPr fontAlgn="base"/>
            <a:endParaRPr lang="sk-SK" sz="2000" dirty="0">
              <a:latin typeface="Times New Roman" panose="02020603050405020304" pitchFamily="18"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	Skúsme sa zamyslieť v tejto neľahkej dobe, aké by to bolo krásne myslieť na iných, vedieť nezištne pomáhať iným, rešpektovať druhých, byť jeden pre druhého bratom či sestrou, dobrým úprimným kamarátom. Prestať na malú chvíľu myslieť na seba, na svoje potreby – maličkosti, naučiť sa byť tolerantný a myslieť aj na bezpečie a zdravie iných. Svojím konaním neohrozovať svojich blízkych, ale aj tých, ktorí žijú v našom okolí. Nechajme sa motivovať týmito čistými úprimnými stvoreniami, ktoré sú pre nás v tejto dobe príkladom. </a:t>
            </a:r>
          </a:p>
          <a:p>
            <a:endParaRPr lang="sk-SK"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9151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BlokTextu 2"/>
          <p:cNvSpPr txBox="1"/>
          <p:nvPr/>
        </p:nvSpPr>
        <p:spPr>
          <a:xfrm>
            <a:off x="358815" y="370390"/>
            <a:ext cx="6146157" cy="707886"/>
          </a:xfrm>
          <a:prstGeom prst="rect">
            <a:avLst/>
          </a:prstGeom>
          <a:noFill/>
        </p:spPr>
        <p:txBody>
          <a:bodyPr wrap="square" rtlCol="0">
            <a:spAutoFit/>
          </a:bodyPr>
          <a:lstStyle/>
          <a:p>
            <a:pPr algn="ctr"/>
            <a:r>
              <a:rPr lang="sk-SK" sz="4000" dirty="0">
                <a:latin typeface="Jokerman" panose="04090605060D06020702" pitchFamily="82" charset="0"/>
              </a:rPr>
              <a:t>28. marec Deň učiteľov</a:t>
            </a:r>
          </a:p>
        </p:txBody>
      </p:sp>
      <p:sp>
        <p:nvSpPr>
          <p:cNvPr id="4" name="BlokTextu 3"/>
          <p:cNvSpPr txBox="1"/>
          <p:nvPr/>
        </p:nvSpPr>
        <p:spPr>
          <a:xfrm>
            <a:off x="474562" y="1354238"/>
            <a:ext cx="3599727" cy="2246769"/>
          </a:xfrm>
          <a:prstGeom prst="rect">
            <a:avLst/>
          </a:prstGeom>
          <a:noFill/>
        </p:spPr>
        <p:txBody>
          <a:bodyPr wrap="square" rtlCol="0">
            <a:spAutoFit/>
          </a:bodyPr>
          <a:lstStyle/>
          <a:p>
            <a:pPr algn="ctr"/>
            <a:r>
              <a:rPr lang="sk-SK" sz="2000" b="1" dirty="0">
                <a:latin typeface="Times New Roman" panose="02020603050405020304" pitchFamily="18" charset="0"/>
                <a:cs typeface="Times New Roman" panose="02020603050405020304" pitchFamily="18" charset="0"/>
              </a:rPr>
              <a:t>„</a:t>
            </a:r>
            <a:r>
              <a:rPr lang="sk-SK" sz="2000" b="1" i="1" dirty="0">
                <a:latin typeface="Times New Roman" panose="02020603050405020304" pitchFamily="18" charset="0"/>
                <a:cs typeface="Times New Roman" panose="02020603050405020304" pitchFamily="18" charset="0"/>
              </a:rPr>
              <a:t>Učiteľ bude vždy ten, ktorý v spoločnosti vzbudzuje ducha slobodného premýšľania a rozvíja cit osobnej zodpovednosti.“   </a:t>
            </a:r>
          </a:p>
          <a:p>
            <a:pPr algn="ctr"/>
            <a:r>
              <a:rPr lang="sk-SK" sz="2000" i="1" dirty="0">
                <a:latin typeface="Times New Roman" panose="02020603050405020304" pitchFamily="18" charset="0"/>
                <a:cs typeface="Times New Roman" panose="02020603050405020304" pitchFamily="18" charset="0"/>
              </a:rPr>
              <a:t>( Komenský)</a:t>
            </a:r>
            <a:endParaRPr lang="sk-SK" sz="2000" dirty="0">
              <a:latin typeface="Times New Roman" panose="02020603050405020304" pitchFamily="18" charset="0"/>
              <a:cs typeface="Times New Roman" panose="02020603050405020304" pitchFamily="18" charset="0"/>
            </a:endParaRPr>
          </a:p>
          <a:p>
            <a:pPr algn="ctr"/>
            <a:endParaRPr lang="sk-SK" sz="2000" dirty="0">
              <a:latin typeface="Times New Roman" panose="02020603050405020304" pitchFamily="18" charset="0"/>
              <a:cs typeface="Times New Roman" panose="02020603050405020304" pitchFamily="18" charset="0"/>
            </a:endParaRPr>
          </a:p>
        </p:txBody>
      </p:sp>
      <p:pic>
        <p:nvPicPr>
          <p:cNvPr id="5" name="obrázek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4208" y="1354237"/>
            <a:ext cx="1946235" cy="2246769"/>
          </a:xfrm>
          <a:prstGeom prst="rect">
            <a:avLst/>
          </a:prstGeom>
          <a:noFill/>
          <a:ln w="9525">
            <a:noFill/>
            <a:miter lim="800000"/>
            <a:headEnd/>
            <a:tailEnd/>
          </a:ln>
        </p:spPr>
      </p:pic>
      <p:sp>
        <p:nvSpPr>
          <p:cNvPr id="6" name="BlokTextu 5"/>
          <p:cNvSpPr txBox="1"/>
          <p:nvPr/>
        </p:nvSpPr>
        <p:spPr>
          <a:xfrm>
            <a:off x="474562" y="3601006"/>
            <a:ext cx="6030410" cy="5324535"/>
          </a:xfrm>
          <a:prstGeom prst="rect">
            <a:avLst/>
          </a:prstGeom>
          <a:noFill/>
        </p:spPr>
        <p:txBody>
          <a:bodyPr wrap="square" rtlCol="0">
            <a:spAutoFit/>
          </a:bodyPr>
          <a:lstStyle/>
          <a:p>
            <a:pPr algn="just"/>
            <a:r>
              <a:rPr lang="sk-SK" sz="2000" dirty="0">
                <a:latin typeface="Times New Roman" panose="02020603050405020304" pitchFamily="18" charset="0"/>
                <a:cs typeface="Times New Roman" panose="02020603050405020304" pitchFamily="18" charset="0"/>
              </a:rPr>
              <a:t>	S prvými jarnými kvetmi dňa 28. marca si už tradične pripomíname odkaz velikána pedagogiky J. A. Komenského, ktorý bol hlboko presvedčený, že dobrá škola robí človeka lepším. Po stáročia sa vraciame k jeho myšlienkam a vzdávame hold jednému z najušľachtilejších povolaní – povolaniu učiteľ. </a:t>
            </a:r>
          </a:p>
          <a:p>
            <a:pPr algn="just"/>
            <a:r>
              <a:rPr lang="sk-SK" sz="2000" dirty="0">
                <a:latin typeface="Times New Roman" panose="02020603050405020304" pitchFamily="18" charset="0"/>
                <a:cs typeface="Times New Roman" panose="02020603050405020304" pitchFamily="18" charset="0"/>
              </a:rPr>
              <a:t>	Dobrý učiteľ je múdry, spravodlivý, tvorivý, čestný, pracovitý, obetavý, priateľský a tolerantný,  schopný načúvať žiakom, chápať ich a pomôcť im, ten, ktorý  rozvíja u žiakov  sociálne cítenie a komunikačné kompetencie, podieľa sa na kultivovaní osobnosti žiaka, spolupracuje s rodinou, buduje kladné medziľudské vzťahy a kooperuje pri riešení problémov. Dobrý pedagóg je nielen učiteľom, ale zároveň aj psychológom, lekárom, diagnostikom, druhým „rodičom“ i priateľom s láskavým srdcom zanieteným pre svoju prácu.</a:t>
            </a:r>
          </a:p>
          <a:p>
            <a:pPr algn="just"/>
            <a:endParaRPr lang="sk-SK"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5253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BlokTextu 2"/>
          <p:cNvSpPr txBox="1"/>
          <p:nvPr/>
        </p:nvSpPr>
        <p:spPr>
          <a:xfrm>
            <a:off x="335666" y="347241"/>
            <a:ext cx="6180881" cy="6555641"/>
          </a:xfrm>
          <a:prstGeom prst="rect">
            <a:avLst/>
          </a:prstGeom>
          <a:noFill/>
        </p:spPr>
        <p:txBody>
          <a:bodyPr wrap="square" rtlCol="0">
            <a:spAutoFit/>
          </a:bodyPr>
          <a:lstStyle/>
          <a:p>
            <a:pPr algn="just"/>
            <a:r>
              <a:rPr lang="sk-SK" sz="2000" dirty="0">
                <a:latin typeface="Times New Roman" panose="02020603050405020304" pitchFamily="18" charset="0"/>
                <a:cs typeface="Times New Roman" panose="02020603050405020304" pitchFamily="18" charset="0"/>
              </a:rPr>
              <a:t>	Práve preto je dnešný deň dňom poďakovania učiteľom za doterajší  prístup k žiakom i k práci, za ľudský postoj a veľkorysosť plnej láskavosti a pochopenia, za trpezlivosť pri plnení náročných úloh výchovno-vzdelávacieho procesu. Už pol storočia nazývame tento deň „Deň učiteľov“. Je symbolom „vďaky a uznania“ nielen pre učiteľa v pravom zmysle slova, ale aj pre všetkých tých pedagogických aj nepedagogických zamestnancov školstva, ktorí tvoria  neoddeliteľnú súčasť  výchovno-vzdelávacieho procesu, bez ktorých by sa tento proces nemohol uskutočňovať.</a:t>
            </a:r>
          </a:p>
          <a:p>
            <a:pPr algn="just"/>
            <a:r>
              <a:rPr lang="sk-SK" sz="2000" dirty="0">
                <a:latin typeface="Times New Roman" panose="02020603050405020304" pitchFamily="18" charset="0"/>
                <a:cs typeface="Times New Roman" panose="02020603050405020304" pitchFamily="18" charset="0"/>
              </a:rPr>
              <a:t>	Preto tento deň by mal byť dňom stavovskej hrdosti, úcty, rešpektu, spoločenského uznania a ocenenia, ako aj poďakovaním učiteľom zo strany žiakov za doterajší zodpovedný a odborný prístup k práci, za ľudský postoj a činnosť každého pedagóga pri práci so žiakmi, pri plnení náročných úloh priameho edukačného procesu .</a:t>
            </a:r>
          </a:p>
          <a:p>
            <a:pPr algn="just"/>
            <a:r>
              <a:rPr lang="sk-SK" sz="2000" b="1" dirty="0">
                <a:latin typeface="Times New Roman" panose="02020603050405020304" pitchFamily="18" charset="0"/>
                <a:cs typeface="Times New Roman" panose="02020603050405020304" pitchFamily="18" charset="0"/>
              </a:rPr>
              <a:t> </a:t>
            </a:r>
            <a:endParaRPr lang="sk-SK" sz="2000" dirty="0">
              <a:latin typeface="Times New Roman" panose="02020603050405020304" pitchFamily="18" charset="0"/>
              <a:cs typeface="Times New Roman" panose="02020603050405020304" pitchFamily="18" charset="0"/>
            </a:endParaRPr>
          </a:p>
          <a:p>
            <a:pPr algn="ctr"/>
            <a:r>
              <a:rPr lang="sk-SK" sz="4000" b="1" dirty="0">
                <a:solidFill>
                  <a:srgbClr val="FF0000"/>
                </a:solidFill>
                <a:latin typeface="Jokerman" panose="04090605060D06020702" pitchFamily="82" charset="0"/>
                <a:cs typeface="Times New Roman" panose="02020603050405020304" pitchFamily="18" charset="0"/>
              </a:rPr>
              <a:t>Ď A K U J E M E</a:t>
            </a:r>
            <a:endParaRPr lang="sk-SK" sz="4000" dirty="0">
              <a:solidFill>
                <a:srgbClr val="FF0000"/>
              </a:solidFill>
              <a:latin typeface="Jokerman" panose="04090605060D06020702" pitchFamily="82" charset="0"/>
              <a:cs typeface="Times New Roman" panose="02020603050405020304" pitchFamily="18" charset="0"/>
            </a:endParaRPr>
          </a:p>
          <a:p>
            <a:pPr algn="just"/>
            <a:endParaRPr lang="sk-SK"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4348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1143000"/>
            <a:ext cx="6858000" cy="6858000"/>
          </a:xfrm>
          <a:prstGeom prst="rect">
            <a:avLst/>
          </a:prstGeom>
        </p:spPr>
      </p:pic>
      <p:sp>
        <p:nvSpPr>
          <p:cNvPr id="5" name="BlokTextu 4"/>
          <p:cNvSpPr txBox="1"/>
          <p:nvPr/>
        </p:nvSpPr>
        <p:spPr>
          <a:xfrm>
            <a:off x="370390" y="347241"/>
            <a:ext cx="6192456" cy="707886"/>
          </a:xfrm>
          <a:prstGeom prst="rect">
            <a:avLst/>
          </a:prstGeom>
          <a:noFill/>
        </p:spPr>
        <p:txBody>
          <a:bodyPr wrap="square" rtlCol="0">
            <a:spAutoFit/>
          </a:bodyPr>
          <a:lstStyle/>
          <a:p>
            <a:pPr algn="ctr"/>
            <a:r>
              <a:rPr lang="sk-SK" sz="4000" b="1" dirty="0">
                <a:latin typeface="Jokerman" panose="04090605060D06020702" pitchFamily="82" charset="0"/>
                <a:cs typeface="Times New Roman" panose="02020603050405020304" pitchFamily="18" charset="0"/>
              </a:rPr>
              <a:t>Deň bláznov</a:t>
            </a:r>
          </a:p>
        </p:txBody>
      </p:sp>
      <p:sp>
        <p:nvSpPr>
          <p:cNvPr id="6" name="BlokTextu 5"/>
          <p:cNvSpPr txBox="1"/>
          <p:nvPr/>
        </p:nvSpPr>
        <p:spPr>
          <a:xfrm>
            <a:off x="162046" y="1067505"/>
            <a:ext cx="6400801" cy="2215991"/>
          </a:xfrm>
          <a:prstGeom prst="rect">
            <a:avLst/>
          </a:prstGeom>
          <a:noFill/>
        </p:spPr>
        <p:txBody>
          <a:bodyPr wrap="square" rtlCol="0">
            <a:spAutoFit/>
          </a:bodyPr>
          <a:lstStyle/>
          <a:p>
            <a:pPr algn="just"/>
            <a:r>
              <a:rPr lang="sk-SK" sz="2000" dirty="0">
                <a:latin typeface="Times New Roman" panose="02020603050405020304" pitchFamily="18" charset="0"/>
                <a:cs typeface="Times New Roman" panose="02020603050405020304" pitchFamily="18" charset="0"/>
              </a:rPr>
              <a:t>	Prvý apríl. Deň, ktorý môže oslavovať každý človek na svete. Prečo? Pretože každý z nás je nejakým spôsobom blázon. Tento jeden deň v roku si môžeme vystreliť z iných a pobaviť sa tak na úkor iného blázna. No pozor, aj na Váš úkor sa istotne niekto bude chcieť pobaviť </a:t>
            </a:r>
            <a:r>
              <a:rPr lang="sk-SK" sz="2000" dirty="0">
                <a:latin typeface="Times New Roman" panose="02020603050405020304" pitchFamily="18" charset="0"/>
                <a:cs typeface="Times New Roman" panose="02020603050405020304" pitchFamily="18" charset="0"/>
                <a:sym typeface="Wingdings" panose="05000000000000000000" pitchFamily="2" charset="2"/>
              </a:rPr>
              <a:t></a:t>
            </a:r>
            <a:endParaRPr lang="sk-SK" sz="2000" dirty="0">
              <a:latin typeface="Times New Roman" panose="02020603050405020304" pitchFamily="18" charset="0"/>
              <a:cs typeface="Times New Roman" panose="02020603050405020304" pitchFamily="18" charset="0"/>
            </a:endParaRPr>
          </a:p>
          <a:p>
            <a:pPr algn="just"/>
            <a:endParaRPr lang="sk-SK" dirty="0"/>
          </a:p>
        </p:txBody>
      </p:sp>
      <p:pic>
        <p:nvPicPr>
          <p:cNvPr id="7" name="Obrázo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7378" y="7361499"/>
            <a:ext cx="1510135" cy="1932972"/>
          </a:xfrm>
          <a:prstGeom prst="rect">
            <a:avLst/>
          </a:prstGeom>
        </p:spPr>
      </p:pic>
      <p:sp>
        <p:nvSpPr>
          <p:cNvPr id="8" name="BlokTextu 7"/>
          <p:cNvSpPr txBox="1"/>
          <p:nvPr/>
        </p:nvSpPr>
        <p:spPr>
          <a:xfrm>
            <a:off x="162046" y="2901532"/>
            <a:ext cx="6308203" cy="4708981"/>
          </a:xfrm>
          <a:prstGeom prst="rect">
            <a:avLst/>
          </a:prstGeom>
          <a:noFill/>
        </p:spPr>
        <p:txBody>
          <a:bodyPr wrap="square" rtlCol="0">
            <a:spAutoFit/>
          </a:bodyPr>
          <a:lstStyle/>
          <a:p>
            <a:pPr algn="just"/>
            <a:r>
              <a:rPr lang="sk-SK" sz="2000" dirty="0">
                <a:latin typeface="Times New Roman" panose="02020603050405020304" pitchFamily="18" charset="0"/>
                <a:cs typeface="Times New Roman" panose="02020603050405020304" pitchFamily="18" charset="0"/>
              </a:rPr>
              <a:t>	Viete ale ako tento kuriózny deň vznikol? Jeho počiatky nastali v starej Indii. Tam sa s tým nemaznali. Nebol to len jeden deň, ale hneď niekoľko. V čase od 30. marca do 1. apríla sa konali veľké slávnosti. Počas týchto slávnosti, ktoré boli skôr karnevalmi. Každý, kto si nasadil masku, musel plniť nezmyselné úlohy, ako napríklad odkloniť tok rieky, či preniesť horu na iné miesto. Kto to nedokázal urobiť zábavným spôsobom, stal sa bláznom oslavy.</a:t>
            </a:r>
          </a:p>
          <a:p>
            <a:pPr algn="just"/>
            <a:r>
              <a:rPr lang="sk-SK" sz="2000" dirty="0">
                <a:latin typeface="Times New Roman" panose="02020603050405020304" pitchFamily="18" charset="0"/>
                <a:cs typeface="Times New Roman" panose="02020603050405020304" pitchFamily="18" charset="0"/>
              </a:rPr>
              <a:t>	Podobná slávnosť s názvom Festum stoltorum (deň roztopaše a smiechu) sa konala aj v Ríme. Poaprílové žartovanie nabralo druhý dych v 16. storočí. V mnohých krajinách sa nový rok začínal práve 1. apríla, no francúzsky kráľ Karol IX. to zmenil, keď od roku 1564 ustanovil nový rok na 1. januára. </a:t>
            </a:r>
            <a:endParaRPr lang="sk-SK" dirty="0"/>
          </a:p>
        </p:txBody>
      </p:sp>
    </p:spTree>
    <p:extLst>
      <p:ext uri="{BB962C8B-B14F-4D97-AF65-F5344CB8AC3E}">
        <p14:creationId xmlns:p14="http://schemas.microsoft.com/office/powerpoint/2010/main" val="4044626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1143000"/>
            <a:ext cx="6858000" cy="6858000"/>
          </a:xfrm>
          <a:prstGeom prst="rect">
            <a:avLst/>
          </a:prstGeom>
        </p:spPr>
      </p:pic>
      <p:sp>
        <p:nvSpPr>
          <p:cNvPr id="2" name="BlokTextu 1"/>
          <p:cNvSpPr txBox="1"/>
          <p:nvPr/>
        </p:nvSpPr>
        <p:spPr>
          <a:xfrm>
            <a:off x="370390" y="300942"/>
            <a:ext cx="6215605" cy="4401205"/>
          </a:xfrm>
          <a:prstGeom prst="rect">
            <a:avLst/>
          </a:prstGeom>
          <a:noFill/>
        </p:spPr>
        <p:txBody>
          <a:bodyPr wrap="square" rtlCol="0">
            <a:spAutoFit/>
          </a:bodyPr>
          <a:lstStyle/>
          <a:p>
            <a:pPr algn="just"/>
            <a:r>
              <a:rPr lang="sk-SK" sz="2000" dirty="0">
                <a:latin typeface="Times New Roman" panose="02020603050405020304" pitchFamily="18" charset="0"/>
                <a:cs typeface="Times New Roman" panose="02020603050405020304" pitchFamily="18" charset="0"/>
              </a:rPr>
              <a:t>To spôsobilo, že dary na nový rok, ktoré si dávali 1. apríla, začali strácať význam. Zmenili sa tak skôr na symbolické a žartovné dary, ktoré mali svojho príjemcu rozveseliť. Napríklad, v apríli sa väčšinou začínal rybolov. Ryby ale nedávali ako dar. Namiesto nich vyrobili ryby z múky, ktoré dali ako dar alebo vystrihli tvar ryby z toho, čo mali a pripínali ich nič netušiacim chodcom na kabát. Postupne sa prvoaprílové žarty rozšírili do všetkých štátov.</a:t>
            </a:r>
          </a:p>
          <a:p>
            <a:pPr algn="just"/>
            <a:r>
              <a:rPr lang="sk-SK" sz="2000" dirty="0">
                <a:latin typeface="Times New Roman" panose="02020603050405020304" pitchFamily="18" charset="0"/>
                <a:cs typeface="Times New Roman" panose="02020603050405020304" pitchFamily="18" charset="0"/>
              </a:rPr>
              <a:t>	Prvý apríl je v súčasnosti tak populárny, že aj najznámejší ľudia, média či celé skupiny si radi vystrelia zo svojich fanúšikov. </a:t>
            </a:r>
          </a:p>
          <a:p>
            <a:pPr algn="just"/>
            <a:endParaRPr lang="sk-SK" sz="2000" dirty="0">
              <a:latin typeface="Times New Roman" panose="02020603050405020304" pitchFamily="18" charset="0"/>
              <a:cs typeface="Times New Roman" panose="02020603050405020304" pitchFamily="18" charset="0"/>
            </a:endParaRPr>
          </a:p>
          <a:p>
            <a:pPr algn="just"/>
            <a:endParaRPr lang="sk-SK" sz="2000" dirty="0">
              <a:latin typeface="Times New Roman" panose="02020603050405020304" pitchFamily="18" charset="0"/>
              <a:cs typeface="Times New Roman" panose="02020603050405020304" pitchFamily="18" charset="0"/>
            </a:endParaRPr>
          </a:p>
          <a:p>
            <a:endParaRPr lang="sk-SK" sz="2000" dirty="0">
              <a:latin typeface="Times New Roman" panose="02020603050405020304" pitchFamily="18" charset="0"/>
              <a:cs typeface="Times New Roman" panose="02020603050405020304" pitchFamily="18" charset="0"/>
            </a:endParaRPr>
          </a:p>
        </p:txBody>
      </p:sp>
      <p:pic>
        <p:nvPicPr>
          <p:cNvPr id="3" name="Obrázo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3281" y="4082929"/>
            <a:ext cx="4062714" cy="4760129"/>
          </a:xfrm>
          <a:prstGeom prst="rect">
            <a:avLst/>
          </a:prstGeom>
        </p:spPr>
      </p:pic>
    </p:spTree>
    <p:extLst>
      <p:ext uri="{BB962C8B-B14F-4D97-AF65-F5344CB8AC3E}">
        <p14:creationId xmlns:p14="http://schemas.microsoft.com/office/powerpoint/2010/main" val="1299892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BlokTextu 2"/>
          <p:cNvSpPr txBox="1"/>
          <p:nvPr/>
        </p:nvSpPr>
        <p:spPr>
          <a:xfrm>
            <a:off x="393539" y="405114"/>
            <a:ext cx="6146157" cy="1600438"/>
          </a:xfrm>
          <a:prstGeom prst="rect">
            <a:avLst/>
          </a:prstGeom>
          <a:noFill/>
        </p:spPr>
        <p:txBody>
          <a:bodyPr wrap="square" rtlCol="0">
            <a:spAutoFit/>
          </a:bodyPr>
          <a:lstStyle/>
          <a:p>
            <a:pPr algn="ctr"/>
            <a:r>
              <a:rPr lang="sk-SK" sz="4000" dirty="0">
                <a:latin typeface="Jokerman" panose="04090605060D06020702" pitchFamily="82" charset="0"/>
              </a:rPr>
              <a:t>Veľká noc – zvyky a tradície</a:t>
            </a:r>
          </a:p>
          <a:p>
            <a:endParaRPr lang="sk-SK" dirty="0"/>
          </a:p>
        </p:txBody>
      </p:sp>
      <p:sp>
        <p:nvSpPr>
          <p:cNvPr id="4" name="BlokTextu 3"/>
          <p:cNvSpPr txBox="1"/>
          <p:nvPr/>
        </p:nvSpPr>
        <p:spPr>
          <a:xfrm>
            <a:off x="393539" y="1782501"/>
            <a:ext cx="6146157" cy="5324535"/>
          </a:xfrm>
          <a:prstGeom prst="rect">
            <a:avLst/>
          </a:prstGeom>
          <a:noFill/>
        </p:spPr>
        <p:txBody>
          <a:bodyPr wrap="square" rtlCol="0">
            <a:spAutoFit/>
          </a:bodyPr>
          <a:lstStyle/>
          <a:p>
            <a:pPr algn="just"/>
            <a:r>
              <a:rPr lang="sk-SK" sz="2000" dirty="0">
                <a:latin typeface="Times New Roman" panose="02020603050405020304" pitchFamily="18" charset="0"/>
                <a:cs typeface="Times New Roman" panose="02020603050405020304" pitchFamily="18" charset="0"/>
              </a:rPr>
              <a:t>	Veľkonočné obdobie trvá sedem týždňov. Od Veľkonočnej nedele do nedele Zoslania Ducha svätého, nazývanej aj Turíce.                                           </a:t>
            </a:r>
          </a:p>
          <a:p>
            <a:pPr algn="just"/>
            <a:r>
              <a:rPr lang="sk-SK" sz="2000" dirty="0">
                <a:latin typeface="Times New Roman" panose="02020603050405020304" pitchFamily="18" charset="0"/>
                <a:cs typeface="Times New Roman" panose="02020603050405020304" pitchFamily="18" charset="0"/>
              </a:rPr>
              <a:t>	Veľkonočné dni sú kresťanskou oslavou víťazstva života nad smrťou, približujú nám okolnosti Kristovej smrti a jeho zmŕtvychvstania. Sú pohyblivým sviatkom, slávia sa prvú nedeľu po prvom jarnom splne.</a:t>
            </a:r>
          </a:p>
          <a:p>
            <a:pPr algn="just"/>
            <a:r>
              <a:rPr lang="sk-SK" sz="2000" dirty="0">
                <a:latin typeface="Times New Roman" panose="02020603050405020304" pitchFamily="18" charset="0"/>
                <a:cs typeface="Times New Roman" panose="02020603050405020304" pitchFamily="18" charset="0"/>
              </a:rPr>
              <a:t>	Veľkonočný - tichý týždeň trvá od Kvetnej nedele po Bielu sobotu, počas ktorého si cirkev zvlášť intenzívne pripomína pamätné dni utrpenia a smrti Ježiša Krista. Ich vážnosť pripomína čierne chrámové rúcho. Veľkonočná doba trvá  päťdesiat  dní od Veľkonočnej nedele do nedele Zoslania Ducha svätého. Predveľkonočný pôst začína  na Popolcovú stredu - pomazanie popolom (zo spálených ratolestí, posvätených minulý rok) má symbolizovať ochotu zmeniť sa. </a:t>
            </a:r>
          </a:p>
          <a:p>
            <a:pPr algn="just"/>
            <a:endParaRPr lang="sk-SK" sz="2000" dirty="0">
              <a:latin typeface="Times New Roman" panose="02020603050405020304" pitchFamily="18" charset="0"/>
              <a:cs typeface="Times New Roman" panose="02020603050405020304" pitchFamily="18" charset="0"/>
            </a:endParaRPr>
          </a:p>
        </p:txBody>
      </p:sp>
      <p:pic>
        <p:nvPicPr>
          <p:cNvPr id="5" name="Obrázo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7225" y="7338349"/>
            <a:ext cx="3223549" cy="1805651"/>
          </a:xfrm>
          <a:prstGeom prst="rect">
            <a:avLst/>
          </a:prstGeom>
        </p:spPr>
      </p:pic>
    </p:spTree>
    <p:extLst>
      <p:ext uri="{BB962C8B-B14F-4D97-AF65-F5344CB8AC3E}">
        <p14:creationId xmlns:p14="http://schemas.microsoft.com/office/powerpoint/2010/main" val="2972932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BlokTextu 2"/>
          <p:cNvSpPr txBox="1"/>
          <p:nvPr/>
        </p:nvSpPr>
        <p:spPr>
          <a:xfrm>
            <a:off x="355921" y="312516"/>
            <a:ext cx="6146157" cy="8710077"/>
          </a:xfrm>
          <a:prstGeom prst="rect">
            <a:avLst/>
          </a:prstGeom>
          <a:noFill/>
        </p:spPr>
        <p:txBody>
          <a:bodyPr wrap="square" rtlCol="0">
            <a:spAutoFit/>
          </a:bodyPr>
          <a:lstStyle/>
          <a:p>
            <a:pPr algn="just"/>
            <a:r>
              <a:rPr lang="sk-SK" sz="2000" dirty="0">
                <a:latin typeface="Times New Roman" panose="02020603050405020304" pitchFamily="18" charset="0"/>
                <a:cs typeface="Times New Roman" panose="02020603050405020304" pitchFamily="18" charset="0"/>
              </a:rPr>
              <a:t>Nasledujúca  1. pôstna - </a:t>
            </a:r>
            <a:r>
              <a:rPr lang="sk-SK" sz="2000" b="1" dirty="0">
                <a:latin typeface="Times New Roman" panose="02020603050405020304" pitchFamily="18" charset="0"/>
                <a:cs typeface="Times New Roman" panose="02020603050405020304" pitchFamily="18" charset="0"/>
              </a:rPr>
              <a:t>Čierna nedeľa</a:t>
            </a:r>
            <a:r>
              <a:rPr lang="sk-SK" sz="2000" dirty="0">
                <a:latin typeface="Times New Roman" panose="02020603050405020304" pitchFamily="18" charset="0"/>
                <a:cs typeface="Times New Roman" panose="02020603050405020304" pitchFamily="18" charset="0"/>
              </a:rPr>
              <a:t> znamenala, že na znamenie pokánia si ženy obliekli čierny odev a šatky, všetko módne a pestré odložili do skríň. 2. pôstna - </a:t>
            </a:r>
            <a:r>
              <a:rPr lang="sk-SK" sz="2000" b="1" dirty="0">
                <a:latin typeface="Times New Roman" panose="02020603050405020304" pitchFamily="18" charset="0"/>
                <a:cs typeface="Times New Roman" panose="02020603050405020304" pitchFamily="18" charset="0"/>
              </a:rPr>
              <a:t>Pražná</a:t>
            </a:r>
            <a:r>
              <a:rPr lang="sk-SK" sz="2000" dirty="0">
                <a:latin typeface="Times New Roman" panose="02020603050405020304" pitchFamily="18" charset="0"/>
                <a:cs typeface="Times New Roman" panose="02020603050405020304" pitchFamily="18" charset="0"/>
              </a:rPr>
              <a:t> </a:t>
            </a:r>
            <a:r>
              <a:rPr lang="sk-SK" sz="2000" b="1" dirty="0">
                <a:latin typeface="Times New Roman" panose="02020603050405020304" pitchFamily="18" charset="0"/>
                <a:cs typeface="Times New Roman" panose="02020603050405020304" pitchFamily="18" charset="0"/>
              </a:rPr>
              <a:t>nedeľa</a:t>
            </a:r>
            <a:r>
              <a:rPr lang="sk-SK" sz="2000" dirty="0">
                <a:latin typeface="Times New Roman" panose="02020603050405020304" pitchFamily="18" charset="0"/>
                <a:cs typeface="Times New Roman" panose="02020603050405020304" pitchFamily="18" charset="0"/>
              </a:rPr>
              <a:t> je nazvaná podľa pokrmu, ktorý sa na znak pokánia v tento deň pripravoval. Na masti sa pražilo obilné zrno alebo celý nelúpaný hrach (predtým namočený v slanej vode a niekoľko dní naklíčený na teplom mieste). 3. pôstna - </a:t>
            </a:r>
            <a:r>
              <a:rPr lang="sk-SK" sz="2000" b="1" dirty="0">
                <a:latin typeface="Times New Roman" panose="02020603050405020304" pitchFamily="18" charset="0"/>
                <a:cs typeface="Times New Roman" panose="02020603050405020304" pitchFamily="18" charset="0"/>
              </a:rPr>
              <a:t>Kýchavá</a:t>
            </a:r>
            <a:r>
              <a:rPr lang="sk-SK" sz="2000" dirty="0">
                <a:latin typeface="Times New Roman" panose="02020603050405020304" pitchFamily="18" charset="0"/>
                <a:cs typeface="Times New Roman" panose="02020603050405020304" pitchFamily="18" charset="0"/>
              </a:rPr>
              <a:t> </a:t>
            </a:r>
            <a:r>
              <a:rPr lang="sk-SK" sz="2000" b="1" dirty="0">
                <a:latin typeface="Times New Roman" panose="02020603050405020304" pitchFamily="18" charset="0"/>
                <a:cs typeface="Times New Roman" panose="02020603050405020304" pitchFamily="18" charset="0"/>
              </a:rPr>
              <a:t>nedeľa</a:t>
            </a:r>
            <a:r>
              <a:rPr lang="sk-SK" sz="2000" dirty="0">
                <a:latin typeface="Times New Roman" panose="02020603050405020304" pitchFamily="18" charset="0"/>
                <a:cs typeface="Times New Roman" panose="02020603050405020304" pitchFamily="18" charset="0"/>
              </a:rPr>
              <a:t>  sa nazývala podľa omše, ktorá sa v tento deň slúžila ako spomienka na smrteľnú chorobu - zvláštny mor v stredoveku, ktorý sa prejavoval kýchaním a ktorý zahnala až omša slúžená v chráme. Od 4. pôstnej - </a:t>
            </a:r>
            <a:r>
              <a:rPr lang="sk-SK" sz="2000" b="1" dirty="0">
                <a:latin typeface="Times New Roman" panose="02020603050405020304" pitchFamily="18" charset="0"/>
                <a:cs typeface="Times New Roman" panose="02020603050405020304" pitchFamily="18" charset="0"/>
              </a:rPr>
              <a:t>Družobnej</a:t>
            </a:r>
            <a:r>
              <a:rPr lang="sk-SK" sz="2000" dirty="0">
                <a:latin typeface="Times New Roman" panose="02020603050405020304" pitchFamily="18" charset="0"/>
                <a:cs typeface="Times New Roman" panose="02020603050405020304" pitchFamily="18" charset="0"/>
              </a:rPr>
              <a:t> </a:t>
            </a:r>
            <a:r>
              <a:rPr lang="sk-SK" sz="2000" b="1" dirty="0">
                <a:latin typeface="Times New Roman" panose="02020603050405020304" pitchFamily="18" charset="0"/>
                <a:cs typeface="Times New Roman" panose="02020603050405020304" pitchFamily="18" charset="0"/>
              </a:rPr>
              <a:t>nedele</a:t>
            </a:r>
            <a:r>
              <a:rPr lang="sk-SK" sz="2000" dirty="0">
                <a:latin typeface="Times New Roman" panose="02020603050405020304" pitchFamily="18" charset="0"/>
                <a:cs typeface="Times New Roman" panose="02020603050405020304" pitchFamily="18" charset="0"/>
              </a:rPr>
              <a:t> sa začali pôstne nariadenia zmierňovať. Mládež sa začala veseliť.  Názov nedele je odvodený od zvyku, že v tento deň družba so ženíchom navštívili domácnosť, v ktorej chceli počas veľkonočnej šibačky požiadať nevestu o ruku. 5.</a:t>
            </a:r>
            <a:r>
              <a:rPr lang="sk-SK" sz="2000" b="1" dirty="0">
                <a:latin typeface="Times New Roman" panose="02020603050405020304" pitchFamily="18" charset="0"/>
                <a:cs typeface="Times New Roman" panose="02020603050405020304" pitchFamily="18" charset="0"/>
              </a:rPr>
              <a:t> </a:t>
            </a:r>
            <a:r>
              <a:rPr lang="sk-SK" sz="2000" dirty="0">
                <a:latin typeface="Times New Roman" panose="02020603050405020304" pitchFamily="18" charset="0"/>
                <a:cs typeface="Times New Roman" panose="02020603050405020304" pitchFamily="18" charset="0"/>
              </a:rPr>
              <a:t>pôstna</a:t>
            </a:r>
            <a:r>
              <a:rPr lang="sk-SK" sz="2000" b="1" dirty="0">
                <a:latin typeface="Times New Roman" panose="02020603050405020304" pitchFamily="18" charset="0"/>
                <a:cs typeface="Times New Roman" panose="02020603050405020304" pitchFamily="18" charset="0"/>
              </a:rPr>
              <a:t> - Smrtná nedeľa</a:t>
            </a:r>
            <a:r>
              <a:rPr lang="sk-SK" sz="2000" dirty="0">
                <a:latin typeface="Times New Roman" panose="02020603050405020304" pitchFamily="18" charset="0"/>
                <a:cs typeface="Times New Roman" panose="02020603050405020304" pitchFamily="18" charset="0"/>
              </a:rPr>
              <a:t> je odvodená od ešte predkresťanského zvyku. Už starí Slovania radostne vítali Vesnu, ako nazývali bohyňu jari. S vládkyňou  zimy, zlou a krutou  Morenou, sa radi rozlúčili. Bolo to obyčajne dva týždne pred Veľkou nocou. V tento deň sa chodilo so smrtkou - Morenou ako symbolom konca zimy, ktorá sa (napriek prísnym cirkevným zákazom) hodila do vody, zo strmého zrázu alebo zahrabala do zeme. Keď sa takto zbavili zimy, bolo treba do dediny  priniesť  letko.  Bol to malý stromček ovešaný stužkami, šatkami a papierovými kvetmi. 6</a:t>
            </a:r>
            <a:r>
              <a:rPr lang="sk-SK" sz="2000" b="1" dirty="0">
                <a:latin typeface="Times New Roman" panose="02020603050405020304" pitchFamily="18" charset="0"/>
                <a:cs typeface="Times New Roman" panose="02020603050405020304" pitchFamily="18" charset="0"/>
              </a:rPr>
              <a:t>. </a:t>
            </a:r>
            <a:r>
              <a:rPr lang="sk-SK" sz="2000" dirty="0">
                <a:latin typeface="Times New Roman" panose="02020603050405020304" pitchFamily="18" charset="0"/>
                <a:cs typeface="Times New Roman" panose="02020603050405020304" pitchFamily="18" charset="0"/>
              </a:rPr>
              <a:t>pôstnou</a:t>
            </a:r>
            <a:r>
              <a:rPr lang="sk-SK" sz="2000" b="1" dirty="0">
                <a:latin typeface="Times New Roman" panose="02020603050405020304" pitchFamily="18" charset="0"/>
                <a:cs typeface="Times New Roman" panose="02020603050405020304" pitchFamily="18" charset="0"/>
              </a:rPr>
              <a:t> - Kvetnou nedeľou </a:t>
            </a:r>
            <a:r>
              <a:rPr lang="sk-SK" sz="2000" dirty="0">
                <a:latin typeface="Times New Roman" panose="02020603050405020304" pitchFamily="18" charset="0"/>
                <a:cs typeface="Times New Roman" panose="02020603050405020304" pitchFamily="18" charset="0"/>
              </a:rPr>
              <a:t>("palmová") začína </a:t>
            </a:r>
            <a:r>
              <a:rPr lang="sk-SK" sz="2000" i="1" dirty="0">
                <a:latin typeface="Times New Roman" panose="02020603050405020304" pitchFamily="18" charset="0"/>
                <a:cs typeface="Times New Roman" panose="02020603050405020304" pitchFamily="18" charset="0"/>
              </a:rPr>
              <a:t>pašijový  týždeň</a:t>
            </a:r>
            <a:r>
              <a:rPr lang="sk-SK"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64993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BlokTextu 2"/>
          <p:cNvSpPr txBox="1"/>
          <p:nvPr/>
        </p:nvSpPr>
        <p:spPr>
          <a:xfrm>
            <a:off x="381965" y="347241"/>
            <a:ext cx="6053559" cy="9017853"/>
          </a:xfrm>
          <a:prstGeom prst="rect">
            <a:avLst/>
          </a:prstGeom>
          <a:noFill/>
        </p:spPr>
        <p:txBody>
          <a:bodyPr wrap="square" rtlCol="0">
            <a:spAutoFit/>
          </a:bodyPr>
          <a:lstStyle/>
          <a:p>
            <a:pPr algn="just"/>
            <a:r>
              <a:rPr lang="sk-SK" sz="2000" dirty="0">
                <a:latin typeface="Times New Roman" panose="02020603050405020304" pitchFamily="18" charset="0"/>
                <a:cs typeface="Times New Roman" panose="02020603050405020304" pitchFamily="18" charset="0"/>
              </a:rPr>
              <a:t>	Celý kresťanský svet sa ponorí do najprísnejšieho smútku. Názov je odvodený od spomienky na príchod Ježiša do  Jeruzalema, kde ho ľudia   vítali kvetmi a palmovými  ratolesťami. Kvetnou nedeľou</a:t>
            </a:r>
            <a:r>
              <a:rPr lang="sk-SK" sz="2000" i="1" dirty="0">
                <a:latin typeface="Times New Roman" panose="02020603050405020304" pitchFamily="18" charset="0"/>
                <a:cs typeface="Times New Roman" panose="02020603050405020304" pitchFamily="18" charset="0"/>
              </a:rPr>
              <a:t> </a:t>
            </a:r>
            <a:r>
              <a:rPr lang="sk-SK" sz="2000" dirty="0">
                <a:latin typeface="Times New Roman" panose="02020603050405020304" pitchFamily="18" charset="0"/>
                <a:cs typeface="Times New Roman" panose="02020603050405020304" pitchFamily="18" charset="0"/>
              </a:rPr>
              <a:t>vstupujeme do veľkého týždňa, veľkého  na najdôležitejšie udalosti spásy. </a:t>
            </a:r>
          </a:p>
          <a:p>
            <a:pPr algn="just"/>
            <a:r>
              <a:rPr lang="sk-SK" sz="2000" dirty="0">
                <a:latin typeface="Times New Roman" panose="02020603050405020304" pitchFamily="18" charset="0"/>
                <a:cs typeface="Times New Roman" panose="02020603050405020304" pitchFamily="18" charset="0"/>
              </a:rPr>
              <a:t>	Po Kvetnej nedeli nasleduje </a:t>
            </a:r>
            <a:r>
              <a:rPr lang="sk-SK" sz="2000" b="1" dirty="0">
                <a:latin typeface="Times New Roman" panose="02020603050405020304" pitchFamily="18" charset="0"/>
                <a:cs typeface="Times New Roman" panose="02020603050405020304" pitchFamily="18" charset="0"/>
              </a:rPr>
              <a:t>Škaredá  streda</a:t>
            </a:r>
            <a:r>
              <a:rPr lang="sk-SK" sz="2000" dirty="0">
                <a:latin typeface="Times New Roman" panose="02020603050405020304" pitchFamily="18" charset="0"/>
                <a:cs typeface="Times New Roman" panose="02020603050405020304" pitchFamily="18" charset="0"/>
              </a:rPr>
              <a:t>. Zachoval sa zvyk, že kto sa v tento deň bude mračiť, bude sa škarediť celý rok. Na </a:t>
            </a:r>
            <a:r>
              <a:rPr lang="sk-SK" sz="2000" b="1" dirty="0">
                <a:latin typeface="Times New Roman" panose="02020603050405020304" pitchFamily="18" charset="0"/>
                <a:cs typeface="Times New Roman" panose="02020603050405020304" pitchFamily="18" charset="0"/>
              </a:rPr>
              <a:t>Zelený štvrtok</a:t>
            </a:r>
            <a:r>
              <a:rPr lang="sk-SK" sz="2000" dirty="0">
                <a:latin typeface="Times New Roman" panose="02020603050405020304" pitchFamily="18" charset="0"/>
                <a:cs typeface="Times New Roman" panose="02020603050405020304" pitchFamily="18" charset="0"/>
              </a:rPr>
              <a:t> naposledy zazvonia kostolné zvony. Po večernej omši sa zaviažu  a zmĺkne aj organ.  Počas </a:t>
            </a:r>
            <a:r>
              <a:rPr lang="sk-SK" sz="2000" b="1" dirty="0">
                <a:latin typeface="Times New Roman" panose="02020603050405020304" pitchFamily="18" charset="0"/>
                <a:cs typeface="Times New Roman" panose="02020603050405020304" pitchFamily="18" charset="0"/>
              </a:rPr>
              <a:t>Veľkého piatku</a:t>
            </a:r>
            <a:r>
              <a:rPr lang="sk-SK" sz="2000" dirty="0">
                <a:latin typeface="Times New Roman" panose="02020603050405020304" pitchFamily="18" charset="0"/>
                <a:cs typeface="Times New Roman" panose="02020603050405020304" pitchFamily="18" charset="0"/>
              </a:rPr>
              <a:t> organ i zvony stále mlčia. Dievčatá sa voľakedy na Veľký piatok umývali v studenom potoku, aby neboli pehavé. Pod vŕbou alebo lipou si zavčas rána česali vlasy. Ešte pred východom slnka sa pozametali izby a vyniesli smeti, aby sa v dome nedržal hmyz. Gazdinky na </a:t>
            </a:r>
            <a:r>
              <a:rPr lang="sk-SK" sz="2000" b="1" dirty="0">
                <a:latin typeface="Times New Roman" panose="02020603050405020304" pitchFamily="18" charset="0"/>
                <a:cs typeface="Times New Roman" panose="02020603050405020304" pitchFamily="18" charset="0"/>
              </a:rPr>
              <a:t>Bielu sobotu </a:t>
            </a:r>
            <a:r>
              <a:rPr lang="sk-SK" sz="2000" dirty="0">
                <a:latin typeface="Times New Roman" panose="02020603050405020304" pitchFamily="18" charset="0"/>
                <a:cs typeface="Times New Roman" panose="02020603050405020304" pitchFamily="18" charset="0"/>
              </a:rPr>
              <a:t>aj dnes pečú koláče a veľkonočného baránka, varia šunku. Mládenci zase pletú korbáče. Poobede sa chodí do kostola pokloniť sa Ježišovi v hrobe. Dôležitým úkonom je večerné rozviazanie zvonov. Pred kostolom sa zakladá oheň, v ktorom sa spaľujú zvyšky posvätných predmetov. Oheň potom kňaz posvätí a zapáli ním hlavnú sviečku (paškál). Všetky zvony sa rozozvučia na znak veľkonočného Ježišovho zmŕtvychvstania. Na </a:t>
            </a:r>
            <a:r>
              <a:rPr lang="sk-SK" sz="2000" b="1" dirty="0">
                <a:latin typeface="Times New Roman" panose="02020603050405020304" pitchFamily="18" charset="0"/>
                <a:cs typeface="Times New Roman" panose="02020603050405020304" pitchFamily="18" charset="0"/>
              </a:rPr>
              <a:t>Veľkonočnú nedeľu</a:t>
            </a:r>
            <a:r>
              <a:rPr lang="sk-SK" sz="2000" dirty="0">
                <a:latin typeface="Times New Roman" panose="02020603050405020304" pitchFamily="18" charset="0"/>
                <a:cs typeface="Times New Roman" panose="02020603050405020304" pitchFamily="18" charset="0"/>
              </a:rPr>
              <a:t> založili dospievajúcim dievčatám po prvý raz na hlavu partu. Pri prekročení kostolného prahu každá prehodila cez seba peniaz pre šťastie. Cez omšu sa svätili veľkonočné jedlá. </a:t>
            </a:r>
          </a:p>
          <a:p>
            <a:pPr algn="just"/>
            <a:endParaRPr lang="sk-SK"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4853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BlokTextu 2"/>
          <p:cNvSpPr txBox="1"/>
          <p:nvPr/>
        </p:nvSpPr>
        <p:spPr>
          <a:xfrm>
            <a:off x="381965" y="347241"/>
            <a:ext cx="6053559" cy="8956298"/>
          </a:xfrm>
          <a:prstGeom prst="rect">
            <a:avLst/>
          </a:prstGeom>
          <a:noFill/>
        </p:spPr>
        <p:txBody>
          <a:bodyPr wrap="square" rtlCol="0">
            <a:spAutoFit/>
          </a:bodyPr>
          <a:lstStyle/>
          <a:p>
            <a:pPr algn="just"/>
            <a:r>
              <a:rPr lang="sk-SK" sz="2000" dirty="0">
                <a:latin typeface="Times New Roman" panose="02020603050405020304" pitchFamily="18" charset="0"/>
                <a:cs typeface="Times New Roman" panose="02020603050405020304" pitchFamily="18" charset="0"/>
              </a:rPr>
              <a:t>Z kostola sa každý ponáhľal domov, pretože ako rýchlo prišiel, taký šikovný mal byť pri žatve. Stolovanie v tento deň pripomínalo Štedrú večeru. Prvým chodom bolo vajíčko, ktoré gazda rozdelil medzi všetkých prítomných. Hlavný chod bolo mäso z hydiny. Všetci sa mali dobre najesť, aby boli sýti po celý rok. omrvinky zo stola odkladali na liečenie, do siatin alebo ich dali sliepkam - mali lepšie niesť. Na </a:t>
            </a:r>
            <a:r>
              <a:rPr lang="sk-SK" sz="2000" b="1" dirty="0">
                <a:latin typeface="Times New Roman" panose="02020603050405020304" pitchFamily="18" charset="0"/>
                <a:cs typeface="Times New Roman" panose="02020603050405020304" pitchFamily="18" charset="0"/>
              </a:rPr>
              <a:t>Veľkonočný pondelok</a:t>
            </a:r>
            <a:r>
              <a:rPr lang="sk-SK" sz="2000" dirty="0">
                <a:latin typeface="Times New Roman" panose="02020603050405020304" pitchFamily="18" charset="0"/>
                <a:cs typeface="Times New Roman" panose="02020603050405020304" pitchFamily="18" charset="0"/>
              </a:rPr>
              <a:t> si už od skorého rána uplatňuje mužské pokolenie právo veľkonočnej oblievačky a šibačky. Šibanie malo vyhnať z dievčat zlé myšlienky a zlú náladu, jarný kúpeľ – neraz aj priamo v dedinskom potoku – mal priniesť zdravie a krásu. </a:t>
            </a:r>
          </a:p>
          <a:p>
            <a:pPr algn="just"/>
            <a:endParaRPr lang="sk-SK" sz="2000" dirty="0">
              <a:latin typeface="Times New Roman" panose="02020603050405020304" pitchFamily="18" charset="0"/>
              <a:cs typeface="Times New Roman" panose="02020603050405020304" pitchFamily="18" charset="0"/>
            </a:endParaRPr>
          </a:p>
          <a:p>
            <a:pPr algn="just"/>
            <a:r>
              <a:rPr lang="sk-SK" sz="2000" b="1" dirty="0">
                <a:latin typeface="Times New Roman" panose="02020603050405020304" pitchFamily="18" charset="0"/>
                <a:cs typeface="Times New Roman" panose="02020603050405020304" pitchFamily="18" charset="0"/>
              </a:rPr>
              <a:t>	Symboly Veľkej noci </a:t>
            </a:r>
            <a:endParaRPr lang="sk-SK" sz="2000" dirty="0">
              <a:latin typeface="Times New Roman" panose="02020603050405020304" pitchFamily="18" charset="0"/>
              <a:cs typeface="Times New Roman" panose="02020603050405020304" pitchFamily="18" charset="0"/>
            </a:endParaRPr>
          </a:p>
          <a:p>
            <a:pPr algn="just"/>
            <a:r>
              <a:rPr lang="sk-SK" sz="2000" b="1" dirty="0">
                <a:latin typeface="Times New Roman" panose="02020603050405020304" pitchFamily="18" charset="0"/>
                <a:cs typeface="Times New Roman" panose="02020603050405020304" pitchFamily="18" charset="0"/>
              </a:rPr>
              <a:t>baránok</a:t>
            </a:r>
            <a:r>
              <a:rPr lang="sk-SK" sz="2000" dirty="0">
                <a:latin typeface="Times New Roman" panose="02020603050405020304" pitchFamily="18" charset="0"/>
                <a:cs typeface="Times New Roman" panose="02020603050405020304" pitchFamily="18" charset="0"/>
              </a:rPr>
              <a:t> - symbol Ježiša Krista, lebo obrazne podľa kresťanskej viery on je baránok obetovaný za spásu sveta. </a:t>
            </a:r>
          </a:p>
          <a:p>
            <a:pPr algn="just"/>
            <a:r>
              <a:rPr lang="sk-SK" sz="2000" b="1" dirty="0">
                <a:latin typeface="Times New Roman" panose="02020603050405020304" pitchFamily="18" charset="0"/>
                <a:cs typeface="Times New Roman" panose="02020603050405020304" pitchFamily="18" charset="0"/>
              </a:rPr>
              <a:t>kríž </a:t>
            </a:r>
            <a:r>
              <a:rPr lang="sk-SK" sz="2000" dirty="0">
                <a:latin typeface="Times New Roman" panose="02020603050405020304" pitchFamily="18" charset="0"/>
                <a:cs typeface="Times New Roman" panose="02020603050405020304" pitchFamily="18" charset="0"/>
              </a:rPr>
              <a:t>— je najdôležitejším z kresťanských symbolov, pretože Kristus bol odsúdený na smrť ukrižovaním. </a:t>
            </a:r>
          </a:p>
          <a:p>
            <a:pPr algn="just"/>
            <a:r>
              <a:rPr lang="sk-SK" sz="2000" b="1" dirty="0">
                <a:latin typeface="Times New Roman" panose="02020603050405020304" pitchFamily="18" charset="0"/>
                <a:cs typeface="Times New Roman" panose="02020603050405020304" pitchFamily="18" charset="0"/>
              </a:rPr>
              <a:t>oheň </a:t>
            </a:r>
            <a:r>
              <a:rPr lang="sk-SK" sz="2000" dirty="0">
                <a:latin typeface="Times New Roman" panose="02020603050405020304" pitchFamily="18" charset="0"/>
                <a:cs typeface="Times New Roman" panose="02020603050405020304" pitchFamily="18" charset="0"/>
              </a:rPr>
              <a:t>— Veľkonočná bohoslužba sa začína zapálením  veľkonočného ohňa, ktorý symbolizuje víťazstvo Ježiša Krista nad temnotou a smrťou</a:t>
            </a:r>
          </a:p>
          <a:p>
            <a:pPr algn="just"/>
            <a:r>
              <a:rPr lang="sk-SK" sz="2000" b="1" dirty="0">
                <a:latin typeface="Times New Roman" panose="02020603050405020304" pitchFamily="18" charset="0"/>
                <a:cs typeface="Times New Roman" panose="02020603050405020304" pitchFamily="18" charset="0"/>
              </a:rPr>
              <a:t>sviečka </a:t>
            </a:r>
            <a:r>
              <a:rPr lang="sk-SK" sz="2000" dirty="0">
                <a:latin typeface="Times New Roman" panose="02020603050405020304" pitchFamily="18" charset="0"/>
                <a:cs typeface="Times New Roman" panose="02020603050405020304" pitchFamily="18" charset="0"/>
              </a:rPr>
              <a:t>— je v mnohých kultúrach chápaná ako znamenie života</a:t>
            </a:r>
          </a:p>
          <a:p>
            <a:pPr algn="just"/>
            <a:r>
              <a:rPr lang="sk-SK" sz="2000" b="1" dirty="0">
                <a:latin typeface="Times New Roman" panose="02020603050405020304" pitchFamily="18" charset="0"/>
                <a:cs typeface="Times New Roman" panose="02020603050405020304" pitchFamily="18" charset="0"/>
              </a:rPr>
              <a:t>vajíčko </a:t>
            </a:r>
            <a:r>
              <a:rPr lang="sk-SK" sz="2000" dirty="0">
                <a:latin typeface="Times New Roman" panose="02020603050405020304" pitchFamily="18" charset="0"/>
                <a:cs typeface="Times New Roman" panose="02020603050405020304" pitchFamily="18" charset="0"/>
              </a:rPr>
              <a:t>— obsahuje zárodok života, bolo v mnohých   kultúrach symbolom plodnosti, života a vzkriesenia</a:t>
            </a:r>
          </a:p>
          <a:p>
            <a:pPr algn="just"/>
            <a:endParaRPr lang="sk-SK" dirty="0"/>
          </a:p>
          <a:p>
            <a:pPr algn="just"/>
            <a:endParaRPr lang="sk-SK" dirty="0"/>
          </a:p>
        </p:txBody>
      </p:sp>
    </p:spTree>
    <p:extLst>
      <p:ext uri="{BB962C8B-B14F-4D97-AF65-F5344CB8AC3E}">
        <p14:creationId xmlns:p14="http://schemas.microsoft.com/office/powerpoint/2010/main" val="2698325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5" name="BlokTextu 4"/>
          <p:cNvSpPr txBox="1"/>
          <p:nvPr/>
        </p:nvSpPr>
        <p:spPr>
          <a:xfrm>
            <a:off x="497711" y="370390"/>
            <a:ext cx="5879940" cy="707886"/>
          </a:xfrm>
          <a:prstGeom prst="rect">
            <a:avLst/>
          </a:prstGeom>
          <a:noFill/>
        </p:spPr>
        <p:txBody>
          <a:bodyPr wrap="square" rtlCol="0">
            <a:spAutoFit/>
          </a:bodyPr>
          <a:lstStyle/>
          <a:p>
            <a:pPr algn="ctr"/>
            <a:r>
              <a:rPr lang="sk-SK" sz="4000" dirty="0">
                <a:latin typeface="Jokerman" panose="04090605060D06020702" pitchFamily="82" charset="0"/>
              </a:rPr>
              <a:t>Karneval</a:t>
            </a:r>
          </a:p>
        </p:txBody>
      </p:sp>
      <p:sp>
        <p:nvSpPr>
          <p:cNvPr id="6" name="BlokTextu 5"/>
          <p:cNvSpPr txBox="1"/>
          <p:nvPr/>
        </p:nvSpPr>
        <p:spPr>
          <a:xfrm>
            <a:off x="381965" y="1078276"/>
            <a:ext cx="6215605" cy="1323439"/>
          </a:xfrm>
          <a:prstGeom prst="rect">
            <a:avLst/>
          </a:prstGeom>
          <a:noFill/>
        </p:spPr>
        <p:txBody>
          <a:bodyPr wrap="square" rtlCol="0">
            <a:spAutoFit/>
          </a:bodyPr>
          <a:lstStyle/>
          <a:p>
            <a:pPr algn="just"/>
            <a:r>
              <a:rPr lang="sk-SK" sz="2000" dirty="0">
                <a:latin typeface="Times New Roman" panose="02020603050405020304" pitchFamily="18" charset="0"/>
                <a:cs typeface="Times New Roman" panose="02020603050405020304" pitchFamily="18" charset="0"/>
              </a:rPr>
              <a:t>Karneval! Obdobie, ktoré je každému z nás známe. Všetci, ktorých duch veľmi nezostarol, sa prezlečú za masky a idú sa zabávať. Roky a roky je táto tradícia súčasťou nie len našich životov ale aj životov ľudí po celom svete.</a:t>
            </a:r>
          </a:p>
        </p:txBody>
      </p:sp>
      <p:pic>
        <p:nvPicPr>
          <p:cNvPr id="7" name="Obrázo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7235" y="4723505"/>
            <a:ext cx="3542960" cy="2363819"/>
          </a:xfrm>
          <a:prstGeom prst="rect">
            <a:avLst/>
          </a:prstGeom>
        </p:spPr>
      </p:pic>
      <p:pic>
        <p:nvPicPr>
          <p:cNvPr id="8" name="Obrázo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099858"/>
            <a:ext cx="3318775" cy="3066321"/>
          </a:xfrm>
          <a:prstGeom prst="rect">
            <a:avLst/>
          </a:prstGeom>
        </p:spPr>
      </p:pic>
      <p:sp>
        <p:nvSpPr>
          <p:cNvPr id="11" name="BlokTextu 10"/>
          <p:cNvSpPr txBox="1"/>
          <p:nvPr/>
        </p:nvSpPr>
        <p:spPr>
          <a:xfrm>
            <a:off x="381965" y="2476105"/>
            <a:ext cx="5984112" cy="2554545"/>
          </a:xfrm>
          <a:prstGeom prst="rect">
            <a:avLst/>
          </a:prstGeom>
          <a:noFill/>
        </p:spPr>
        <p:txBody>
          <a:bodyPr wrap="square" rtlCol="0">
            <a:spAutoFit/>
          </a:bodyPr>
          <a:lstStyle/>
          <a:p>
            <a:pPr algn="just"/>
            <a:r>
              <a:rPr lang="sk-SK" sz="2000" dirty="0">
                <a:latin typeface="Times New Roman" panose="02020603050405020304" pitchFamily="18" charset="0"/>
                <a:cs typeface="Times New Roman" panose="02020603050405020304" pitchFamily="18" charset="0"/>
              </a:rPr>
              <a:t>Tento rok je ale iný. Dianie v celom svete bolo poznamenané pandémiou koronavírusu, a tá sa nevyhla ani karnevalom. Aj keď, dnes by sme mohli povedať, že máme karneval každý deň. Chodíme po uliciach v maskách a mnoho z nich nezostalo len pri jednofarebnom prekrytí tváre a úst. Posunuli túto nepríjemnú situáciu k lepšiemu a vyzdobili si nútene rúška či respirátory. </a:t>
            </a:r>
          </a:p>
        </p:txBody>
      </p:sp>
    </p:spTree>
    <p:extLst>
      <p:ext uri="{BB962C8B-B14F-4D97-AF65-F5344CB8AC3E}">
        <p14:creationId xmlns:p14="http://schemas.microsoft.com/office/powerpoint/2010/main" val="2590826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BlokTextu 2"/>
          <p:cNvSpPr txBox="1"/>
          <p:nvPr/>
        </p:nvSpPr>
        <p:spPr>
          <a:xfrm>
            <a:off x="578734" y="381965"/>
            <a:ext cx="5810491" cy="984885"/>
          </a:xfrm>
          <a:prstGeom prst="rect">
            <a:avLst/>
          </a:prstGeom>
          <a:noFill/>
        </p:spPr>
        <p:txBody>
          <a:bodyPr wrap="square" rtlCol="0">
            <a:spAutoFit/>
          </a:bodyPr>
          <a:lstStyle/>
          <a:p>
            <a:pPr algn="ctr"/>
            <a:r>
              <a:rPr lang="sk-SK" sz="4000" dirty="0">
                <a:latin typeface="Jokerman" panose="04090605060D06020702" pitchFamily="82" charset="0"/>
              </a:rPr>
              <a:t>Súťažili sme </a:t>
            </a:r>
          </a:p>
          <a:p>
            <a:endParaRPr lang="sk-SK" dirty="0"/>
          </a:p>
        </p:txBody>
      </p:sp>
      <p:sp>
        <p:nvSpPr>
          <p:cNvPr id="4" name="BlokTextu 3"/>
          <p:cNvSpPr txBox="1"/>
          <p:nvPr/>
        </p:nvSpPr>
        <p:spPr>
          <a:xfrm>
            <a:off x="405114" y="1157468"/>
            <a:ext cx="6134582" cy="3354765"/>
          </a:xfrm>
          <a:prstGeom prst="rect">
            <a:avLst/>
          </a:prstGeom>
          <a:noFill/>
        </p:spPr>
        <p:txBody>
          <a:bodyPr wrap="square" rtlCol="0">
            <a:spAutoFit/>
          </a:bodyPr>
          <a:lstStyle/>
          <a:p>
            <a:pPr algn="just"/>
            <a:r>
              <a:rPr lang="sk-SK" sz="3200" b="1" dirty="0">
                <a:latin typeface="Times New Roman" panose="02020603050405020304" pitchFamily="18" charset="0"/>
                <a:cs typeface="Times New Roman" panose="02020603050405020304" pitchFamily="18" charset="0"/>
              </a:rPr>
              <a:t>Olympiáda slovenského jazyka</a:t>
            </a:r>
            <a:endParaRPr lang="sk-SK" sz="3200" dirty="0">
              <a:latin typeface="Times New Roman" panose="02020603050405020304" pitchFamily="18"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Na  okresnom kole olympiády slovenského jazyka nás reprezentovala </a:t>
            </a:r>
            <a:r>
              <a:rPr lang="sk-SK" sz="2000" b="1" dirty="0">
                <a:latin typeface="Times New Roman" panose="02020603050405020304" pitchFamily="18" charset="0"/>
                <a:cs typeface="Times New Roman" panose="02020603050405020304" pitchFamily="18" charset="0"/>
              </a:rPr>
              <a:t>Dominika</a:t>
            </a:r>
            <a:r>
              <a:rPr lang="sk-SK" sz="2000" dirty="0">
                <a:latin typeface="Times New Roman" panose="02020603050405020304" pitchFamily="18" charset="0"/>
                <a:cs typeface="Times New Roman" panose="02020603050405020304" pitchFamily="18" charset="0"/>
              </a:rPr>
              <a:t> </a:t>
            </a:r>
            <a:r>
              <a:rPr lang="sk-SK" sz="2000" b="1" dirty="0">
                <a:latin typeface="Times New Roman" panose="02020603050405020304" pitchFamily="18" charset="0"/>
                <a:cs typeface="Times New Roman" panose="02020603050405020304" pitchFamily="18" charset="0"/>
              </a:rPr>
              <a:t>Halčinová</a:t>
            </a:r>
            <a:r>
              <a:rPr lang="sk-SK" sz="2000" dirty="0">
                <a:latin typeface="Times New Roman" panose="02020603050405020304" pitchFamily="18" charset="0"/>
                <a:cs typeface="Times New Roman" panose="02020603050405020304" pitchFamily="18" charset="0"/>
              </a:rPr>
              <a:t>, žiačka 9.A.  Nakoľko v tomto období prebiehalo dištančné vzdelávanie, okresné kolo prebehlo online formou. Žiaci sa museli popasovať s komplikovanými odbornými i umeleckými textami, ako aj preskúšať si svoju technickú zdatnosť. Naša usilovná deviatačka získala krásne </a:t>
            </a:r>
            <a:r>
              <a:rPr lang="sk-SK" sz="2000" b="1" dirty="0">
                <a:latin typeface="Times New Roman" panose="02020603050405020304" pitchFamily="18" charset="0"/>
                <a:cs typeface="Times New Roman" panose="02020603050405020304" pitchFamily="18" charset="0"/>
              </a:rPr>
              <a:t>3. miesto</a:t>
            </a:r>
            <a:r>
              <a:rPr lang="sk-SK" sz="2000" dirty="0">
                <a:latin typeface="Times New Roman" panose="02020603050405020304" pitchFamily="18" charset="0"/>
                <a:cs typeface="Times New Roman" panose="02020603050405020304" pitchFamily="18" charset="0"/>
              </a:rPr>
              <a:t> a stala sa úspešnou riešiteľkou.</a:t>
            </a:r>
          </a:p>
          <a:p>
            <a:pPr algn="just"/>
            <a:endParaRPr lang="sk-SK" sz="2000" dirty="0">
              <a:latin typeface="Times New Roman" panose="02020603050405020304" pitchFamily="18" charset="0"/>
              <a:cs typeface="Times New Roman" panose="02020603050405020304" pitchFamily="18" charset="0"/>
            </a:endParaRPr>
          </a:p>
        </p:txBody>
      </p:sp>
      <p:pic>
        <p:nvPicPr>
          <p:cNvPr id="5" name="Obrázo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3184" y="4851676"/>
            <a:ext cx="4384816" cy="4292324"/>
          </a:xfrm>
          <a:prstGeom prst="rect">
            <a:avLst/>
          </a:prstGeom>
        </p:spPr>
      </p:pic>
    </p:spTree>
    <p:extLst>
      <p:ext uri="{BB962C8B-B14F-4D97-AF65-F5344CB8AC3E}">
        <p14:creationId xmlns:p14="http://schemas.microsoft.com/office/powerpoint/2010/main" val="2449731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BlokTextu 2"/>
          <p:cNvSpPr txBox="1"/>
          <p:nvPr/>
        </p:nvSpPr>
        <p:spPr>
          <a:xfrm>
            <a:off x="390645" y="428263"/>
            <a:ext cx="6076709" cy="8279190"/>
          </a:xfrm>
          <a:prstGeom prst="rect">
            <a:avLst/>
          </a:prstGeom>
          <a:noFill/>
        </p:spPr>
        <p:txBody>
          <a:bodyPr wrap="square" rtlCol="0">
            <a:spAutoFit/>
          </a:bodyPr>
          <a:lstStyle/>
          <a:p>
            <a:r>
              <a:rPr lang="sk-SK" sz="3200" b="1" dirty="0">
                <a:latin typeface="Times New Roman" panose="02020603050405020304" pitchFamily="18" charset="0"/>
                <a:cs typeface="Times New Roman" panose="02020603050405020304" pitchFamily="18" charset="0"/>
              </a:rPr>
              <a:t>Pytagoriáda </a:t>
            </a:r>
            <a:endParaRPr lang="sk-SK" sz="3200" dirty="0">
              <a:latin typeface="Times New Roman" panose="02020603050405020304" pitchFamily="18" charset="0"/>
              <a:cs typeface="Times New Roman" panose="02020603050405020304" pitchFamily="18" charset="0"/>
            </a:endParaRPr>
          </a:p>
          <a:p>
            <a:r>
              <a:rPr lang="sk-SK" sz="2000" b="1" dirty="0">
                <a:latin typeface="Times New Roman" panose="02020603050405020304" pitchFamily="18" charset="0"/>
                <a:cs typeface="Times New Roman" panose="02020603050405020304" pitchFamily="18" charset="0"/>
              </a:rPr>
              <a:t>Kategória P4  (body za riešenie a čas)</a:t>
            </a:r>
            <a:endParaRPr lang="sk-SK" sz="2000" dirty="0">
              <a:latin typeface="Times New Roman" panose="02020603050405020304" pitchFamily="18" charset="0"/>
              <a:cs typeface="Times New Roman" panose="02020603050405020304" pitchFamily="18" charset="0"/>
            </a:endParaRPr>
          </a:p>
          <a:p>
            <a:pPr lvl="0"/>
            <a:r>
              <a:rPr lang="sk-SK" sz="2000" dirty="0">
                <a:latin typeface="Times New Roman" panose="02020603050405020304" pitchFamily="18" charset="0"/>
                <a:cs typeface="Times New Roman" panose="02020603050405020304" pitchFamily="18" charset="0"/>
              </a:rPr>
              <a:t>Mia Repelová 4.A		11/8	spolu 19</a:t>
            </a:r>
          </a:p>
          <a:p>
            <a:pPr lvl="0"/>
            <a:r>
              <a:rPr lang="sk-SK" sz="2000" dirty="0">
                <a:latin typeface="Times New Roman" panose="02020603050405020304" pitchFamily="18" charset="0"/>
                <a:cs typeface="Times New Roman" panose="02020603050405020304" pitchFamily="18" charset="0"/>
              </a:rPr>
              <a:t>Alexandra Lenďaková 4.A		10/7	spolu 17</a:t>
            </a:r>
          </a:p>
          <a:p>
            <a:pPr lvl="0"/>
            <a:r>
              <a:rPr lang="sk-SK" sz="2000" dirty="0">
                <a:latin typeface="Times New Roman" panose="02020603050405020304" pitchFamily="18" charset="0"/>
                <a:cs typeface="Times New Roman" panose="02020603050405020304" pitchFamily="18" charset="0"/>
              </a:rPr>
              <a:t>Filip Olekšák 4.A			10/7	spolu 17</a:t>
            </a:r>
          </a:p>
          <a:p>
            <a:pPr lvl="0"/>
            <a:r>
              <a:rPr lang="sk-SK" sz="2000" dirty="0">
                <a:latin typeface="Times New Roman" panose="02020603050405020304" pitchFamily="18" charset="0"/>
                <a:cs typeface="Times New Roman" panose="02020603050405020304" pitchFamily="18" charset="0"/>
              </a:rPr>
              <a:t>Tamara Fudalyová 4.B		10/6	spolu16</a:t>
            </a:r>
          </a:p>
          <a:p>
            <a:pPr lvl="0"/>
            <a:r>
              <a:rPr lang="sk-SK" sz="2000" dirty="0">
                <a:latin typeface="Times New Roman" panose="02020603050405020304" pitchFamily="18" charset="0"/>
                <a:cs typeface="Times New Roman" panose="02020603050405020304" pitchFamily="18" charset="0"/>
              </a:rPr>
              <a:t>Zuzka Pajerová 4.B		10/3	spolu 13</a:t>
            </a:r>
          </a:p>
          <a:p>
            <a:pPr lvl="0"/>
            <a:endParaRPr lang="sk-SK" sz="2000" dirty="0">
              <a:latin typeface="Times New Roman" panose="02020603050405020304" pitchFamily="18" charset="0"/>
              <a:cs typeface="Times New Roman" panose="02020603050405020304" pitchFamily="18" charset="0"/>
            </a:endParaRPr>
          </a:p>
          <a:p>
            <a:r>
              <a:rPr lang="sk-SK" sz="2000" b="1" dirty="0">
                <a:latin typeface="Times New Roman" panose="02020603050405020304" pitchFamily="18" charset="0"/>
                <a:cs typeface="Times New Roman" panose="02020603050405020304" pitchFamily="18" charset="0"/>
              </a:rPr>
              <a:t>Kategória P5 (body za riešenie a čas)</a:t>
            </a:r>
            <a:endParaRPr lang="sk-SK" sz="2000" dirty="0">
              <a:latin typeface="Times New Roman" panose="02020603050405020304" pitchFamily="18" charset="0"/>
              <a:cs typeface="Times New Roman" panose="02020603050405020304" pitchFamily="18" charset="0"/>
            </a:endParaRPr>
          </a:p>
          <a:p>
            <a:pPr lvl="0"/>
            <a:r>
              <a:rPr lang="sk-SK" sz="2000" dirty="0">
                <a:latin typeface="Times New Roman" panose="02020603050405020304" pitchFamily="18" charset="0"/>
                <a:cs typeface="Times New Roman" panose="02020603050405020304" pitchFamily="18" charset="0"/>
              </a:rPr>
              <a:t>Filip Dufala  5.B			13/10	spolu 23</a:t>
            </a:r>
          </a:p>
          <a:p>
            <a:pPr lvl="0"/>
            <a:r>
              <a:rPr lang="sk-SK" sz="2000" dirty="0">
                <a:latin typeface="Times New Roman" panose="02020603050405020304" pitchFamily="18" charset="0"/>
                <a:cs typeface="Times New Roman" panose="02020603050405020304" pitchFamily="18" charset="0"/>
              </a:rPr>
              <a:t>Laura Monková  5.B		12 /8	spolu 20</a:t>
            </a:r>
          </a:p>
          <a:p>
            <a:pPr lvl="0"/>
            <a:r>
              <a:rPr lang="sk-SK" sz="2000" dirty="0">
                <a:latin typeface="Times New Roman" panose="02020603050405020304" pitchFamily="18" charset="0"/>
                <a:cs typeface="Times New Roman" panose="02020603050405020304" pitchFamily="18" charset="0"/>
              </a:rPr>
              <a:t>Šimon Sabol 5.B			11/6	spolu 17</a:t>
            </a:r>
          </a:p>
          <a:p>
            <a:pPr lvl="0"/>
            <a:r>
              <a:rPr lang="sk-SK" sz="2000" dirty="0">
                <a:latin typeface="Times New Roman" panose="02020603050405020304" pitchFamily="18" charset="0"/>
                <a:cs typeface="Times New Roman" panose="02020603050405020304" pitchFamily="18" charset="0"/>
              </a:rPr>
              <a:t>Laura Vojčíková 5.B		10/5	spolu 15</a:t>
            </a:r>
          </a:p>
          <a:p>
            <a:pPr lvl="0"/>
            <a:endParaRPr lang="sk-SK" sz="2000" dirty="0">
              <a:latin typeface="Times New Roman" panose="02020603050405020304" pitchFamily="18" charset="0"/>
              <a:cs typeface="Times New Roman" panose="02020603050405020304" pitchFamily="18" charset="0"/>
            </a:endParaRPr>
          </a:p>
          <a:p>
            <a:r>
              <a:rPr lang="sk-SK" sz="2000" b="1" dirty="0">
                <a:latin typeface="Times New Roman" panose="02020603050405020304" pitchFamily="18" charset="0"/>
                <a:cs typeface="Times New Roman" panose="02020603050405020304" pitchFamily="18" charset="0"/>
              </a:rPr>
              <a:t>Kategória P6 (body za riešenie a čas)</a:t>
            </a:r>
            <a:endParaRPr lang="sk-SK" sz="2000" dirty="0">
              <a:latin typeface="Times New Roman" panose="02020603050405020304" pitchFamily="18" charset="0"/>
              <a:cs typeface="Times New Roman" panose="02020603050405020304" pitchFamily="18" charset="0"/>
            </a:endParaRPr>
          </a:p>
          <a:p>
            <a:pPr lvl="0"/>
            <a:r>
              <a:rPr lang="sk-SK" sz="2000" dirty="0">
                <a:latin typeface="Times New Roman" panose="02020603050405020304" pitchFamily="18" charset="0"/>
                <a:cs typeface="Times New Roman" panose="02020603050405020304" pitchFamily="18" charset="0"/>
              </a:rPr>
              <a:t>Barbora Olekšáková 6.A 		10/9	spolu 19</a:t>
            </a:r>
          </a:p>
          <a:p>
            <a:pPr lvl="0"/>
            <a:r>
              <a:rPr lang="sk-SK" sz="2000" dirty="0">
                <a:latin typeface="Times New Roman" panose="02020603050405020304" pitchFamily="18" charset="0"/>
                <a:cs typeface="Times New Roman" panose="02020603050405020304" pitchFamily="18" charset="0"/>
              </a:rPr>
              <a:t>Zoran Grivalský 6.A 		11/5	spolu 16</a:t>
            </a:r>
          </a:p>
          <a:p>
            <a:pPr lvl="0"/>
            <a:r>
              <a:rPr lang="sk-SK" sz="2000" dirty="0">
                <a:latin typeface="Times New Roman" panose="02020603050405020304" pitchFamily="18" charset="0"/>
                <a:cs typeface="Times New Roman" panose="02020603050405020304" pitchFamily="18" charset="0"/>
              </a:rPr>
              <a:t>Samuel Krigovský 6.A		10/6	spolu 16</a:t>
            </a:r>
          </a:p>
          <a:p>
            <a:pPr lvl="0"/>
            <a:r>
              <a:rPr lang="sk-SK" sz="2000" dirty="0">
                <a:latin typeface="Times New Roman" panose="02020603050405020304" pitchFamily="18" charset="0"/>
                <a:cs typeface="Times New Roman" panose="02020603050405020304" pitchFamily="18" charset="0"/>
              </a:rPr>
              <a:t>Ján Zamkovský 6.B		11/5	spolu 13</a:t>
            </a:r>
          </a:p>
          <a:p>
            <a:pPr lvl="0"/>
            <a:endParaRPr lang="sk-SK" sz="2000" dirty="0">
              <a:latin typeface="Times New Roman" panose="02020603050405020304" pitchFamily="18" charset="0"/>
              <a:cs typeface="Times New Roman" panose="02020603050405020304" pitchFamily="18" charset="0"/>
            </a:endParaRPr>
          </a:p>
          <a:p>
            <a:r>
              <a:rPr lang="sk-SK" sz="2000" b="1" dirty="0">
                <a:latin typeface="Times New Roman" panose="02020603050405020304" pitchFamily="18" charset="0"/>
                <a:cs typeface="Times New Roman" panose="02020603050405020304" pitchFamily="18" charset="0"/>
              </a:rPr>
              <a:t>Kategória P7 (body za riešenie a čas)</a:t>
            </a:r>
            <a:endParaRPr lang="sk-SK" sz="2000" dirty="0">
              <a:latin typeface="Times New Roman" panose="02020603050405020304" pitchFamily="18" charset="0"/>
              <a:cs typeface="Times New Roman" panose="02020603050405020304" pitchFamily="18" charset="0"/>
            </a:endParaRPr>
          </a:p>
          <a:p>
            <a:pPr lvl="0"/>
            <a:r>
              <a:rPr lang="sk-SK" sz="2000" dirty="0">
                <a:latin typeface="Times New Roman" panose="02020603050405020304" pitchFamily="18" charset="0"/>
                <a:cs typeface="Times New Roman" panose="02020603050405020304" pitchFamily="18" charset="0"/>
              </a:rPr>
              <a:t>Veronika Adamcová 7.B		11/5	spolu 16</a:t>
            </a:r>
          </a:p>
          <a:p>
            <a:pPr lvl="0"/>
            <a:endParaRPr lang="sk-SK" sz="2000" dirty="0">
              <a:latin typeface="Times New Roman" panose="02020603050405020304" pitchFamily="18" charset="0"/>
              <a:cs typeface="Times New Roman" panose="02020603050405020304" pitchFamily="18" charset="0"/>
            </a:endParaRPr>
          </a:p>
          <a:p>
            <a:r>
              <a:rPr lang="sk-SK" sz="2000" dirty="0">
                <a:latin typeface="Times New Roman" panose="02020603050405020304" pitchFamily="18" charset="0"/>
                <a:cs typeface="Times New Roman" panose="02020603050405020304" pitchFamily="18" charset="0"/>
              </a:rPr>
              <a:t>Všetkým úspešným riešiteľom blahoželám a držíme im palce na okresnom kole. </a:t>
            </a:r>
          </a:p>
          <a:p>
            <a:endParaRPr lang="sk-SK"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8421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BlokTextu 2"/>
          <p:cNvSpPr txBox="1"/>
          <p:nvPr/>
        </p:nvSpPr>
        <p:spPr>
          <a:xfrm>
            <a:off x="300942" y="208344"/>
            <a:ext cx="6088284" cy="4278094"/>
          </a:xfrm>
          <a:prstGeom prst="rect">
            <a:avLst/>
          </a:prstGeom>
          <a:noFill/>
        </p:spPr>
        <p:txBody>
          <a:bodyPr wrap="square" rtlCol="0">
            <a:spAutoFit/>
          </a:bodyPr>
          <a:lstStyle/>
          <a:p>
            <a:pPr algn="just"/>
            <a:r>
              <a:rPr lang="sk-SK" sz="3200" b="1" dirty="0">
                <a:latin typeface="Times New Roman" panose="02020603050405020304" pitchFamily="18" charset="0"/>
                <a:cs typeface="Times New Roman" panose="02020603050405020304" pitchFamily="18" charset="0"/>
              </a:rPr>
              <a:t>Geografická olympiáda</a:t>
            </a:r>
            <a:endParaRPr lang="sk-SK" sz="3200" dirty="0">
              <a:latin typeface="Times New Roman" panose="02020603050405020304" pitchFamily="18"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5. februára sa uskutočnilo </a:t>
            </a:r>
            <a:r>
              <a:rPr lang="sk-SK" sz="2000" b="1" dirty="0">
                <a:latin typeface="Times New Roman" panose="02020603050405020304" pitchFamily="18" charset="0"/>
                <a:cs typeface="Times New Roman" panose="02020603050405020304" pitchFamily="18" charset="0"/>
              </a:rPr>
              <a:t>okresné kolo geografickej olympiády</a:t>
            </a:r>
            <a:r>
              <a:rPr lang="sk-SK" sz="2000" dirty="0">
                <a:latin typeface="Times New Roman" panose="02020603050405020304" pitchFamily="18" charset="0"/>
                <a:cs typeface="Times New Roman" panose="02020603050405020304" pitchFamily="18" charset="0"/>
              </a:rPr>
              <a:t>. Vzhľadom na súčasnú pandemickú situáciu sa tento školský rok realizovalo online. Našu školu reprezentovali žiaci 5. ročníka (kategória G) a 6. ročníka (kategória F). Najúspešnejším šiestakom bol </a:t>
            </a:r>
            <a:r>
              <a:rPr lang="sk-SK" sz="2000" b="1" dirty="0">
                <a:latin typeface="Times New Roman" panose="02020603050405020304" pitchFamily="18" charset="0"/>
                <a:cs typeface="Times New Roman" panose="02020603050405020304" pitchFamily="18" charset="0"/>
              </a:rPr>
              <a:t>Zoran Grivalský zo 6.A</a:t>
            </a:r>
            <a:r>
              <a:rPr lang="sk-SK" sz="2000" dirty="0">
                <a:latin typeface="Times New Roman" panose="02020603050405020304" pitchFamily="18" charset="0"/>
                <a:cs typeface="Times New Roman" panose="02020603050405020304" pitchFamily="18" charset="0"/>
              </a:rPr>
              <a:t>, ktorý sa umiestnil </a:t>
            </a:r>
            <a:r>
              <a:rPr lang="sk-SK" sz="2000" b="1" dirty="0">
                <a:latin typeface="Times New Roman" panose="02020603050405020304" pitchFamily="18" charset="0"/>
                <a:cs typeface="Times New Roman" panose="02020603050405020304" pitchFamily="18" charset="0"/>
              </a:rPr>
              <a:t>na 5. mieste</a:t>
            </a:r>
            <a:r>
              <a:rPr lang="sk-SK" sz="2000" dirty="0">
                <a:latin typeface="Times New Roman" panose="02020603050405020304" pitchFamily="18" charset="0"/>
                <a:cs typeface="Times New Roman" panose="02020603050405020304" pitchFamily="18" charset="0"/>
              </a:rPr>
              <a:t>. Úspešnou riešiteľkou bola takisto </a:t>
            </a:r>
            <a:r>
              <a:rPr lang="sk-SK" sz="2000" b="1" dirty="0">
                <a:latin typeface="Times New Roman" panose="02020603050405020304" pitchFamily="18" charset="0"/>
                <a:cs typeface="Times New Roman" panose="02020603050405020304" pitchFamily="18" charset="0"/>
              </a:rPr>
              <a:t>Viktória Gregorová zo 6.B</a:t>
            </a:r>
            <a:r>
              <a:rPr lang="sk-SK" sz="2000" dirty="0">
                <a:latin typeface="Times New Roman" panose="02020603050405020304" pitchFamily="18" charset="0"/>
                <a:cs typeface="Times New Roman" panose="02020603050405020304" pitchFamily="18" charset="0"/>
              </a:rPr>
              <a:t>. </a:t>
            </a:r>
          </a:p>
          <a:p>
            <a:pPr algn="just"/>
            <a:r>
              <a:rPr lang="sk-SK" sz="2000" dirty="0">
                <a:latin typeface="Times New Roman" panose="02020603050405020304" pitchFamily="18" charset="0"/>
                <a:cs typeface="Times New Roman" panose="02020603050405020304" pitchFamily="18" charset="0"/>
              </a:rPr>
              <a:t>Aj spomedzi našich piatakov, ktorí sa do olympiády zapojili prvýkrát, máme úspešného riešiteľa. Je ním </a:t>
            </a:r>
            <a:r>
              <a:rPr lang="sk-SK" sz="2000" b="1" dirty="0">
                <a:latin typeface="Times New Roman" panose="02020603050405020304" pitchFamily="18" charset="0"/>
                <a:cs typeface="Times New Roman" panose="02020603050405020304" pitchFamily="18" charset="0"/>
              </a:rPr>
              <a:t>Andreas Jankura z 5.A. </a:t>
            </a:r>
          </a:p>
          <a:p>
            <a:pPr algn="just"/>
            <a:endParaRPr lang="sk-SK" sz="2000" dirty="0">
              <a:latin typeface="Times New Roman" panose="02020603050405020304" pitchFamily="18" charset="0"/>
              <a:cs typeface="Times New Roman" panose="02020603050405020304" pitchFamily="18" charset="0"/>
            </a:endParaRPr>
          </a:p>
        </p:txBody>
      </p:sp>
      <p:pic>
        <p:nvPicPr>
          <p:cNvPr id="4" name="Obrázo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00719"/>
            <a:ext cx="6858000" cy="3429000"/>
          </a:xfrm>
          <a:prstGeom prst="rect">
            <a:avLst/>
          </a:prstGeom>
        </p:spPr>
      </p:pic>
    </p:spTree>
    <p:extLst>
      <p:ext uri="{BB962C8B-B14F-4D97-AF65-F5344CB8AC3E}">
        <p14:creationId xmlns:p14="http://schemas.microsoft.com/office/powerpoint/2010/main" val="896968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BlokTextu 2"/>
          <p:cNvSpPr txBox="1"/>
          <p:nvPr/>
        </p:nvSpPr>
        <p:spPr>
          <a:xfrm>
            <a:off x="300942" y="208344"/>
            <a:ext cx="6088284" cy="6124754"/>
          </a:xfrm>
          <a:prstGeom prst="rect">
            <a:avLst/>
          </a:prstGeom>
          <a:noFill/>
        </p:spPr>
        <p:txBody>
          <a:bodyPr wrap="square" rtlCol="0">
            <a:spAutoFit/>
          </a:bodyPr>
          <a:lstStyle/>
          <a:p>
            <a:pPr algn="just"/>
            <a:r>
              <a:rPr lang="sk-SK" sz="3200" b="1" dirty="0">
                <a:latin typeface="Times New Roman" panose="02020603050405020304" pitchFamily="18" charset="0"/>
                <a:cs typeface="Times New Roman" panose="02020603050405020304" pitchFamily="18" charset="0"/>
              </a:rPr>
              <a:t>Dejepisná olympiáda</a:t>
            </a:r>
            <a:endParaRPr lang="sk-SK" sz="3200" dirty="0">
              <a:latin typeface="Times New Roman" panose="02020603050405020304" pitchFamily="18"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11.2.2020 sa uskutočnil </a:t>
            </a:r>
            <a:r>
              <a:rPr lang="sk-SK" sz="2000" b="1" dirty="0">
                <a:latin typeface="Times New Roman" panose="02020603050405020304" pitchFamily="18" charset="0"/>
                <a:cs typeface="Times New Roman" panose="02020603050405020304" pitchFamily="18" charset="0"/>
              </a:rPr>
              <a:t>13. ročník okresného kola dejepisnej olympiády</a:t>
            </a:r>
            <a:r>
              <a:rPr lang="sk-SK" sz="2000" dirty="0">
                <a:latin typeface="Times New Roman" panose="02020603050405020304" pitchFamily="18" charset="0"/>
                <a:cs typeface="Times New Roman" panose="02020603050405020304" pitchFamily="18" charset="0"/>
              </a:rPr>
              <a:t> online formou prostredníctvom portálu onlineolympiady.sk. Zo školského kola postúpili do okresného kola 4 žiaci.  Žiaci predviedli svoje vedomosti z učiva daného ročníka a z vedomosti o feudalizme a stredovekom Anglicku, Francúzsku a Nemecku.  Naši žiaci predviedli vynikajúce výkony. Krásny úspech dosiahli naši šikovní chlapci </a:t>
            </a:r>
            <a:r>
              <a:rPr lang="sk-SK" sz="2000" b="1" dirty="0">
                <a:latin typeface="Times New Roman" panose="02020603050405020304" pitchFamily="18" charset="0"/>
                <a:cs typeface="Times New Roman" panose="02020603050405020304" pitchFamily="18" charset="0"/>
              </a:rPr>
              <a:t>Zoran Grivalský</a:t>
            </a:r>
            <a:r>
              <a:rPr lang="sk-SK" sz="2000" dirty="0">
                <a:latin typeface="Times New Roman" panose="02020603050405020304" pitchFamily="18" charset="0"/>
                <a:cs typeface="Times New Roman" panose="02020603050405020304" pitchFamily="18" charset="0"/>
              </a:rPr>
              <a:t>, ktorý v kategórií F obsadil </a:t>
            </a:r>
            <a:r>
              <a:rPr lang="sk-SK" sz="2000" b="1" dirty="0">
                <a:latin typeface="Times New Roman" panose="02020603050405020304" pitchFamily="18" charset="0"/>
                <a:cs typeface="Times New Roman" panose="02020603050405020304" pitchFamily="18" charset="0"/>
              </a:rPr>
              <a:t>3. miesto</a:t>
            </a:r>
            <a:r>
              <a:rPr lang="sk-SK" sz="2000" dirty="0">
                <a:latin typeface="Times New Roman" panose="02020603050405020304" pitchFamily="18" charset="0"/>
                <a:cs typeface="Times New Roman" panose="02020603050405020304" pitchFamily="18" charset="0"/>
              </a:rPr>
              <a:t> a </a:t>
            </a:r>
            <a:r>
              <a:rPr lang="sk-SK" sz="2000" b="1" dirty="0">
                <a:latin typeface="Times New Roman" panose="02020603050405020304" pitchFamily="18" charset="0"/>
                <a:cs typeface="Times New Roman" panose="02020603050405020304" pitchFamily="18" charset="0"/>
              </a:rPr>
              <a:t>Patrik Pataky</a:t>
            </a:r>
            <a:r>
              <a:rPr lang="sk-SK" sz="2000" dirty="0">
                <a:latin typeface="Times New Roman" panose="02020603050405020304" pitchFamily="18" charset="0"/>
                <a:cs typeface="Times New Roman" panose="02020603050405020304" pitchFamily="18" charset="0"/>
              </a:rPr>
              <a:t> v kategórií D taktiež </a:t>
            </a:r>
            <a:r>
              <a:rPr lang="sk-SK" sz="2000" b="1" dirty="0">
                <a:latin typeface="Times New Roman" panose="02020603050405020304" pitchFamily="18" charset="0"/>
                <a:cs typeface="Times New Roman" panose="02020603050405020304" pitchFamily="18" charset="0"/>
              </a:rPr>
              <a:t>3. miesto</a:t>
            </a:r>
            <a:r>
              <a:rPr lang="sk-SK" sz="2000" dirty="0">
                <a:latin typeface="Times New Roman" panose="02020603050405020304" pitchFamily="18" charset="0"/>
                <a:cs typeface="Times New Roman" panose="02020603050405020304" pitchFamily="18" charset="0"/>
              </a:rPr>
              <a:t>. Úspešnou riešiteľkou sa stala aj </a:t>
            </a:r>
            <a:r>
              <a:rPr lang="sk-SK" sz="2000" b="1" dirty="0">
                <a:latin typeface="Times New Roman" panose="02020603050405020304" pitchFamily="18" charset="0"/>
                <a:cs typeface="Times New Roman" panose="02020603050405020304" pitchFamily="18" charset="0"/>
              </a:rPr>
              <a:t>Simonka Fiamčíková</a:t>
            </a:r>
            <a:r>
              <a:rPr lang="sk-SK" sz="2000" dirty="0">
                <a:latin typeface="Times New Roman" panose="02020603050405020304" pitchFamily="18" charset="0"/>
                <a:cs typeface="Times New Roman" panose="02020603050405020304" pitchFamily="18" charset="0"/>
              </a:rPr>
              <a:t>, ktorá získala 5. miesto. Našu školu reprezentovala aj </a:t>
            </a:r>
            <a:r>
              <a:rPr lang="sk-SK" sz="2000" b="1" dirty="0">
                <a:latin typeface="Times New Roman" panose="02020603050405020304" pitchFamily="18" charset="0"/>
                <a:cs typeface="Times New Roman" panose="02020603050405020304" pitchFamily="18" charset="0"/>
              </a:rPr>
              <a:t>Paulínka Kostková</a:t>
            </a:r>
            <a:r>
              <a:rPr lang="sk-SK" sz="2000" dirty="0">
                <a:latin typeface="Times New Roman" panose="02020603050405020304" pitchFamily="18" charset="0"/>
                <a:cs typeface="Times New Roman" panose="02020603050405020304" pitchFamily="18" charset="0"/>
              </a:rPr>
              <a:t> v kategórií E, ktorej chýbali dva body k úspešnosti. Srdečne blahoželáme a ďakujeme za reprezentáciu školy aj v tejto mimoriadnej situácií.</a:t>
            </a:r>
          </a:p>
          <a:p>
            <a:pPr algn="just"/>
            <a:r>
              <a:rPr lang="sk-SK" sz="2000" dirty="0">
                <a:latin typeface="Times New Roman" panose="02020603050405020304" pitchFamily="18" charset="0"/>
                <a:cs typeface="Times New Roman" panose="02020603050405020304" pitchFamily="18" charset="0"/>
              </a:rPr>
              <a:t>	O priebehu ďalších vedomostných, ale aj umeleckých súťažiach Vás budeme informovať. </a:t>
            </a:r>
          </a:p>
          <a:p>
            <a:pPr algn="just"/>
            <a:endParaRPr lang="sk-SK" sz="2000" dirty="0">
              <a:latin typeface="Times New Roman" panose="02020603050405020304" pitchFamily="18" charset="0"/>
              <a:cs typeface="Times New Roman" panose="02020603050405020304" pitchFamily="18" charset="0"/>
            </a:endParaRPr>
          </a:p>
        </p:txBody>
      </p:sp>
      <p:pic>
        <p:nvPicPr>
          <p:cNvPr id="4" name="Obrázo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24" y="5898002"/>
            <a:ext cx="6392119" cy="3245998"/>
          </a:xfrm>
          <a:prstGeom prst="rect">
            <a:avLst/>
          </a:prstGeom>
        </p:spPr>
      </p:pic>
    </p:spTree>
    <p:extLst>
      <p:ext uri="{BB962C8B-B14F-4D97-AF65-F5344CB8AC3E}">
        <p14:creationId xmlns:p14="http://schemas.microsoft.com/office/powerpoint/2010/main" val="1222010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89367" y="0"/>
            <a:ext cx="6858000" cy="9144000"/>
          </a:xfrm>
          <a:prstGeom prst="rect">
            <a:avLst/>
          </a:prstGeom>
        </p:spPr>
      </p:pic>
      <p:sp>
        <p:nvSpPr>
          <p:cNvPr id="5" name="BlokTextu 4"/>
          <p:cNvSpPr txBox="1"/>
          <p:nvPr/>
        </p:nvSpPr>
        <p:spPr>
          <a:xfrm>
            <a:off x="289367" y="243068"/>
            <a:ext cx="6261904" cy="1938992"/>
          </a:xfrm>
          <a:prstGeom prst="rect">
            <a:avLst/>
          </a:prstGeom>
          <a:noFill/>
        </p:spPr>
        <p:txBody>
          <a:bodyPr wrap="square" rtlCol="0">
            <a:spAutoFit/>
          </a:bodyPr>
          <a:lstStyle/>
          <a:p>
            <a:pPr algn="ctr"/>
            <a:r>
              <a:rPr lang="sk-SK" sz="4000" dirty="0">
                <a:latin typeface="Jokerman" panose="04090605060D06020702" pitchFamily="82" charset="0"/>
              </a:rPr>
              <a:t>Vyhodnotenie prvého polroku</a:t>
            </a:r>
          </a:p>
          <a:p>
            <a:pPr algn="ctr"/>
            <a:endParaRPr lang="sk-SK" sz="4000" dirty="0">
              <a:latin typeface="Jokerman" panose="04090605060D06020702" pitchFamily="82" charset="0"/>
            </a:endParaRPr>
          </a:p>
        </p:txBody>
      </p:sp>
      <p:sp>
        <p:nvSpPr>
          <p:cNvPr id="6" name="BlokTextu 5"/>
          <p:cNvSpPr txBox="1"/>
          <p:nvPr/>
        </p:nvSpPr>
        <p:spPr>
          <a:xfrm>
            <a:off x="370390" y="1724628"/>
            <a:ext cx="6180881" cy="6247864"/>
          </a:xfrm>
          <a:prstGeom prst="rect">
            <a:avLst/>
          </a:prstGeom>
          <a:noFill/>
        </p:spPr>
        <p:txBody>
          <a:bodyPr wrap="square" rtlCol="0">
            <a:spAutoFit/>
          </a:bodyPr>
          <a:lstStyle/>
          <a:p>
            <a:pPr algn="just"/>
            <a:endParaRPr lang="sk-SK" sz="2000" dirty="0">
              <a:latin typeface="Times New Roman" panose="02020603050405020304" pitchFamily="18" charset="0"/>
              <a:cs typeface="Times New Roman" panose="02020603050405020304" pitchFamily="18" charset="0"/>
            </a:endParaRPr>
          </a:p>
          <a:p>
            <a:pPr algn="just"/>
            <a:endParaRPr lang="sk-SK" sz="2000" dirty="0">
              <a:latin typeface="Times New Roman" panose="02020603050405020304" pitchFamily="18"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Máme za sebou prvý polrok. Povedzme si úprimne, nebol to najlepší polrok. Žiaci, ktorí sa učili počas klasických hodín sa učili aj naďalej. Tí, ktorí neprosievali, neprospievajú ani teraz. No tí, ktorí na tom boli priemerne, si zrejme poplietli distančné vyučovanie s prázdninami. Práve títo žiaci veľkou mierou prispeli k zhoršeniu priemeru. No je to len prvý polrok a stále je dosť času zlepšiť svoje výsledky na koncoročnom vysvedčení.</a:t>
            </a:r>
          </a:p>
          <a:p>
            <a:pPr algn="just"/>
            <a:endParaRPr lang="sk-SK" sz="2000" dirty="0">
              <a:latin typeface="Times New Roman" panose="02020603050405020304" pitchFamily="18"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Teraz sa pozrime na niečo málo zo štatistík. Začneme prvým stupňom:</a:t>
            </a:r>
          </a:p>
          <a:p>
            <a:pPr algn="just"/>
            <a:endParaRPr lang="sk-SK" sz="2000" dirty="0">
              <a:latin typeface="Times New Roman" panose="02020603050405020304" pitchFamily="18" charset="0"/>
              <a:cs typeface="Times New Roman" panose="02020603050405020304" pitchFamily="18" charset="0"/>
            </a:endParaRPr>
          </a:p>
          <a:p>
            <a:pPr algn="just"/>
            <a:endParaRPr lang="sk-SK" sz="2000" dirty="0">
              <a:latin typeface="Times New Roman" panose="02020603050405020304" pitchFamily="18"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Môžeme skonštatovať, že prvý stupeň dosiahol pomerne výborné výsledky. Dopomohlo tomu aj prezenčné vzdelávanie, ktoré bolo povolené aspoň v niektorých mesiacoch.</a:t>
            </a:r>
          </a:p>
          <a:p>
            <a:pPr algn="just"/>
            <a:endParaRPr lang="sk-SK"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422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2" name="BlokTextu 1"/>
          <p:cNvSpPr txBox="1"/>
          <p:nvPr/>
        </p:nvSpPr>
        <p:spPr>
          <a:xfrm>
            <a:off x="300942" y="277792"/>
            <a:ext cx="6296628" cy="6863417"/>
          </a:xfrm>
          <a:prstGeom prst="rect">
            <a:avLst/>
          </a:prstGeom>
          <a:noFill/>
        </p:spPr>
        <p:txBody>
          <a:bodyPr wrap="square" rtlCol="0">
            <a:spAutoFit/>
          </a:bodyPr>
          <a:lstStyle/>
          <a:p>
            <a:pPr algn="just"/>
            <a:r>
              <a:rPr lang="sk-SK" sz="2000" dirty="0">
                <a:latin typeface="Times New Roman" panose="02020603050405020304" pitchFamily="18" charset="0"/>
                <a:cs typeface="Times New Roman" panose="02020603050405020304" pitchFamily="18" charset="0"/>
              </a:rPr>
              <a:t>Druhý stupeň:</a:t>
            </a:r>
          </a:p>
          <a:p>
            <a:pPr algn="just"/>
            <a:endParaRPr lang="sk-SK" sz="2000" dirty="0">
              <a:latin typeface="Times New Roman" panose="02020603050405020304" pitchFamily="18"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Aj tu môžeme skonštatovať, že žiakov dosahujúcich výborné výsledky je oproti minulým rokom dostatočný počet, čo nás veľmi teší. Sú to žiaci, ktorí nepovolili v príprave a naďalej robili škole a hlavne sebe, dobré meno. </a:t>
            </a:r>
          </a:p>
          <a:p>
            <a:pPr algn="just"/>
            <a:endParaRPr lang="sk-SK" sz="2000" dirty="0">
              <a:latin typeface="Times New Roman" panose="02020603050405020304" pitchFamily="18"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Naopak, žiaci ktorí sa držali na úrovni podpriemeru, spadli na úroveň neprospechu. Tento polrok ich bolo oveľa viac ako predošlé roky, no dovolím si tvrdiť, že viac ako polovica z nich sa tam ocitla kvôli lenivosti a nezodpovednosti? </a:t>
            </a:r>
          </a:p>
          <a:p>
            <a:pPr algn="just"/>
            <a:endParaRPr lang="sk-SK" sz="2000" dirty="0">
              <a:latin typeface="Times New Roman" panose="02020603050405020304" pitchFamily="18"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Preto sme si na záver tohto článku pripravili menší súhrn pravidiel pre online vyučovanie.</a:t>
            </a:r>
          </a:p>
          <a:p>
            <a:pPr algn="just"/>
            <a:endParaRPr lang="sk-SK" sz="2000" dirty="0">
              <a:latin typeface="Times New Roman" panose="02020603050405020304" pitchFamily="18"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	Zároveň sa chceme poďakovať žiakom, ktorí dosahovali výborné alebo priemerné výsledky v tomto polroku. Taktiež sa chceme poďakovať ich rodičom, ktorí neraz vynaložili veľké úsilie, aby si ich deti sadli k domácim úlohám a poriadne sa na hodiny pripravili.</a:t>
            </a:r>
          </a:p>
          <a:p>
            <a:pPr algn="just"/>
            <a:endParaRPr lang="sk-SK"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5511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428263" y="335666"/>
            <a:ext cx="6157732" cy="1600438"/>
          </a:xfrm>
          <a:prstGeom prst="rect">
            <a:avLst/>
          </a:prstGeom>
          <a:noFill/>
        </p:spPr>
        <p:txBody>
          <a:bodyPr wrap="square" rtlCol="0">
            <a:spAutoFit/>
          </a:bodyPr>
          <a:lstStyle/>
          <a:p>
            <a:pPr algn="ctr"/>
            <a:r>
              <a:rPr lang="sk-SK" sz="4000" b="1" dirty="0">
                <a:latin typeface="Jokerman" panose="04090605060D06020702" pitchFamily="82" charset="0"/>
              </a:rPr>
              <a:t>Pravidlá online vzdelávania</a:t>
            </a:r>
            <a:endParaRPr lang="sk-SK" sz="4000" dirty="0">
              <a:latin typeface="Jokerman" panose="04090605060D06020702" pitchFamily="82" charset="0"/>
            </a:endParaRPr>
          </a:p>
          <a:p>
            <a:endParaRPr lang="sk-SK" dirty="0"/>
          </a:p>
        </p:txBody>
      </p:sp>
      <p:pic>
        <p:nvPicPr>
          <p:cNvPr id="3" name="Obrázok 2"/>
          <p:cNvPicPr/>
          <p:nvPr/>
        </p:nvPicPr>
        <p:blipFill rotWithShape="1">
          <a:blip r:embed="rId2"/>
          <a:srcRect l="42163" t="32335" r="28571" b="4173"/>
          <a:stretch/>
        </p:blipFill>
        <p:spPr bwMode="auto">
          <a:xfrm>
            <a:off x="390300" y="1666755"/>
            <a:ext cx="6195695" cy="73945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45573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BlokTextu 2"/>
          <p:cNvSpPr txBox="1"/>
          <p:nvPr/>
        </p:nvSpPr>
        <p:spPr>
          <a:xfrm>
            <a:off x="416689" y="231494"/>
            <a:ext cx="6180881" cy="707886"/>
          </a:xfrm>
          <a:prstGeom prst="rect">
            <a:avLst/>
          </a:prstGeom>
          <a:noFill/>
        </p:spPr>
        <p:txBody>
          <a:bodyPr wrap="square" rtlCol="0">
            <a:spAutoFit/>
          </a:bodyPr>
          <a:lstStyle/>
          <a:p>
            <a:r>
              <a:rPr lang="sk-SK" sz="4000" dirty="0">
                <a:latin typeface="Jokerman" panose="04090605060D06020702" pitchFamily="82" charset="0"/>
              </a:rPr>
              <a:t>Vedomostné okienko</a:t>
            </a:r>
          </a:p>
        </p:txBody>
      </p:sp>
      <p:sp>
        <p:nvSpPr>
          <p:cNvPr id="4" name="BlokTextu 3"/>
          <p:cNvSpPr txBox="1"/>
          <p:nvPr/>
        </p:nvSpPr>
        <p:spPr>
          <a:xfrm>
            <a:off x="370390" y="1180618"/>
            <a:ext cx="6261904" cy="1015663"/>
          </a:xfrm>
          <a:prstGeom prst="rect">
            <a:avLst/>
          </a:prstGeom>
          <a:noFill/>
        </p:spPr>
        <p:txBody>
          <a:bodyPr wrap="square" rtlCol="0">
            <a:spAutoFit/>
          </a:bodyPr>
          <a:lstStyle/>
          <a:p>
            <a:pPr algn="just"/>
            <a:r>
              <a:rPr lang="sk-SK" sz="2000" dirty="0">
                <a:latin typeface="Times New Roman" panose="02020603050405020304" pitchFamily="18" charset="0"/>
                <a:cs typeface="Times New Roman" panose="02020603050405020304" pitchFamily="18" charset="0"/>
              </a:rPr>
              <a:t>Pripravili sme si pre Vás 3 logické hádanky. Na najbližších stranách, začínajúc touto, sa Vám odhalia hádanky. Odpovede na nich nájdete na poslednej strane časopisu.</a:t>
            </a:r>
          </a:p>
        </p:txBody>
      </p:sp>
      <p:sp>
        <p:nvSpPr>
          <p:cNvPr id="5" name="BlokTextu 4"/>
          <p:cNvSpPr txBox="1"/>
          <p:nvPr/>
        </p:nvSpPr>
        <p:spPr>
          <a:xfrm>
            <a:off x="416689" y="2303362"/>
            <a:ext cx="6180881" cy="5539978"/>
          </a:xfrm>
          <a:prstGeom prst="rect">
            <a:avLst/>
          </a:prstGeom>
          <a:noFill/>
        </p:spPr>
        <p:txBody>
          <a:bodyPr wrap="square" rtlCol="0">
            <a:spAutoFit/>
          </a:bodyPr>
          <a:lstStyle/>
          <a:p>
            <a:r>
              <a:rPr lang="sk-SK" sz="2400" dirty="0">
                <a:latin typeface="Times New Roman" panose="02020603050405020304" pitchFamily="18" charset="0"/>
                <a:cs typeface="Times New Roman" panose="02020603050405020304" pitchFamily="18" charset="0"/>
              </a:rPr>
              <a:t>Prvá hádanka:</a:t>
            </a:r>
          </a:p>
          <a:p>
            <a:endParaRPr lang="sk-SK" sz="2400" dirty="0">
              <a:latin typeface="Times New Roman" panose="02020603050405020304" pitchFamily="18" charset="0"/>
              <a:cs typeface="Times New Roman" panose="02020603050405020304" pitchFamily="18" charset="0"/>
            </a:endParaRPr>
          </a:p>
          <a:p>
            <a:pPr algn="ctr"/>
            <a:r>
              <a:rPr lang="sk-SK" sz="2400" dirty="0">
                <a:latin typeface="Times New Roman" panose="02020603050405020304" pitchFamily="18" charset="0"/>
                <a:cs typeface="Times New Roman" panose="02020603050405020304" pitchFamily="18" charset="0"/>
              </a:rPr>
              <a:t>Anička dostala malého psíka</a:t>
            </a:r>
          </a:p>
          <a:p>
            <a:pPr algn="ctr"/>
            <a:endParaRPr lang="sk-SK" sz="2400" dirty="0">
              <a:latin typeface="Times New Roman" panose="02020603050405020304" pitchFamily="18" charset="0"/>
              <a:cs typeface="Times New Roman" panose="02020603050405020304" pitchFamily="18" charset="0"/>
            </a:endParaRPr>
          </a:p>
          <a:p>
            <a:pPr algn="just"/>
            <a:r>
              <a:rPr lang="sk-SK" sz="2400" dirty="0">
                <a:latin typeface="Times New Roman" panose="02020603050405020304" pitchFamily="18" charset="0"/>
                <a:cs typeface="Times New Roman" panose="02020603050405020304" pitchFamily="18" charset="0"/>
              </a:rPr>
              <a:t>-ak je psík čierny, alebo šedý, volá sa Ťapka</a:t>
            </a:r>
          </a:p>
          <a:p>
            <a:pPr algn="just"/>
            <a:r>
              <a:rPr lang="sk-SK" sz="2400" dirty="0">
                <a:latin typeface="Times New Roman" panose="02020603050405020304" pitchFamily="18" charset="0"/>
                <a:cs typeface="Times New Roman" panose="02020603050405020304" pitchFamily="18" charset="0"/>
              </a:rPr>
              <a:t>-ak je psík čiernobiely alebo modrý, volá sa Ťupka</a:t>
            </a:r>
          </a:p>
          <a:p>
            <a:pPr algn="just"/>
            <a:r>
              <a:rPr lang="sk-SK" sz="2400" dirty="0">
                <a:latin typeface="Times New Roman" panose="02020603050405020304" pitchFamily="18" charset="0"/>
                <a:cs typeface="Times New Roman" panose="02020603050405020304" pitchFamily="18" charset="0"/>
              </a:rPr>
              <a:t>-ak sa volá Tlapka, je čiernobiely alebo čierny</a:t>
            </a:r>
          </a:p>
          <a:p>
            <a:pPr algn="just"/>
            <a:r>
              <a:rPr lang="sk-SK" sz="2400" dirty="0">
                <a:latin typeface="Times New Roman" panose="02020603050405020304" pitchFamily="18" charset="0"/>
                <a:cs typeface="Times New Roman" panose="02020603050405020304" pitchFamily="18" charset="0"/>
              </a:rPr>
              <a:t>-ak sa volá Ťapka, je šedý alebo modrý</a:t>
            </a:r>
          </a:p>
          <a:p>
            <a:pPr algn="just"/>
            <a:r>
              <a:rPr lang="sk-SK" sz="2400" dirty="0">
                <a:latin typeface="Times New Roman" panose="02020603050405020304" pitchFamily="18" charset="0"/>
                <a:cs typeface="Times New Roman" panose="02020603050405020304" pitchFamily="18" charset="0"/>
              </a:rPr>
              <a:t>-ak je hnedý alebo šedý, volá sa Ťupka</a:t>
            </a:r>
          </a:p>
          <a:p>
            <a:pPr algn="just"/>
            <a:r>
              <a:rPr lang="sk-SK" sz="2400" dirty="0">
                <a:latin typeface="Times New Roman" panose="02020603050405020304" pitchFamily="18" charset="0"/>
                <a:cs typeface="Times New Roman" panose="02020603050405020304" pitchFamily="18" charset="0"/>
              </a:rPr>
              <a:t>-ak sa volá tlapka, nie je biely</a:t>
            </a:r>
          </a:p>
          <a:p>
            <a:pPr algn="just"/>
            <a:r>
              <a:rPr lang="sk-SK" sz="2400" dirty="0">
                <a:latin typeface="Times New Roman" panose="02020603050405020304" pitchFamily="18" charset="0"/>
                <a:cs typeface="Times New Roman" panose="02020603050405020304" pitchFamily="18" charset="0"/>
              </a:rPr>
              <a:t>-ak je hnedý alebo šedý, volá sa Ťapka</a:t>
            </a:r>
          </a:p>
          <a:p>
            <a:pPr algn="just"/>
            <a:endParaRPr lang="sk-SK" sz="2400" dirty="0">
              <a:latin typeface="Times New Roman" panose="02020603050405020304" pitchFamily="18" charset="0"/>
              <a:cs typeface="Times New Roman" panose="02020603050405020304" pitchFamily="18" charset="0"/>
            </a:endParaRPr>
          </a:p>
          <a:p>
            <a:pPr algn="ctr"/>
            <a:r>
              <a:rPr lang="sk-SK" sz="2400" dirty="0">
                <a:latin typeface="Times New Roman" panose="02020603050405020304" pitchFamily="18" charset="0"/>
                <a:cs typeface="Times New Roman" panose="02020603050405020304" pitchFamily="18" charset="0"/>
              </a:rPr>
              <a:t>Ako sa psík volá a akú ma farbu?</a:t>
            </a:r>
          </a:p>
          <a:p>
            <a:endParaRPr lang="sk-SK" dirty="0"/>
          </a:p>
        </p:txBody>
      </p:sp>
    </p:spTree>
    <p:extLst>
      <p:ext uri="{BB962C8B-B14F-4D97-AF65-F5344CB8AC3E}">
        <p14:creationId xmlns:p14="http://schemas.microsoft.com/office/powerpoint/2010/main" val="1838610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BlokTextu 2"/>
          <p:cNvSpPr txBox="1"/>
          <p:nvPr/>
        </p:nvSpPr>
        <p:spPr>
          <a:xfrm>
            <a:off x="358815" y="358815"/>
            <a:ext cx="6319777" cy="1015663"/>
          </a:xfrm>
          <a:prstGeom prst="rect">
            <a:avLst/>
          </a:prstGeom>
          <a:noFill/>
        </p:spPr>
        <p:txBody>
          <a:bodyPr wrap="square" rtlCol="0">
            <a:spAutoFit/>
          </a:bodyPr>
          <a:lstStyle/>
          <a:p>
            <a:r>
              <a:rPr lang="sk-SK" sz="2000" dirty="0">
                <a:latin typeface="Times New Roman" panose="02020603050405020304" pitchFamily="18" charset="0"/>
                <a:cs typeface="Times New Roman" panose="02020603050405020304" pitchFamily="18" charset="0"/>
              </a:rPr>
              <a:t>Druhá hádanka:</a:t>
            </a:r>
          </a:p>
          <a:p>
            <a:endParaRPr lang="sk-SK" sz="2000" dirty="0">
              <a:latin typeface="Times New Roman" panose="02020603050405020304" pitchFamily="18" charset="0"/>
              <a:cs typeface="Times New Roman" panose="02020603050405020304" pitchFamily="18" charset="0"/>
            </a:endParaRPr>
          </a:p>
          <a:p>
            <a:r>
              <a:rPr lang="sk-SK" sz="2000" dirty="0">
                <a:latin typeface="Times New Roman" panose="02020603050405020304" pitchFamily="18" charset="0"/>
                <a:cs typeface="Times New Roman" panose="02020603050405020304" pitchFamily="18" charset="0"/>
              </a:rPr>
              <a:t>Nájdite dva rovnaké kľúče.</a:t>
            </a:r>
          </a:p>
        </p:txBody>
      </p:sp>
      <p:pic>
        <p:nvPicPr>
          <p:cNvPr id="5" name="Obrázo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815" y="2358326"/>
            <a:ext cx="6319777" cy="5289630"/>
          </a:xfrm>
          <a:prstGeom prst="rect">
            <a:avLst/>
          </a:prstGeom>
        </p:spPr>
      </p:pic>
    </p:spTree>
    <p:extLst>
      <p:ext uri="{BB962C8B-B14F-4D97-AF65-F5344CB8AC3E}">
        <p14:creationId xmlns:p14="http://schemas.microsoft.com/office/powerpoint/2010/main" val="3588074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BlokTextu 2"/>
          <p:cNvSpPr txBox="1"/>
          <p:nvPr/>
        </p:nvSpPr>
        <p:spPr>
          <a:xfrm>
            <a:off x="358815" y="289367"/>
            <a:ext cx="6088284" cy="1015663"/>
          </a:xfrm>
          <a:prstGeom prst="rect">
            <a:avLst/>
          </a:prstGeom>
          <a:noFill/>
        </p:spPr>
        <p:txBody>
          <a:bodyPr wrap="square" rtlCol="0">
            <a:spAutoFit/>
          </a:bodyPr>
          <a:lstStyle/>
          <a:p>
            <a:r>
              <a:rPr lang="sk-SK" sz="2000" dirty="0">
                <a:latin typeface="Times New Roman" panose="02020603050405020304" pitchFamily="18" charset="0"/>
                <a:cs typeface="Times New Roman" panose="02020603050405020304" pitchFamily="18" charset="0"/>
              </a:rPr>
              <a:t>Posledná, tretia, hádanka. </a:t>
            </a:r>
            <a:r>
              <a:rPr lang="sk-SK" sz="2000" b="1" dirty="0">
                <a:latin typeface="Times New Roman" panose="02020603050405020304" pitchFamily="18" charset="0"/>
                <a:cs typeface="Times New Roman" panose="02020603050405020304" pitchFamily="18" charset="0"/>
              </a:rPr>
              <a:t>Pozor, na ďalšej strane sa nachádzajú správne odpovede ku všetkým trom hádankám!</a:t>
            </a:r>
          </a:p>
        </p:txBody>
      </p:sp>
      <p:sp>
        <p:nvSpPr>
          <p:cNvPr id="4" name="BlokTextu 3"/>
          <p:cNvSpPr txBox="1"/>
          <p:nvPr/>
        </p:nvSpPr>
        <p:spPr>
          <a:xfrm>
            <a:off x="370390" y="1713053"/>
            <a:ext cx="6146157" cy="3785652"/>
          </a:xfrm>
          <a:prstGeom prst="rect">
            <a:avLst/>
          </a:prstGeom>
          <a:noFill/>
        </p:spPr>
        <p:txBody>
          <a:bodyPr wrap="square" rtlCol="0">
            <a:spAutoFit/>
          </a:bodyPr>
          <a:lstStyle/>
          <a:p>
            <a:pPr algn="ctr"/>
            <a:r>
              <a:rPr lang="sk-SK" sz="4000" dirty="0">
                <a:latin typeface="Times New Roman" panose="02020603050405020304" pitchFamily="18" charset="0"/>
                <a:cs typeface="Times New Roman" panose="02020603050405020304" pitchFamily="18" charset="0"/>
              </a:rPr>
              <a:t>“Nemá pľúca predsa dýcha, studená je, večne tichá. </a:t>
            </a:r>
          </a:p>
          <a:p>
            <a:pPr algn="ctr"/>
            <a:r>
              <a:rPr lang="sk-SK" sz="4000" dirty="0">
                <a:latin typeface="Times New Roman" panose="02020603050405020304" pitchFamily="18" charset="0"/>
                <a:cs typeface="Times New Roman" panose="02020603050405020304" pitchFamily="18" charset="0"/>
              </a:rPr>
              <a:t>Stále pije na svoje zdravie, v brnení, čo nehrdzavie.”</a:t>
            </a:r>
          </a:p>
          <a:p>
            <a:pPr algn="ctr"/>
            <a:r>
              <a:rPr lang="sk-SK" sz="4000" dirty="0">
                <a:latin typeface="Times New Roman" panose="02020603050405020304" pitchFamily="18" charset="0"/>
                <a:cs typeface="Times New Roman" panose="02020603050405020304" pitchFamily="18" charset="0"/>
              </a:rPr>
              <a:t> </a:t>
            </a:r>
          </a:p>
          <a:p>
            <a:pPr algn="just"/>
            <a:r>
              <a:rPr lang="sk-SK" sz="4000" dirty="0">
                <a:latin typeface="Times New Roman" panose="02020603050405020304" pitchFamily="18" charset="0"/>
                <a:cs typeface="Times New Roman" panose="02020603050405020304" pitchFamily="18" charset="0"/>
              </a:rPr>
              <a:t>Čo je to? </a:t>
            </a:r>
          </a:p>
        </p:txBody>
      </p:sp>
    </p:spTree>
    <p:extLst>
      <p:ext uri="{BB962C8B-B14F-4D97-AF65-F5344CB8AC3E}">
        <p14:creationId xmlns:p14="http://schemas.microsoft.com/office/powerpoint/2010/main" val="3475953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2" name="BlokTextu 1"/>
          <p:cNvSpPr txBox="1"/>
          <p:nvPr/>
        </p:nvSpPr>
        <p:spPr>
          <a:xfrm>
            <a:off x="381965" y="312516"/>
            <a:ext cx="6192455" cy="2554545"/>
          </a:xfrm>
          <a:prstGeom prst="rect">
            <a:avLst/>
          </a:prstGeom>
          <a:noFill/>
        </p:spPr>
        <p:txBody>
          <a:bodyPr wrap="square" rtlCol="0">
            <a:spAutoFit/>
          </a:bodyPr>
          <a:lstStyle/>
          <a:p>
            <a:pPr algn="just"/>
            <a:r>
              <a:rPr lang="sk-SK" sz="2000" dirty="0">
                <a:latin typeface="Times New Roman" panose="02020603050405020304" pitchFamily="18" charset="0"/>
                <a:cs typeface="Times New Roman" panose="02020603050405020304" pitchFamily="18" charset="0"/>
              </a:rPr>
              <a:t>Skutočné čaro karnevalov, ale vyprchalo. Aj najväčšie karnevaly, medzi ktoré patrí napríklad každoročný karneval v Rio de Janeiro, boli zrušené alebo presunuté. Rio de Janeiro, ktoré sa nachádza v Brazílii dokonca potvrdilo prvý prípad nákazy pár dni po minuloročnom karnevale. Preto je tento rok ich karneval úplne zrušený a krajina momentálne zápasy s koronou, podobne ako my na Slovensku.</a:t>
            </a:r>
          </a:p>
        </p:txBody>
      </p:sp>
      <p:pic>
        <p:nvPicPr>
          <p:cNvPr id="3" name="Obrázo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2495" y="5644985"/>
            <a:ext cx="4375505" cy="2920281"/>
          </a:xfrm>
          <a:prstGeom prst="rect">
            <a:avLst/>
          </a:prstGeom>
        </p:spPr>
      </p:pic>
      <p:pic>
        <p:nvPicPr>
          <p:cNvPr id="5" name="Obrázo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965" y="2988469"/>
            <a:ext cx="4505436" cy="2382184"/>
          </a:xfrm>
          <a:prstGeom prst="rect">
            <a:avLst/>
          </a:prstGeom>
        </p:spPr>
      </p:pic>
      <p:sp>
        <p:nvSpPr>
          <p:cNvPr id="6" name="Ohnutá šípka 5"/>
          <p:cNvSpPr/>
          <p:nvPr/>
        </p:nvSpPr>
        <p:spPr>
          <a:xfrm rot="10800000" flipH="1">
            <a:off x="821803" y="5492061"/>
            <a:ext cx="1660692" cy="1959582"/>
          </a:xfrm>
          <a:prstGeom prst="bentArrow">
            <a:avLst>
              <a:gd name="adj1" fmla="val 25000"/>
              <a:gd name="adj2" fmla="val 27788"/>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solidFill>
                <a:schemeClr val="tx1"/>
              </a:solidFill>
            </a:endParaRPr>
          </a:p>
        </p:txBody>
      </p:sp>
    </p:spTree>
    <p:extLst>
      <p:ext uri="{BB962C8B-B14F-4D97-AF65-F5344CB8AC3E}">
        <p14:creationId xmlns:p14="http://schemas.microsoft.com/office/powerpoint/2010/main" val="1078899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3" name="BlokTextu 2"/>
          <p:cNvSpPr txBox="1"/>
          <p:nvPr/>
        </p:nvSpPr>
        <p:spPr>
          <a:xfrm>
            <a:off x="303835" y="381964"/>
            <a:ext cx="6250330" cy="5940088"/>
          </a:xfrm>
          <a:prstGeom prst="rect">
            <a:avLst/>
          </a:prstGeom>
          <a:noFill/>
        </p:spPr>
        <p:txBody>
          <a:bodyPr wrap="square" rtlCol="0">
            <a:spAutoFit/>
          </a:bodyPr>
          <a:lstStyle/>
          <a:p>
            <a:r>
              <a:rPr lang="sk-SK" sz="2000" dirty="0">
                <a:latin typeface="Times New Roman" panose="02020603050405020304" pitchFamily="18" charset="0"/>
                <a:cs typeface="Times New Roman" panose="02020603050405020304" pitchFamily="18" charset="0"/>
              </a:rPr>
              <a:t>Správne odpovede:</a:t>
            </a:r>
          </a:p>
          <a:p>
            <a:r>
              <a:rPr lang="sk-SK" sz="2000" dirty="0">
                <a:latin typeface="Times New Roman" panose="02020603050405020304" pitchFamily="18" charset="0"/>
                <a:cs typeface="Times New Roman" panose="02020603050405020304" pitchFamily="18" charset="0"/>
              </a:rPr>
              <a:t>Úloha 1.:</a:t>
            </a:r>
          </a:p>
          <a:p>
            <a:pPr algn="ctr"/>
            <a:r>
              <a:rPr lang="sk-SK" sz="2000" dirty="0">
                <a:latin typeface="Times New Roman" panose="02020603050405020304" pitchFamily="18" charset="0"/>
                <a:cs typeface="Times New Roman" panose="02020603050405020304" pitchFamily="18" charset="0"/>
              </a:rPr>
              <a:t>Psík je šedý a vola sa Ťapka.</a:t>
            </a:r>
          </a:p>
          <a:p>
            <a:pPr algn="ctr"/>
            <a:r>
              <a:rPr lang="sk-SK" sz="2000" dirty="0">
                <a:latin typeface="Times New Roman" panose="02020603050405020304" pitchFamily="18" charset="0"/>
                <a:cs typeface="Times New Roman" panose="02020603050405020304" pitchFamily="18" charset="0"/>
              </a:rPr>
              <a:t>– ak je psík čierny, alebo </a:t>
            </a:r>
            <a:r>
              <a:rPr lang="sk-SK" sz="2000" b="1" dirty="0">
                <a:solidFill>
                  <a:srgbClr val="FF0000"/>
                </a:solidFill>
                <a:latin typeface="Times New Roman" panose="02020603050405020304" pitchFamily="18" charset="0"/>
                <a:cs typeface="Times New Roman" panose="02020603050405020304" pitchFamily="18" charset="0"/>
              </a:rPr>
              <a:t>šedý</a:t>
            </a:r>
            <a:r>
              <a:rPr lang="sk-SK" sz="2000" dirty="0">
                <a:latin typeface="Times New Roman" panose="02020603050405020304" pitchFamily="18" charset="0"/>
                <a:cs typeface="Times New Roman" panose="02020603050405020304" pitchFamily="18" charset="0"/>
              </a:rPr>
              <a:t>, tak sa volá </a:t>
            </a:r>
            <a:r>
              <a:rPr lang="sk-SK" sz="2000" b="1" dirty="0">
                <a:solidFill>
                  <a:srgbClr val="FF0000"/>
                </a:solidFill>
                <a:latin typeface="Times New Roman" panose="02020603050405020304" pitchFamily="18" charset="0"/>
                <a:cs typeface="Times New Roman" panose="02020603050405020304" pitchFamily="18" charset="0"/>
              </a:rPr>
              <a:t>Ťapka</a:t>
            </a:r>
            <a:br>
              <a:rPr lang="sk-SK" sz="2000" dirty="0">
                <a:latin typeface="Times New Roman" panose="02020603050405020304" pitchFamily="18" charset="0"/>
                <a:cs typeface="Times New Roman" panose="02020603050405020304" pitchFamily="18" charset="0"/>
              </a:rPr>
            </a:br>
            <a:r>
              <a:rPr lang="sk-SK" sz="2000" dirty="0">
                <a:latin typeface="Times New Roman" panose="02020603050405020304" pitchFamily="18" charset="0"/>
                <a:cs typeface="Times New Roman" panose="02020603050405020304" pitchFamily="18" charset="0"/>
              </a:rPr>
              <a:t>– ak je čiernobiely, alebo modrý, volá sa Ťupka</a:t>
            </a:r>
            <a:br>
              <a:rPr lang="sk-SK" sz="2000" dirty="0">
                <a:latin typeface="Times New Roman" panose="02020603050405020304" pitchFamily="18" charset="0"/>
                <a:cs typeface="Times New Roman" panose="02020603050405020304" pitchFamily="18" charset="0"/>
              </a:rPr>
            </a:br>
            <a:r>
              <a:rPr lang="sk-SK" sz="2000" dirty="0">
                <a:latin typeface="Times New Roman" panose="02020603050405020304" pitchFamily="18" charset="0"/>
                <a:cs typeface="Times New Roman" panose="02020603050405020304" pitchFamily="18" charset="0"/>
              </a:rPr>
              <a:t>– ak sa volá Tlapka, je čiernobiely, alebo čierny</a:t>
            </a:r>
            <a:br>
              <a:rPr lang="sk-SK" sz="2000" dirty="0">
                <a:latin typeface="Times New Roman" panose="02020603050405020304" pitchFamily="18" charset="0"/>
                <a:cs typeface="Times New Roman" panose="02020603050405020304" pitchFamily="18" charset="0"/>
              </a:rPr>
            </a:br>
            <a:r>
              <a:rPr lang="sk-SK" sz="2000" dirty="0">
                <a:latin typeface="Times New Roman" panose="02020603050405020304" pitchFamily="18" charset="0"/>
                <a:cs typeface="Times New Roman" panose="02020603050405020304" pitchFamily="18" charset="0"/>
              </a:rPr>
              <a:t>– ak sa volá </a:t>
            </a:r>
            <a:r>
              <a:rPr lang="sk-SK" sz="2000" b="1" dirty="0">
                <a:solidFill>
                  <a:srgbClr val="FF0000"/>
                </a:solidFill>
                <a:latin typeface="Times New Roman" panose="02020603050405020304" pitchFamily="18" charset="0"/>
                <a:cs typeface="Times New Roman" panose="02020603050405020304" pitchFamily="18" charset="0"/>
              </a:rPr>
              <a:t>Ťapka, je šedý</a:t>
            </a:r>
            <a:r>
              <a:rPr lang="sk-SK" sz="2000" dirty="0">
                <a:solidFill>
                  <a:srgbClr val="FF0000"/>
                </a:solidFill>
                <a:latin typeface="Times New Roman" panose="02020603050405020304" pitchFamily="18" charset="0"/>
                <a:cs typeface="Times New Roman" panose="02020603050405020304" pitchFamily="18" charset="0"/>
              </a:rPr>
              <a:t>, </a:t>
            </a:r>
            <a:r>
              <a:rPr lang="sk-SK" sz="2000" dirty="0">
                <a:latin typeface="Times New Roman" panose="02020603050405020304" pitchFamily="18" charset="0"/>
                <a:cs typeface="Times New Roman" panose="02020603050405020304" pitchFamily="18" charset="0"/>
              </a:rPr>
              <a:t>alebo modrý</a:t>
            </a:r>
            <a:br>
              <a:rPr lang="sk-SK" sz="2000" dirty="0">
                <a:latin typeface="Times New Roman" panose="02020603050405020304" pitchFamily="18" charset="0"/>
                <a:cs typeface="Times New Roman" panose="02020603050405020304" pitchFamily="18" charset="0"/>
              </a:rPr>
            </a:br>
            <a:r>
              <a:rPr lang="sk-SK" sz="2000" dirty="0">
                <a:latin typeface="Times New Roman" panose="02020603050405020304" pitchFamily="18" charset="0"/>
                <a:cs typeface="Times New Roman" panose="02020603050405020304" pitchFamily="18" charset="0"/>
              </a:rPr>
              <a:t>– ak je hnedý alebo šedý, volá sa Ťupka</a:t>
            </a:r>
            <a:br>
              <a:rPr lang="sk-SK" sz="2000" dirty="0">
                <a:latin typeface="Times New Roman" panose="02020603050405020304" pitchFamily="18" charset="0"/>
                <a:cs typeface="Times New Roman" panose="02020603050405020304" pitchFamily="18" charset="0"/>
              </a:rPr>
            </a:br>
            <a:r>
              <a:rPr lang="sk-SK" sz="2000" dirty="0">
                <a:latin typeface="Times New Roman" panose="02020603050405020304" pitchFamily="18" charset="0"/>
                <a:cs typeface="Times New Roman" panose="02020603050405020304" pitchFamily="18" charset="0"/>
              </a:rPr>
              <a:t>– ak sa volá Tlapka, nie je biely</a:t>
            </a:r>
            <a:br>
              <a:rPr lang="sk-SK" sz="2000" dirty="0">
                <a:latin typeface="Times New Roman" panose="02020603050405020304" pitchFamily="18" charset="0"/>
                <a:cs typeface="Times New Roman" panose="02020603050405020304" pitchFamily="18" charset="0"/>
              </a:rPr>
            </a:br>
            <a:r>
              <a:rPr lang="sk-SK" sz="2000" dirty="0">
                <a:latin typeface="Times New Roman" panose="02020603050405020304" pitchFamily="18" charset="0"/>
                <a:cs typeface="Times New Roman" panose="02020603050405020304" pitchFamily="18" charset="0"/>
              </a:rPr>
              <a:t>– ak je hnedý alebo </a:t>
            </a:r>
            <a:r>
              <a:rPr lang="sk-SK" sz="2000" b="1" dirty="0">
                <a:solidFill>
                  <a:srgbClr val="FF0000"/>
                </a:solidFill>
                <a:latin typeface="Times New Roman" panose="02020603050405020304" pitchFamily="18" charset="0"/>
                <a:cs typeface="Times New Roman" panose="02020603050405020304" pitchFamily="18" charset="0"/>
              </a:rPr>
              <a:t>šedý, volá sa Ťapka</a:t>
            </a:r>
            <a:r>
              <a:rPr lang="sk-SK" sz="2000" b="1" dirty="0">
                <a:latin typeface="Times New Roman" panose="02020603050405020304" pitchFamily="18" charset="0"/>
                <a:cs typeface="Times New Roman" panose="02020603050405020304" pitchFamily="18" charset="0"/>
              </a:rPr>
              <a:t> </a:t>
            </a:r>
            <a:r>
              <a:rPr lang="sk-SK" sz="2000" dirty="0">
                <a:latin typeface="Times New Roman" panose="02020603050405020304" pitchFamily="18" charset="0"/>
                <a:cs typeface="Times New Roman" panose="02020603050405020304" pitchFamily="18" charset="0"/>
              </a:rPr>
              <a:t> </a:t>
            </a:r>
          </a:p>
          <a:p>
            <a:r>
              <a:rPr lang="sk-SK" sz="2000" dirty="0">
                <a:latin typeface="Times New Roman" panose="02020603050405020304" pitchFamily="18" charset="0"/>
                <a:cs typeface="Times New Roman" panose="02020603050405020304" pitchFamily="18" charset="0"/>
              </a:rPr>
              <a:t>Ostatné farby a mena sa navzájom vylučovali.</a:t>
            </a:r>
          </a:p>
          <a:p>
            <a:endParaRPr lang="sk-SK" sz="2000" dirty="0">
              <a:latin typeface="Times New Roman" panose="02020603050405020304" pitchFamily="18" charset="0"/>
              <a:cs typeface="Times New Roman" panose="02020603050405020304" pitchFamily="18" charset="0"/>
            </a:endParaRPr>
          </a:p>
          <a:p>
            <a:r>
              <a:rPr lang="sk-SK" sz="2000" dirty="0">
                <a:latin typeface="Times New Roman" panose="02020603050405020304" pitchFamily="18" charset="0"/>
                <a:cs typeface="Times New Roman" panose="02020603050405020304" pitchFamily="18" charset="0"/>
              </a:rPr>
              <a:t>Úloha 2.:</a:t>
            </a:r>
          </a:p>
          <a:p>
            <a:endParaRPr lang="sk-SK" sz="2000" dirty="0">
              <a:latin typeface="Times New Roman" panose="02020603050405020304" pitchFamily="18" charset="0"/>
              <a:cs typeface="Times New Roman" panose="02020603050405020304" pitchFamily="18" charset="0"/>
            </a:endParaRPr>
          </a:p>
          <a:p>
            <a:r>
              <a:rPr lang="sk-SK" sz="2000" b="1" dirty="0">
                <a:latin typeface="Times New Roman" panose="02020603050405020304" pitchFamily="18" charset="0"/>
                <a:cs typeface="Times New Roman" panose="02020603050405020304" pitchFamily="18" charset="0"/>
              </a:rPr>
              <a:t>Kľúče 8 a 18</a:t>
            </a:r>
          </a:p>
          <a:p>
            <a:endParaRPr lang="sk-SK" sz="2000" dirty="0">
              <a:latin typeface="Times New Roman" panose="02020603050405020304" pitchFamily="18" charset="0"/>
              <a:cs typeface="Times New Roman" panose="02020603050405020304" pitchFamily="18" charset="0"/>
            </a:endParaRPr>
          </a:p>
          <a:p>
            <a:r>
              <a:rPr lang="sk-SK" sz="2000" dirty="0">
                <a:latin typeface="Times New Roman" panose="02020603050405020304" pitchFamily="18" charset="0"/>
                <a:cs typeface="Times New Roman" panose="02020603050405020304" pitchFamily="18" charset="0"/>
              </a:rPr>
              <a:t>Úloha 3.:</a:t>
            </a:r>
          </a:p>
          <a:p>
            <a:endParaRPr lang="sk-SK" sz="2000" dirty="0">
              <a:latin typeface="Times New Roman" panose="02020603050405020304" pitchFamily="18" charset="0"/>
              <a:cs typeface="Times New Roman" panose="02020603050405020304" pitchFamily="18" charset="0"/>
            </a:endParaRPr>
          </a:p>
          <a:p>
            <a:r>
              <a:rPr lang="sk-SK" sz="2000" dirty="0">
                <a:latin typeface="Times New Roman" panose="02020603050405020304" pitchFamily="18" charset="0"/>
                <a:cs typeface="Times New Roman" panose="02020603050405020304" pitchFamily="18" charset="0"/>
              </a:rPr>
              <a:t>Správna odpoveď je </a:t>
            </a:r>
            <a:r>
              <a:rPr lang="sk-SK" sz="2000" b="1" dirty="0">
                <a:latin typeface="Times New Roman" panose="02020603050405020304" pitchFamily="18" charset="0"/>
                <a:cs typeface="Times New Roman" panose="02020603050405020304" pitchFamily="18" charset="0"/>
              </a:rPr>
              <a:t>ryba</a:t>
            </a:r>
            <a:r>
              <a:rPr lang="sk-SK"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1137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2" name="BlokTextu 1"/>
          <p:cNvSpPr txBox="1"/>
          <p:nvPr/>
        </p:nvSpPr>
        <p:spPr>
          <a:xfrm>
            <a:off x="381965" y="312516"/>
            <a:ext cx="6192455" cy="1631216"/>
          </a:xfrm>
          <a:prstGeom prst="rect">
            <a:avLst/>
          </a:prstGeom>
          <a:noFill/>
        </p:spPr>
        <p:txBody>
          <a:bodyPr wrap="square" rtlCol="0">
            <a:spAutoFit/>
          </a:bodyPr>
          <a:lstStyle/>
          <a:p>
            <a:pPr algn="just"/>
            <a:r>
              <a:rPr lang="sk-SK" sz="2000" dirty="0">
                <a:latin typeface="Times New Roman" panose="02020603050405020304" pitchFamily="18" charset="0"/>
                <a:cs typeface="Times New Roman" panose="02020603050405020304" pitchFamily="18" charset="0"/>
              </a:rPr>
              <a:t>No našli sa aj výnimky. Karneval v Talianskych Benátkach sa uskutočnil. Nebol ale taký, ako predošle roky. Mnoho podujatí z rôznych oblasti sa presunulo do virtuálneho sveta. Karneval v Benátkach sa teda odohral virtuálne formou vystúpení a koncertov na diaľku.</a:t>
            </a:r>
          </a:p>
        </p:txBody>
      </p:sp>
      <p:pic>
        <p:nvPicPr>
          <p:cNvPr id="7" name="Obrázo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965" y="2383569"/>
            <a:ext cx="6236661" cy="3519519"/>
          </a:xfrm>
          <a:prstGeom prst="rect">
            <a:avLst/>
          </a:prstGeom>
        </p:spPr>
      </p:pic>
      <p:sp>
        <p:nvSpPr>
          <p:cNvPr id="8" name="BlokTextu 7"/>
          <p:cNvSpPr txBox="1"/>
          <p:nvPr/>
        </p:nvSpPr>
        <p:spPr>
          <a:xfrm>
            <a:off x="381965" y="6134582"/>
            <a:ext cx="6192455" cy="707886"/>
          </a:xfrm>
          <a:prstGeom prst="rect">
            <a:avLst/>
          </a:prstGeom>
          <a:noFill/>
        </p:spPr>
        <p:txBody>
          <a:bodyPr wrap="square" rtlCol="0">
            <a:spAutoFit/>
          </a:bodyPr>
          <a:lstStyle/>
          <a:p>
            <a:pPr algn="just"/>
            <a:r>
              <a:rPr lang="sk-SK" sz="2000" dirty="0">
                <a:latin typeface="Times New Roman" panose="02020603050405020304" pitchFamily="18" charset="0"/>
                <a:cs typeface="Times New Roman" panose="02020603050405020304" pitchFamily="18" charset="0"/>
              </a:rPr>
              <a:t>Na záver nám len zostáva dúfať, že o rok si budeme môcť užiť karneval v našej škole naplno.</a:t>
            </a:r>
          </a:p>
        </p:txBody>
      </p:sp>
    </p:spTree>
    <p:extLst>
      <p:ext uri="{BB962C8B-B14F-4D97-AF65-F5344CB8AC3E}">
        <p14:creationId xmlns:p14="http://schemas.microsoft.com/office/powerpoint/2010/main" val="410979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5" name="BlokTextu 4"/>
          <p:cNvSpPr txBox="1"/>
          <p:nvPr/>
        </p:nvSpPr>
        <p:spPr>
          <a:xfrm>
            <a:off x="462987" y="347241"/>
            <a:ext cx="5903089" cy="1323439"/>
          </a:xfrm>
          <a:prstGeom prst="rect">
            <a:avLst/>
          </a:prstGeom>
          <a:noFill/>
        </p:spPr>
        <p:txBody>
          <a:bodyPr wrap="square" rtlCol="0">
            <a:spAutoFit/>
          </a:bodyPr>
          <a:lstStyle/>
          <a:p>
            <a:pPr algn="ctr"/>
            <a:r>
              <a:rPr lang="sk-SK" sz="4000" b="1" dirty="0">
                <a:latin typeface="Jokerman" panose="04090605060D06020702" pitchFamily="82" charset="0"/>
              </a:rPr>
              <a:t>Rozhovor s p. upratovačkou Žofkou</a:t>
            </a:r>
            <a:endParaRPr lang="sk-SK" sz="4000" dirty="0">
              <a:latin typeface="Jokerman" panose="04090605060D06020702" pitchFamily="82" charset="0"/>
            </a:endParaRPr>
          </a:p>
        </p:txBody>
      </p:sp>
      <p:pic>
        <p:nvPicPr>
          <p:cNvPr id="6" name="Obrázo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870522" y="2220477"/>
            <a:ext cx="4398374" cy="3298780"/>
          </a:xfrm>
          <a:prstGeom prst="rect">
            <a:avLst/>
          </a:prstGeom>
        </p:spPr>
      </p:pic>
      <p:sp>
        <p:nvSpPr>
          <p:cNvPr id="7" name="BlokTextu 6"/>
          <p:cNvSpPr txBox="1"/>
          <p:nvPr/>
        </p:nvSpPr>
        <p:spPr>
          <a:xfrm>
            <a:off x="300942" y="1670680"/>
            <a:ext cx="3119377" cy="4708981"/>
          </a:xfrm>
          <a:prstGeom prst="rect">
            <a:avLst/>
          </a:prstGeom>
          <a:noFill/>
        </p:spPr>
        <p:txBody>
          <a:bodyPr wrap="square" rtlCol="0">
            <a:spAutoFit/>
          </a:bodyPr>
          <a:lstStyle/>
          <a:p>
            <a:pPr lvl="0" algn="just"/>
            <a:r>
              <a:rPr lang="sk-SK" sz="2000" b="1" dirty="0">
                <a:latin typeface="Times New Roman" panose="02020603050405020304" pitchFamily="18" charset="0"/>
                <a:cs typeface="Times New Roman" panose="02020603050405020304" pitchFamily="18" charset="0"/>
              </a:rPr>
              <a:t>Môžete sa predstaviť a povedať nám niečo o sebe?</a:t>
            </a:r>
            <a:endParaRPr lang="sk-SK" sz="2000" dirty="0">
              <a:latin typeface="Times New Roman" panose="02020603050405020304" pitchFamily="18"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Volám za Žofia. Mám 4 dospelé deti, na ktoré som veľmi hrdá a nikdy v živote ma nesklamali. </a:t>
            </a:r>
          </a:p>
          <a:p>
            <a:pPr algn="just"/>
            <a:endParaRPr lang="sk-SK" sz="2000" dirty="0">
              <a:latin typeface="Times New Roman" panose="02020603050405020304" pitchFamily="18" charset="0"/>
              <a:cs typeface="Times New Roman" panose="02020603050405020304" pitchFamily="18" charset="0"/>
            </a:endParaRPr>
          </a:p>
          <a:p>
            <a:pPr lvl="0"/>
            <a:r>
              <a:rPr lang="sk-SK" sz="2000" b="1" dirty="0">
                <a:latin typeface="Times New Roman" panose="02020603050405020304" pitchFamily="18" charset="0"/>
                <a:cs typeface="Times New Roman" panose="02020603050405020304" pitchFamily="18" charset="0"/>
              </a:rPr>
              <a:t>Ako si spomínate na školu vy?</a:t>
            </a:r>
            <a:endParaRPr lang="sk-SK" sz="2000" dirty="0">
              <a:latin typeface="Times New Roman" panose="02020603050405020304" pitchFamily="18" charset="0"/>
              <a:cs typeface="Times New Roman" panose="02020603050405020304" pitchFamily="18" charset="0"/>
            </a:endParaRPr>
          </a:p>
          <a:p>
            <a:r>
              <a:rPr lang="sk-SK" sz="2000" dirty="0">
                <a:latin typeface="Times New Roman" panose="02020603050405020304" pitchFamily="18" charset="0"/>
                <a:cs typeface="Times New Roman" panose="02020603050405020304" pitchFamily="18" charset="0"/>
              </a:rPr>
              <a:t>Prvé, čo mi príde na um je rešpekt pred učiteľmi, a ešte väčší pred pánom školníkom </a:t>
            </a:r>
            <a:r>
              <a:rPr lang="sk-SK" sz="2000" dirty="0">
                <a:latin typeface="Times New Roman" panose="02020603050405020304" pitchFamily="18" charset="0"/>
                <a:cs typeface="Times New Roman" panose="02020603050405020304" pitchFamily="18" charset="0"/>
                <a:sym typeface="Wingdings" panose="05000000000000000000" pitchFamily="2" charset="2"/>
              </a:rPr>
              <a:t></a:t>
            </a:r>
            <a:r>
              <a:rPr lang="sk-SK" sz="2000" dirty="0">
                <a:latin typeface="Times New Roman" panose="02020603050405020304" pitchFamily="18" charset="0"/>
                <a:cs typeface="Times New Roman" panose="02020603050405020304" pitchFamily="18" charset="0"/>
              </a:rPr>
              <a:t>. Pamätám si staré záchody na školskom dvore, </a:t>
            </a:r>
          </a:p>
        </p:txBody>
      </p:sp>
      <p:sp>
        <p:nvSpPr>
          <p:cNvPr id="9" name="BlokTextu 8"/>
          <p:cNvSpPr txBox="1"/>
          <p:nvPr/>
        </p:nvSpPr>
        <p:spPr>
          <a:xfrm>
            <a:off x="300942" y="6231100"/>
            <a:ext cx="6331352" cy="1938992"/>
          </a:xfrm>
          <a:prstGeom prst="rect">
            <a:avLst/>
          </a:prstGeom>
          <a:noFill/>
        </p:spPr>
        <p:txBody>
          <a:bodyPr wrap="square" rtlCol="0">
            <a:spAutoFit/>
          </a:bodyPr>
          <a:lstStyle/>
          <a:p>
            <a:r>
              <a:rPr lang="sk-SK" sz="2000" dirty="0">
                <a:latin typeface="Times New Roman" panose="02020603050405020304" pitchFamily="18" charset="0"/>
                <a:cs typeface="Times New Roman" panose="02020603050405020304" pitchFamily="18" charset="0"/>
              </a:rPr>
              <a:t>aj na nich sa bolo potrebné prezúvať a nemohli sme reptať. </a:t>
            </a:r>
          </a:p>
          <a:p>
            <a:endParaRPr lang="sk-SK" sz="2000" dirty="0">
              <a:latin typeface="Times New Roman" panose="02020603050405020304" pitchFamily="18" charset="0"/>
              <a:cs typeface="Times New Roman" panose="02020603050405020304" pitchFamily="18" charset="0"/>
            </a:endParaRPr>
          </a:p>
          <a:p>
            <a:pPr lvl="0" algn="just"/>
            <a:r>
              <a:rPr lang="sk-SK" sz="2000" b="1" dirty="0">
                <a:latin typeface="Times New Roman" panose="02020603050405020304" pitchFamily="18" charset="0"/>
                <a:cs typeface="Times New Roman" panose="02020603050405020304" pitchFamily="18" charset="0"/>
              </a:rPr>
              <a:t>Aký bol Vás obľúbený predmet?</a:t>
            </a:r>
            <a:endParaRPr lang="sk-SK" sz="2000" dirty="0">
              <a:latin typeface="Times New Roman" panose="02020603050405020304" pitchFamily="18"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Moje najobľúbenejšie predmety boli telesná výchova a prírodopis – dnešná biológia. </a:t>
            </a:r>
          </a:p>
          <a:p>
            <a:endParaRPr lang="sk-SK"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7379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2" name="BlokTextu 1"/>
          <p:cNvSpPr txBox="1"/>
          <p:nvPr/>
        </p:nvSpPr>
        <p:spPr>
          <a:xfrm>
            <a:off x="439838" y="312516"/>
            <a:ext cx="6076709" cy="6555641"/>
          </a:xfrm>
          <a:prstGeom prst="rect">
            <a:avLst/>
          </a:prstGeom>
          <a:noFill/>
        </p:spPr>
        <p:txBody>
          <a:bodyPr wrap="square" rtlCol="0">
            <a:spAutoFit/>
          </a:bodyPr>
          <a:lstStyle/>
          <a:p>
            <a:pPr lvl="0" algn="just"/>
            <a:r>
              <a:rPr lang="sk-SK" sz="2000" b="1" dirty="0">
                <a:latin typeface="Times New Roman" panose="02020603050405020304" pitchFamily="18" charset="0"/>
                <a:cs typeface="Times New Roman" panose="02020603050405020304" pitchFamily="18" charset="0"/>
              </a:rPr>
              <a:t>Komu alebo čomu sa venujete cez voľný čas?</a:t>
            </a:r>
            <a:endParaRPr lang="sk-SK" sz="2000" dirty="0">
              <a:latin typeface="Times New Roman" panose="02020603050405020304" pitchFamily="18"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Keďže mám už 5 vnúčat, skoro všetok čas venujem im a po večeroch, keď ešte vládzem, sú to ručné práce – háčkovanie, pletenie, šitie a v lete záhrada. </a:t>
            </a:r>
          </a:p>
          <a:p>
            <a:pPr algn="just"/>
            <a:endParaRPr lang="sk-SK" sz="2000" dirty="0">
              <a:latin typeface="Times New Roman" panose="02020603050405020304" pitchFamily="18" charset="0"/>
              <a:cs typeface="Times New Roman" panose="02020603050405020304" pitchFamily="18" charset="0"/>
            </a:endParaRPr>
          </a:p>
          <a:p>
            <a:pPr lvl="0" algn="just"/>
            <a:r>
              <a:rPr lang="sk-SK" sz="2000" b="1" dirty="0">
                <a:latin typeface="Times New Roman" panose="02020603050405020304" pitchFamily="18" charset="0"/>
                <a:cs typeface="Times New Roman" panose="02020603050405020304" pitchFamily="18" charset="0"/>
              </a:rPr>
              <a:t>Aké je vaše obľúbené jedlo, rastlina, farba? </a:t>
            </a:r>
            <a:endParaRPr lang="sk-SK" sz="2000" dirty="0">
              <a:latin typeface="Times New Roman" panose="02020603050405020304" pitchFamily="18"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Bryndzové halušky aspoň dva taniere do prasknutia, všetky živé kvety a biela farba. </a:t>
            </a:r>
          </a:p>
          <a:p>
            <a:pPr algn="just"/>
            <a:endParaRPr lang="sk-SK" sz="2000" dirty="0">
              <a:latin typeface="Times New Roman" panose="02020603050405020304" pitchFamily="18" charset="0"/>
              <a:cs typeface="Times New Roman" panose="02020603050405020304" pitchFamily="18" charset="0"/>
            </a:endParaRPr>
          </a:p>
          <a:p>
            <a:pPr lvl="0" algn="just"/>
            <a:r>
              <a:rPr lang="sk-SK" sz="2000" b="1" dirty="0">
                <a:latin typeface="Times New Roman" panose="02020603050405020304" pitchFamily="18" charset="0"/>
                <a:cs typeface="Times New Roman" panose="02020603050405020304" pitchFamily="18" charset="0"/>
              </a:rPr>
              <a:t>Ako sa vám  pracuje na našej škole? Aké sú súčasné deti v oblasti hygieny a čistoty?</a:t>
            </a:r>
            <a:endParaRPr lang="sk-SK" sz="2000" dirty="0">
              <a:latin typeface="Times New Roman" panose="02020603050405020304" pitchFamily="18"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Som veľmi spokojná. A aké sú dnešné deti? Nie sú až takí „bordelári,“ ale niekedy ma prekvapuje, že po 6. vyučovacej hodine nie je na umývadle ani kvapka vody, takže asi mi deti šetria prácu a nechcú špiniť umývadla. </a:t>
            </a:r>
            <a:r>
              <a:rPr lang="sk-SK" sz="2000" dirty="0">
                <a:latin typeface="Times New Roman" panose="02020603050405020304" pitchFamily="18" charset="0"/>
                <a:cs typeface="Times New Roman" panose="02020603050405020304" pitchFamily="18" charset="0"/>
                <a:sym typeface="Wingdings" panose="05000000000000000000" pitchFamily="2" charset="2"/>
              </a:rPr>
              <a:t></a:t>
            </a:r>
          </a:p>
          <a:p>
            <a:pPr algn="just"/>
            <a:endParaRPr lang="sk-SK" sz="2000" dirty="0">
              <a:latin typeface="Times New Roman" panose="02020603050405020304" pitchFamily="18" charset="0"/>
              <a:cs typeface="Times New Roman" panose="02020603050405020304" pitchFamily="18" charset="0"/>
            </a:endParaRPr>
          </a:p>
          <a:p>
            <a:pPr lvl="0" algn="just"/>
            <a:r>
              <a:rPr lang="sk-SK" sz="2000" b="1" dirty="0">
                <a:latin typeface="Times New Roman" panose="02020603050405020304" pitchFamily="18" charset="0"/>
                <a:cs typeface="Times New Roman" panose="02020603050405020304" pitchFamily="18" charset="0"/>
              </a:rPr>
              <a:t>Čo by ste odkázali našim čitateľom – žiakom? </a:t>
            </a:r>
            <a:endParaRPr lang="sk-SK" sz="2000" dirty="0">
              <a:latin typeface="Times New Roman" panose="02020603050405020304" pitchFamily="18" charset="0"/>
              <a:cs typeface="Times New Roman" panose="02020603050405020304" pitchFamily="18" charset="0"/>
            </a:endParaRPr>
          </a:p>
          <a:p>
            <a:pPr algn="just"/>
            <a:r>
              <a:rPr lang="sk-SK" sz="2000" dirty="0">
                <a:latin typeface="Times New Roman" panose="02020603050405020304" pitchFamily="18" charset="0"/>
                <a:cs typeface="Times New Roman" panose="02020603050405020304" pitchFamily="18" charset="0"/>
              </a:rPr>
              <a:t>Hlavne nech sú všetci zdraví a nezaškodilo by používať viac vody. (umývať si ruky po toalete, pred jedlom....) </a:t>
            </a:r>
          </a:p>
          <a:p>
            <a:pPr algn="just"/>
            <a:endParaRPr lang="sk-SK"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7060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43000" y="0"/>
            <a:ext cx="4572000" cy="9144000"/>
          </a:xfrm>
          <a:prstGeom prst="rect">
            <a:avLst/>
          </a:prstGeom>
        </p:spPr>
      </p:pic>
      <p:sp>
        <p:nvSpPr>
          <p:cNvPr id="3" name="BlokTextu 2"/>
          <p:cNvSpPr txBox="1"/>
          <p:nvPr/>
        </p:nvSpPr>
        <p:spPr>
          <a:xfrm>
            <a:off x="393539" y="300942"/>
            <a:ext cx="6192456" cy="984885"/>
          </a:xfrm>
          <a:prstGeom prst="rect">
            <a:avLst/>
          </a:prstGeom>
          <a:noFill/>
        </p:spPr>
        <p:txBody>
          <a:bodyPr wrap="square" rtlCol="0">
            <a:spAutoFit/>
          </a:bodyPr>
          <a:lstStyle/>
          <a:p>
            <a:pPr algn="ctr"/>
            <a:r>
              <a:rPr lang="sk-SK" sz="4000" dirty="0">
                <a:latin typeface="Jokerman" panose="04090605060D06020702" pitchFamily="82" charset="0"/>
                <a:cs typeface="Times New Roman" panose="02020603050405020304" pitchFamily="18" charset="0"/>
              </a:rPr>
              <a:t>Marec mesiac knihy</a:t>
            </a:r>
          </a:p>
          <a:p>
            <a:endParaRPr lang="sk-SK" dirty="0"/>
          </a:p>
        </p:txBody>
      </p:sp>
      <p:sp>
        <p:nvSpPr>
          <p:cNvPr id="4" name="BlokTextu 3"/>
          <p:cNvSpPr txBox="1"/>
          <p:nvPr/>
        </p:nvSpPr>
        <p:spPr>
          <a:xfrm>
            <a:off x="332772" y="1285827"/>
            <a:ext cx="6192456" cy="7478970"/>
          </a:xfrm>
          <a:prstGeom prst="rect">
            <a:avLst/>
          </a:prstGeom>
          <a:noFill/>
        </p:spPr>
        <p:txBody>
          <a:bodyPr wrap="square" rtlCol="0">
            <a:spAutoFit/>
          </a:bodyPr>
          <a:lstStyle/>
          <a:p>
            <a:pPr algn="ctr"/>
            <a:r>
              <a:rPr lang="sk-SK" sz="2000" b="1" dirty="0">
                <a:latin typeface="Times New Roman" panose="02020603050405020304" pitchFamily="18" charset="0"/>
                <a:cs typeface="Times New Roman" panose="02020603050405020304" pitchFamily="18" charset="0"/>
              </a:rPr>
              <a:t>„Nemilovať knihu, znamená nemilovať múdrosť</a:t>
            </a:r>
            <a:endParaRPr lang="sk-SK" sz="2000" dirty="0">
              <a:latin typeface="Times New Roman" panose="02020603050405020304" pitchFamily="18" charset="0"/>
              <a:cs typeface="Times New Roman" panose="02020603050405020304" pitchFamily="18" charset="0"/>
            </a:endParaRPr>
          </a:p>
          <a:p>
            <a:pPr algn="ctr"/>
            <a:r>
              <a:rPr lang="sk-SK" sz="2000" b="1" dirty="0">
                <a:latin typeface="Times New Roman" panose="02020603050405020304" pitchFamily="18" charset="0"/>
                <a:cs typeface="Times New Roman" panose="02020603050405020304" pitchFamily="18" charset="0"/>
              </a:rPr>
              <a:t>a nemilovať múdrosť, znamená stávať sa hlupákom.“</a:t>
            </a:r>
            <a:endParaRPr lang="sk-SK" sz="2000" dirty="0">
              <a:latin typeface="Times New Roman" panose="02020603050405020304" pitchFamily="18" charset="0"/>
              <a:cs typeface="Times New Roman" panose="02020603050405020304" pitchFamily="18" charset="0"/>
            </a:endParaRPr>
          </a:p>
          <a:p>
            <a:pPr algn="ctr"/>
            <a:r>
              <a:rPr lang="sk-SK" sz="2000" b="1" i="1" dirty="0">
                <a:latin typeface="Times New Roman" panose="02020603050405020304" pitchFamily="18" charset="0"/>
                <a:cs typeface="Times New Roman" panose="02020603050405020304" pitchFamily="18" charset="0"/>
              </a:rPr>
              <a:t>J. A. Komenský</a:t>
            </a:r>
          </a:p>
          <a:p>
            <a:pPr algn="just"/>
            <a:r>
              <a:rPr lang="sk-SK" sz="2000" dirty="0">
                <a:latin typeface="Times New Roman" panose="02020603050405020304" pitchFamily="18" charset="0"/>
                <a:cs typeface="Times New Roman" panose="02020603050405020304" pitchFamily="18" charset="0"/>
              </a:rPr>
              <a:t>	Väčšina z nás denne otvára knihu – učebnicu, beletriu, odbornú knihu, kuchársku knihu,  rozprávkovú knihu ... Dokonca sme knihám venovali aj jeden mesiac v roku. Vieme, odkedy sa marec nazýva Mesiacom knihy?</a:t>
            </a:r>
          </a:p>
          <a:p>
            <a:pPr algn="just"/>
            <a:r>
              <a:rPr lang="sk-SK" sz="2000" dirty="0">
                <a:latin typeface="Times New Roman" panose="02020603050405020304" pitchFamily="18" charset="0"/>
                <a:cs typeface="Times New Roman" panose="02020603050405020304" pitchFamily="18" charset="0"/>
              </a:rPr>
              <a:t>	Za týmto pomenovaním stojí známa postava slovenskej histórie - </a:t>
            </a:r>
            <a:r>
              <a:rPr lang="sk-SK" sz="2000" b="1" dirty="0">
                <a:latin typeface="Times New Roman" panose="02020603050405020304" pitchFamily="18" charset="0"/>
                <a:cs typeface="Times New Roman" panose="02020603050405020304" pitchFamily="18" charset="0"/>
              </a:rPr>
              <a:t>Martin Hrebenda Hačavský </a:t>
            </a:r>
            <a:r>
              <a:rPr lang="sk-SK" sz="2000" dirty="0">
                <a:latin typeface="Times New Roman" panose="02020603050405020304" pitchFamily="18" charset="0"/>
                <a:cs typeface="Times New Roman" panose="02020603050405020304" pitchFamily="18" charset="0"/>
              </a:rPr>
              <a:t>(10. 3. 1796 - 16. 3. 1880). Bol šíriteľom slovenskej a českej knihy a tým aj osvety a vzdelanosti. Bol slepý, ale nesmierne miloval knihy a tie sa stali jeho osudom. Bol zberateľom starých tlačených dokumentov a rukopisov. Takto ich vlastne zachraňoval pred zničením. Zaslúžil sa tým o rozvíjanie slovenského národného povedomia a života v období národného obrodenia. Medzi chudobnými slovenskými ľuďmi rozširoval obľúbené kalendáre a tak aj nevzdelaní ľudia spoznávali knižnú kultúru a získavali prehľad o verejnom dianí. Marec - mesiac knihy bol prvýkrát v bývalom Československu vyhlásený v roku 1955 na počesť Mateja Hrebendu a ako snaha o udržanie a podporenie trvalého záujmu o knihy. </a:t>
            </a:r>
          </a:p>
          <a:p>
            <a:pPr algn="ctr"/>
            <a:endParaRPr lang="sk-SK" sz="2000" dirty="0">
              <a:latin typeface="Times New Roman" panose="02020603050405020304" pitchFamily="18" charset="0"/>
              <a:cs typeface="Times New Roman" panose="02020603050405020304" pitchFamily="18" charset="0"/>
            </a:endParaRPr>
          </a:p>
          <a:p>
            <a:pPr algn="ctr"/>
            <a:endParaRPr lang="sk-SK"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089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43000" y="0"/>
            <a:ext cx="4572000" cy="9144000"/>
          </a:xfrm>
          <a:prstGeom prst="rect">
            <a:avLst/>
          </a:prstGeom>
        </p:spPr>
      </p:pic>
      <p:sp>
        <p:nvSpPr>
          <p:cNvPr id="3" name="BlokTextu 2"/>
          <p:cNvSpPr txBox="1"/>
          <p:nvPr/>
        </p:nvSpPr>
        <p:spPr>
          <a:xfrm>
            <a:off x="381965" y="381965"/>
            <a:ext cx="5984111" cy="4093428"/>
          </a:xfrm>
          <a:prstGeom prst="rect">
            <a:avLst/>
          </a:prstGeom>
          <a:noFill/>
        </p:spPr>
        <p:txBody>
          <a:bodyPr wrap="square" rtlCol="0">
            <a:spAutoFit/>
          </a:bodyPr>
          <a:lstStyle/>
          <a:p>
            <a:pPr algn="just"/>
            <a:r>
              <a:rPr lang="sk-SK" sz="2000" dirty="0">
                <a:latin typeface="Times New Roman" panose="02020603050405020304" pitchFamily="18" charset="0"/>
                <a:cs typeface="Times New Roman" panose="02020603050405020304" pitchFamily="18" charset="0"/>
              </a:rPr>
              <a:t>	Dnes už úlohu Mateja Hrebendu - šírenie kníh a knižnej kultúry a podporu vzdelávania - plnia knižnice. </a:t>
            </a:r>
          </a:p>
          <a:p>
            <a:pPr algn="just"/>
            <a:r>
              <a:rPr lang="sk-SK" sz="2000" dirty="0">
                <a:latin typeface="Times New Roman" panose="02020603050405020304" pitchFamily="18" charset="0"/>
                <a:cs typeface="Times New Roman" panose="02020603050405020304" pitchFamily="18" charset="0"/>
              </a:rPr>
              <a:t>	Aj v období počítačov a internetu neodkladajme knihu do police. Internet je dobrý, keď potrebujeme rýchle informácie. Ale radosť z umenia, radosť z krásnej slovenčiny nám neposkytne. Kniha nám dáva možnosť preniesť sa do inej doby, na základe opisu si predstaviť krásnu prírodu, osvojiť si krásne slová, rozšíriť si obzor. Pri knihe si môžeme oddýchnuť a potešiť sa. Dáva nám možnosť posedieť si s deťmi, s rodinou, s milou obľúbenou osobou.  Neodhadzujme túto možnosť. Siahajme po dobrej knihe čo najčastejšie.</a:t>
            </a:r>
          </a:p>
          <a:p>
            <a:pPr algn="just"/>
            <a:endParaRPr lang="sk-SK" sz="2000" dirty="0">
              <a:latin typeface="Times New Roman" panose="02020603050405020304" pitchFamily="18" charset="0"/>
              <a:cs typeface="Times New Roman" panose="02020603050405020304" pitchFamily="18" charset="0"/>
            </a:endParaRPr>
          </a:p>
        </p:txBody>
      </p:sp>
      <p:pic>
        <p:nvPicPr>
          <p:cNvPr id="4" name="Obrázo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75393"/>
            <a:ext cx="6858000" cy="4371975"/>
          </a:xfrm>
          <a:prstGeom prst="rect">
            <a:avLst/>
          </a:prstGeom>
        </p:spPr>
      </p:pic>
    </p:spTree>
    <p:extLst>
      <p:ext uri="{BB962C8B-B14F-4D97-AF65-F5344CB8AC3E}">
        <p14:creationId xmlns:p14="http://schemas.microsoft.com/office/powerpoint/2010/main" val="317562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43000" y="0"/>
            <a:ext cx="4572000" cy="9144000"/>
          </a:xfrm>
          <a:prstGeom prst="rect">
            <a:avLst/>
          </a:prstGeom>
        </p:spPr>
      </p:pic>
      <p:sp>
        <p:nvSpPr>
          <p:cNvPr id="3" name="BlokTextu 2"/>
          <p:cNvSpPr txBox="1"/>
          <p:nvPr/>
        </p:nvSpPr>
        <p:spPr>
          <a:xfrm>
            <a:off x="358815" y="347241"/>
            <a:ext cx="6215605" cy="7140416"/>
          </a:xfrm>
          <a:prstGeom prst="rect">
            <a:avLst/>
          </a:prstGeom>
          <a:noFill/>
        </p:spPr>
        <p:txBody>
          <a:bodyPr wrap="square" rtlCol="0">
            <a:spAutoFit/>
          </a:bodyPr>
          <a:lstStyle/>
          <a:p>
            <a:pPr algn="ctr"/>
            <a:r>
              <a:rPr lang="sk-SK" sz="4000" b="1" i="1" dirty="0">
                <a:latin typeface="Jokerman" panose="04090605060D06020702" pitchFamily="82" charset="0"/>
              </a:rPr>
              <a:t>Dobré knihy, ak sú skutočne dobre a múdro napísané, sú cibrením ducha, pilníkom súdnosti, masťou na oči, lievikom múdrosti, zrkadlom cudzích myšlienok a činov, našich vlastných potom vodidlom.</a:t>
            </a:r>
            <a:br>
              <a:rPr lang="sk-SK" sz="4000" b="1" i="1" dirty="0">
                <a:latin typeface="Jokerman" panose="04090605060D06020702" pitchFamily="82" charset="0"/>
              </a:rPr>
            </a:br>
            <a:r>
              <a:rPr lang="sk-SK" sz="4000" b="1" i="1" u="sng" dirty="0">
                <a:latin typeface="Jokerman" panose="04090605060D06020702" pitchFamily="82" charset="0"/>
                <a:hlinkClick r:id="rId3"/>
              </a:rPr>
              <a:t>Jan Amos Komenský</a:t>
            </a:r>
            <a:endParaRPr lang="sk-SK" sz="4000" dirty="0">
              <a:latin typeface="Jokerman" panose="04090605060D06020702" pitchFamily="82" charset="0"/>
            </a:endParaRPr>
          </a:p>
          <a:p>
            <a:endParaRPr lang="sk-SK" dirty="0"/>
          </a:p>
        </p:txBody>
      </p:sp>
      <p:pic>
        <p:nvPicPr>
          <p:cNvPr id="4" name="Obrázok 3"/>
          <p:cNvPicPr/>
          <p:nvPr/>
        </p:nvPicPr>
        <p:blipFill>
          <a:blip r:embed="rId4">
            <a:extLst>
              <a:ext uri="{28A0092B-C50C-407E-A947-70E740481C1C}">
                <a14:useLocalDpi xmlns:a14="http://schemas.microsoft.com/office/drawing/2010/main" val="0"/>
              </a:ext>
            </a:extLst>
          </a:blip>
          <a:srcRect/>
          <a:stretch>
            <a:fillRect/>
          </a:stretch>
        </p:blipFill>
        <p:spPr bwMode="auto">
          <a:xfrm>
            <a:off x="2118829" y="7067550"/>
            <a:ext cx="2695575" cy="2076450"/>
          </a:xfrm>
          <a:prstGeom prst="rect">
            <a:avLst/>
          </a:prstGeom>
          <a:noFill/>
          <a:ln>
            <a:noFill/>
          </a:ln>
        </p:spPr>
      </p:pic>
    </p:spTree>
    <p:extLst>
      <p:ext uri="{BB962C8B-B14F-4D97-AF65-F5344CB8AC3E}">
        <p14:creationId xmlns:p14="http://schemas.microsoft.com/office/powerpoint/2010/main" val="1909643324"/>
      </p:ext>
    </p:extLst>
  </p:cSld>
  <p:clrMapOvr>
    <a:masterClrMapping/>
  </p:clrMapOvr>
</p:sld>
</file>

<file path=ppt/theme/theme1.xml><?xml version="1.0" encoding="utf-8"?>
<a:theme xmlns:a="http://schemas.openxmlformats.org/drawingml/2006/main" name="Motív balíka Office">
  <a:themeElements>
    <a:clrScheme name="Motív balíka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ív balíka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ív balíka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616</TotalTime>
  <Words>3981</Words>
  <Application>Microsoft Office PowerPoint</Application>
  <PresentationFormat>Prezentácia na obrazovke (4:3)</PresentationFormat>
  <Paragraphs>172</Paragraphs>
  <Slides>30</Slides>
  <Notes>0</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30</vt:i4>
      </vt:variant>
    </vt:vector>
  </HeadingPairs>
  <TitlesOfParts>
    <vt:vector size="36" baseType="lpstr">
      <vt:lpstr>Arial</vt:lpstr>
      <vt:lpstr>Calibri</vt:lpstr>
      <vt:lpstr>Calibri Light</vt:lpstr>
      <vt:lpstr>Jokerman</vt:lpstr>
      <vt:lpstr>Times New Roman</vt:lpstr>
      <vt:lpstr>Motív balíka Office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m.warjan@gmail.com</dc:creator>
  <cp:lastModifiedBy>lacochovanak</cp:lastModifiedBy>
  <cp:revision>68</cp:revision>
  <dcterms:created xsi:type="dcterms:W3CDTF">2020-11-24T09:30:34Z</dcterms:created>
  <dcterms:modified xsi:type="dcterms:W3CDTF">2021-04-16T10:05:57Z</dcterms:modified>
</cp:coreProperties>
</file>