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7" r:id="rId14"/>
    <p:sldId id="272" r:id="rId15"/>
    <p:sldId id="273" r:id="rId16"/>
    <p:sldId id="275" r:id="rId17"/>
    <p:sldId id="276" r:id="rId18"/>
    <p:sldId id="280" r:id="rId19"/>
    <p:sldId id="269" r:id="rId20"/>
    <p:sldId id="25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Łodyga" initials="OŁ" lastIdx="1" clrIdx="0">
    <p:extLst>
      <p:ext uri="{19B8F6BF-5375-455C-9EA6-DF929625EA0E}">
        <p15:presenceInfo xmlns:p15="http://schemas.microsoft.com/office/powerpoint/2012/main" xmlns="" userId="d75ec609795531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E0132E-F73D-4606-9AEA-22D0C5593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1881A8D-20C5-4D27-A30A-CC9FD7BFC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C7DEB0B-9E11-44FF-BA54-559FCA1F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100-7805-402B-AC81-FD209A999436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C059EB5-65C3-4FEC-B71B-3FC26196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DFD0A01-E38E-4DE9-A032-F5EF9C94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A1BA-6259-4478-A85D-ED13BF1FFD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8792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F588CE-6998-4AA6-A771-A6E21CF6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51878B2-E4BA-4926-B0F8-104FB79BC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5128AC2-3D51-4DDF-A568-BEE9910B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100-7805-402B-AC81-FD209A999436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A761F2D-3F88-4823-AB4B-F663C6FB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A22E565-8718-4A09-996E-DEF7D2E0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A1BA-6259-4478-A85D-ED13BF1FFD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3947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7193265-103B-41CB-88B5-23784E611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9205EB8-CF87-4774-873F-08B1E61E4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B2777C7-086A-4754-BEAA-601EB0F9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100-7805-402B-AC81-FD209A999436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64FE272-3E25-472E-877F-A2632BDC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44DD9F0-B2DA-4CA8-8B6C-5EC6B87A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A1BA-6259-4478-A85D-ED13BF1FFD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3333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FC1F51-3DA9-4558-A4BD-0FC3F745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526EA3B-3DA9-4026-8971-600B51C84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4F34651-C0DF-4702-9D48-F5C20C4D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100-7805-402B-AC81-FD209A999436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1DF2E78-CB96-46A3-AB74-56BA7B66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1A8E1D7-4AAB-4B19-8B6E-C87B4E24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A1BA-6259-4478-A85D-ED13BF1FFD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760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F1EF0D-F8B2-42FE-9E7E-EAA13BF2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E76DFE2-B84D-4671-97CF-F09B6C80E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7405E7-FE91-430A-84B4-F5293559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100-7805-402B-AC81-FD209A999436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4840804-7D65-4093-9315-54DB50E8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FEB3E68-9293-4D60-9562-4DA41D51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A1BA-6259-4478-A85D-ED13BF1FFD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1700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221D60-81C5-444E-B680-8CC1FAD2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6D5E105-67A1-4BE7-A461-594F6E859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3C2A269-218D-4D66-B40A-1A09C88B4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E7A6CDF-5B12-4E97-9795-E192D061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100-7805-402B-AC81-FD209A999436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829D361-A1FA-4280-8BD2-79845880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74CC7B7-C31C-4D85-AE5C-575B4D91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A1BA-6259-4478-A85D-ED13BF1FFD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7238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0FD894-5D6D-4861-9295-34747A1A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6CE34A4-8BA1-4FC2-A675-249FD6CC8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22D3F1D-5DBB-442E-A516-EF98EEDF8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32511928-BC10-4174-83C7-D84A0C03E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00BD7DC-C10D-425D-876A-51A67D874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B6030C77-16A0-414C-BA7A-10E22431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100-7805-402B-AC81-FD209A999436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2FD877DF-21B6-4A64-8071-AE6BCDFA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567E767C-C21F-4B6E-B3B1-E5302ADC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A1BA-6259-4478-A85D-ED13BF1FFD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7407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4DC39F-3466-4E67-AE87-0E00C1F9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44AEF1D-0033-46E2-A6EF-394FD068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100-7805-402B-AC81-FD209A999436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E3E04F2E-4540-41A3-B797-448E4512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5A8EF13F-72B3-4FD5-B828-F179F1FB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A1BA-6259-4478-A85D-ED13BF1FFD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4251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60C7A98A-7664-44E5-9549-7DDEC3C3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100-7805-402B-AC81-FD209A999436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B6D61A43-05C0-42E3-AF27-D7923605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C8CA767-C6D2-4FD1-B305-E083526A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A1BA-6259-4478-A85D-ED13BF1FFD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4250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2519AF0-A571-4128-B3A4-EB6C3787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7614BF0-A81B-4996-8BB4-F8C464A5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A3EA2EC-C6E9-4555-A035-832B1F627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C75804A-DA5E-4F2C-B423-63BE987A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100-7805-402B-AC81-FD209A999436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CD26AD9-8FDC-41C7-AEAD-AE1B5101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E9B5510-FD61-4BC1-AE91-B2B17BCB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A1BA-6259-4478-A85D-ED13BF1FFD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570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A52B88-5D3C-4649-94AD-3745C36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8183AFF4-87B9-4515-A08C-73A904519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10CC3FA-2A05-4A24-86DD-1D9BC2456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E3E24BE-3CC1-41F7-B199-9AF451AB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100-7805-402B-AC81-FD209A999436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3E3904C-0EA9-4024-B1FE-BDA45635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84A6700-79D2-4E04-84F7-A4194B77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A1BA-6259-4478-A85D-ED13BF1FFD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3166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FAE34606-F169-4999-ABD6-63EF174A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F7F710C-A849-4581-8F6B-988AB061E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DD3D737-9784-4F45-94D2-440CFF0CF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44100-7805-402B-AC81-FD209A999436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F919D5E-10E5-4029-9417-051565768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A493334-D846-4763-A398-1DAF62F39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A1BA-6259-4478-A85D-ED13BF1FFD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3432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DC2C3F-F766-4F9D-A55F-BB0CC696D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pl-PL" dirty="0">
                <a:latin typeface="Algerian" panose="04020705040A02060702" pitchFamily="82" charset="0"/>
              </a:rPr>
              <a:t>Szwecja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ACD3C19-A6E1-4772-A137-E5AB9B169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pl-PL" sz="2000" dirty="0">
                <a:latin typeface="Algerian" panose="04020705040A02060702" pitchFamily="82" charset="0"/>
              </a:rPr>
              <a:t>          Olga Łodyga 4b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4252941-314A-45F9-BD94-BC26CD0D7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373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24126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73FA2AF-AF15-4E02-A027-DC48695D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3. HISTORIA (5)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529269E-A651-4666-9AFA-B262B81D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500" b="1" dirty="0"/>
              <a:t>                       </a:t>
            </a:r>
          </a:p>
          <a:p>
            <a:pPr marL="0" indent="0">
              <a:buNone/>
            </a:pPr>
            <a:r>
              <a:rPr lang="pl-PL" sz="3500" b="1" dirty="0"/>
              <a:t>                      XX wiek</a:t>
            </a:r>
          </a:p>
          <a:p>
            <a:r>
              <a:rPr lang="pl-PL" dirty="0"/>
              <a:t>Szwecja staje się liberalnym i nowoczesnym państwem. </a:t>
            </a:r>
          </a:p>
          <a:p>
            <a:r>
              <a:rPr lang="pl-PL" dirty="0"/>
              <a:t>1905 - od Szwecji odłącza się Norwegia</a:t>
            </a:r>
          </a:p>
          <a:p>
            <a:r>
              <a:rPr lang="pl-PL" dirty="0"/>
              <a:t>Szwecja zachowuje neutralność podczas I </a:t>
            </a:r>
            <a:r>
              <a:rPr lang="pl-PL" dirty="0" err="1"/>
              <a:t>i</a:t>
            </a:r>
            <a:r>
              <a:rPr lang="pl-PL" dirty="0"/>
              <a:t> II wojny światowej, co uchroni ją od zniszczeń i kosztów wojennych oraz wzmocni gospodarkę. </a:t>
            </a:r>
          </a:p>
          <a:p>
            <a:r>
              <a:rPr lang="pl-PL" dirty="0"/>
              <a:t>W latach 50.–70. następuje rozbudowa państwa opiekuńczego, związana z szybkim rozwojem gospodarczym. </a:t>
            </a:r>
          </a:p>
          <a:p>
            <a:r>
              <a:rPr lang="pl-PL" dirty="0"/>
              <a:t>Głową państwa obecnie jest Karol XVI Gustaw.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00F88C8-3837-4F54-A1F8-A0AE633AE3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76" y="200025"/>
            <a:ext cx="3857624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968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B9C77D-92B9-4AA7-81E0-51BF5394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     4. Król </a:t>
            </a:r>
            <a:r>
              <a:rPr lang="pl-PL" dirty="0" err="1">
                <a:latin typeface="Algerian" panose="04020705040A02060702" pitchFamily="82" charset="0"/>
              </a:rPr>
              <a:t>szwecji</a:t>
            </a: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6D26721-7CA3-4D1D-9BB2-EE69841EDA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Karol XVI Gustaw </a:t>
            </a:r>
            <a:r>
              <a:rPr lang="pl-PL" dirty="0"/>
              <a:t>(ur. 30 kwietnia 1946 w Solnie) – król Szwecji od 15 września 1973 roku. Jedyny syn i najmłodsze dziecko księcia Gustawa Adolfa (1906–1947) i księżniczki Sybilli Koburg (1908–1972). Zasiadł na tronie Szwecji po śmierci swego dziadka, króla Gustawa VI Adolfa (1882–1973).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666C6182-3FF3-4DE6-9F71-06B2C0D00F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26650" y="1038225"/>
            <a:ext cx="4031838" cy="49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17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BFE7F7-25B3-4312-87A3-7F1A244B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5. Zabytki Szwecji (1)</a:t>
            </a:r>
            <a:br>
              <a:rPr lang="pl-PL" dirty="0">
                <a:latin typeface="Algerian" panose="04020705040A02060702" pitchFamily="82" charset="0"/>
              </a:rPr>
            </a:b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83ADB80-795F-4110-A0ED-20DEAA253B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Pałac </a:t>
            </a:r>
            <a:r>
              <a:rPr lang="pl-PL" b="1" dirty="0" err="1"/>
              <a:t>Ulriksdal</a:t>
            </a:r>
            <a:r>
              <a:rPr lang="pl-PL" dirty="0"/>
              <a:t> (szw. </a:t>
            </a:r>
            <a:r>
              <a:rPr lang="pl-PL" i="1" dirty="0" err="1"/>
              <a:t>Ulriksdals</a:t>
            </a:r>
            <a:r>
              <a:rPr lang="pl-PL" i="1" dirty="0"/>
              <a:t> </a:t>
            </a:r>
            <a:r>
              <a:rPr lang="pl-PL" i="1" dirty="0" err="1"/>
              <a:t>slott</a:t>
            </a:r>
            <a:r>
              <a:rPr lang="pl-PL" dirty="0"/>
              <a:t>) – pałac położony nad zatoką </a:t>
            </a:r>
            <a:r>
              <a:rPr lang="pl-PL" dirty="0" err="1"/>
              <a:t>Edsviken</a:t>
            </a:r>
            <a:r>
              <a:rPr lang="pl-PL" dirty="0"/>
              <a:t> w miejskim park narodowym </a:t>
            </a:r>
            <a:r>
              <a:rPr lang="pl-PL" dirty="0" err="1"/>
              <a:t>Ekoparken</a:t>
            </a:r>
            <a:r>
              <a:rPr lang="pl-PL" dirty="0"/>
              <a:t> w gminie Solna w regionie Sztokholm w Szwecji. Pałac został wybudowany w latach 1643–1645 przez architekta Hansa Jacoba </a:t>
            </a:r>
            <a:r>
              <a:rPr lang="pl-PL" dirty="0" err="1"/>
              <a:t>Kristlera</a:t>
            </a:r>
            <a:r>
              <a:rPr lang="pl-PL" dirty="0"/>
              <a:t> dla Jacoba De la </a:t>
            </a:r>
            <a:r>
              <a:rPr lang="pl-PL" dirty="0" err="1"/>
              <a:t>Gardiego</a:t>
            </a:r>
            <a:r>
              <a:rPr lang="pl-PL" dirty="0"/>
              <a:t> (stąd wcześniejsza nazwa pałacu – </a:t>
            </a:r>
            <a:r>
              <a:rPr lang="pl-PL" i="1" dirty="0" err="1"/>
              <a:t>Jakobsdal</a:t>
            </a:r>
            <a:r>
              <a:rPr lang="pl-PL" dirty="0"/>
              <a:t>).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EF00FF6E-D0D1-4267-A462-F51E672771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2400895"/>
            <a:ext cx="5677838" cy="27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00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3F282B-A2A6-48CB-81F7-FDAF39E9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5. Zabytki Szwecji (2)– 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dirty="0">
                <a:latin typeface="Algerian" panose="04020705040A02060702" pitchFamily="82" charset="0"/>
              </a:rPr>
              <a:t>Szwedzki </a:t>
            </a:r>
            <a:r>
              <a:rPr lang="pl-PL" dirty="0" err="1">
                <a:latin typeface="Algerian" panose="04020705040A02060702" pitchFamily="82" charset="0"/>
              </a:rPr>
              <a:t>paŁac</a:t>
            </a: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EB5EFC5-21E7-4CE0-982B-9B82176BF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6747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 err="1"/>
              <a:t>Drottningholm</a:t>
            </a:r>
            <a:r>
              <a:rPr lang="pl-PL" dirty="0"/>
              <a:t> – rezydencja królewska na przedmieściach Sztokholmu, zlokalizowana na wyspie </a:t>
            </a:r>
            <a:r>
              <a:rPr lang="pl-PL" dirty="0" err="1"/>
              <a:t>Lovön</a:t>
            </a:r>
            <a:r>
              <a:rPr lang="pl-PL" dirty="0"/>
              <a:t>, około 15km od centrum stolicy. Znajduje się tu pałac w stylu renesansowym zbudowany w końcu XVII wieku, otoczony barokowym ogrodem.</a:t>
            </a:r>
          </a:p>
        </p:txBody>
      </p:sp>
      <p:pic>
        <p:nvPicPr>
          <p:cNvPr id="9" name="Symbol zastępczy zawartości 8" descr="Obraz zawierający trawa, zewnętrzne, budynek, siedzi&#10;&#10;Opis wygenerowany automatycznie">
            <a:extLst>
              <a:ext uri="{FF2B5EF4-FFF2-40B4-BE49-F238E27FC236}">
                <a16:creationId xmlns:a16="http://schemas.microsoft.com/office/drawing/2014/main" xmlns="" id="{B49DCA9A-30D7-47B7-B829-6A915F546C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8614" y="3764519"/>
            <a:ext cx="5952776" cy="2728356"/>
          </a:xfrm>
        </p:spPr>
      </p:pic>
    </p:spTree>
    <p:extLst>
      <p:ext uri="{BB962C8B-B14F-4D97-AF65-F5344CB8AC3E}">
        <p14:creationId xmlns:p14="http://schemas.microsoft.com/office/powerpoint/2010/main" xmlns="" val="1129046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A305FF-75A1-4094-9CF2-0546FB32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5. Zabytki Szwecji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6BF5B56-3C79-4DAC-874A-E5D962613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4349"/>
            <a:ext cx="5181600" cy="4351338"/>
          </a:xfrm>
        </p:spPr>
        <p:txBody>
          <a:bodyPr>
            <a:normAutofit/>
          </a:bodyPr>
          <a:lstStyle/>
          <a:p>
            <a:r>
              <a:rPr lang="pl-PL" b="1" dirty="0"/>
              <a:t>Opera Królewska </a:t>
            </a:r>
            <a:r>
              <a:rPr lang="pl-PL" dirty="0"/>
              <a:t>(szw. </a:t>
            </a:r>
            <a:r>
              <a:rPr lang="pl-PL" dirty="0" err="1"/>
              <a:t>Kungliga</a:t>
            </a:r>
            <a:r>
              <a:rPr lang="pl-PL" dirty="0"/>
              <a:t> </a:t>
            </a:r>
            <a:r>
              <a:rPr lang="pl-PL" dirty="0" err="1"/>
              <a:t>Operan</a:t>
            </a:r>
            <a:r>
              <a:rPr lang="pl-PL" dirty="0"/>
              <a:t>) - opera znajdująca się w Sztokholmie. Od 30 września 1782 opera mieściła się w budynku przy skwerze Gustawa Adolfa, ale w końcu XIX wieku z obawy przed pożarem architektowi </a:t>
            </a:r>
            <a:r>
              <a:rPr lang="pl-PL" dirty="0" err="1"/>
              <a:t>Axelowi</a:t>
            </a:r>
            <a:r>
              <a:rPr lang="pl-PL" dirty="0"/>
              <a:t> </a:t>
            </a:r>
            <a:r>
              <a:rPr lang="pl-PL" dirty="0" err="1"/>
              <a:t>Anderbergowi</a:t>
            </a:r>
            <a:r>
              <a:rPr lang="pl-PL" dirty="0"/>
              <a:t> zlecono zaprojektowanie nowego gmachu.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344D2B0-74F6-488C-943C-4AAC76FA98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774349"/>
            <a:ext cx="5657850" cy="33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36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2A97B2-203C-4AE2-BBA9-501D954A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5. Zabytki Szwecji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508DA6D-0BBD-4715-ACA2-7379A78109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 err="1"/>
              <a:t>Stadshuset</a:t>
            </a:r>
            <a:r>
              <a:rPr lang="pl-PL" dirty="0"/>
              <a:t> – ratusz w Sztokholmie, zbudowany w latach 1911 – 1923. Uznawany jest za jeden z symboli stolicy Szwecji. Architektem ratusza był Ragnar </a:t>
            </a:r>
            <a:r>
              <a:rPr lang="pl-PL" dirty="0" err="1"/>
              <a:t>Östberg</a:t>
            </a:r>
            <a:r>
              <a:rPr lang="pl-PL" dirty="0"/>
              <a:t>, zainspirowany weneckim Pałacem Dożów, zaliczany do najważniejszych budowli stylu narodowo – romantycznego.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8358F0C-DC41-4918-8A01-CD336E3A54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39443" y="1825625"/>
            <a:ext cx="5081057" cy="38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483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33C954-B93A-4BB4-B441-757DCF97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5. Zabytki Szwecji (5)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61FAF03-5248-43C5-81DB-05EA97D511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Cmentarz leśny </a:t>
            </a:r>
            <a:r>
              <a:rPr lang="pl-PL" b="1" dirty="0" err="1"/>
              <a:t>Skogskyrkogården</a:t>
            </a:r>
            <a:r>
              <a:rPr lang="pl-PL" dirty="0"/>
              <a:t> (</a:t>
            </a:r>
            <a:r>
              <a:rPr lang="pl-PL" dirty="0" err="1"/>
              <a:t>szw.</a:t>
            </a:r>
            <a:r>
              <a:rPr lang="pl-PL" i="1" dirty="0" err="1"/>
              <a:t>Skogskyrkogården</a:t>
            </a:r>
            <a:r>
              <a:rPr lang="pl-PL" dirty="0"/>
              <a:t>) – cmentarz położony w dzielnicy </a:t>
            </a:r>
            <a:r>
              <a:rPr lang="pl-PL" dirty="0" err="1"/>
              <a:t>Gamla</a:t>
            </a:r>
            <a:r>
              <a:rPr lang="pl-PL" dirty="0"/>
              <a:t> </a:t>
            </a:r>
            <a:r>
              <a:rPr lang="pl-PL" dirty="0" err="1"/>
              <a:t>Enskede</a:t>
            </a:r>
            <a:r>
              <a:rPr lang="pl-PL" dirty="0"/>
              <a:t> w Sztokholmie. Drugi pod względem wielkości cmentarz Szwecji, mający 102 ha powierzchni i mieszczący ok. 100 tysięcy grobów.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E6E1C18B-12E0-4067-A399-2F9C55A36F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59236" y="2047875"/>
            <a:ext cx="5442239" cy="36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65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75C30E-4538-4EC8-90F3-27FC0E16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5. Zabytki Szwecji (6)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E2076D-F9BE-425C-ABB0-F8A5A20311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Konserthus</a:t>
            </a:r>
            <a:r>
              <a:rPr lang="pl-PL" dirty="0"/>
              <a:t> (</a:t>
            </a:r>
            <a:r>
              <a:rPr lang="pl-PL" dirty="0" err="1"/>
              <a:t>szw</a:t>
            </a:r>
            <a:r>
              <a:rPr lang="pl-PL" dirty="0"/>
              <a:t> </a:t>
            </a:r>
            <a:r>
              <a:rPr lang="pl-PL" dirty="0" err="1"/>
              <a:t>Stockholms</a:t>
            </a:r>
            <a:r>
              <a:rPr lang="pl-PL" dirty="0"/>
              <a:t> </a:t>
            </a:r>
            <a:r>
              <a:rPr lang="pl-PL" dirty="0" err="1"/>
              <a:t>konserthus</a:t>
            </a:r>
            <a:r>
              <a:rPr lang="pl-PL" dirty="0"/>
              <a:t>) – filharmonia znajdująca się w centrum Sztokholmu, stolicy Szwecji. Gmach znajduje się przy placu </a:t>
            </a:r>
            <a:r>
              <a:rPr lang="pl-PL" dirty="0" err="1"/>
              <a:t>Hötorget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D1AC4E6C-658C-420B-8005-FD16BB527F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39025" y="1690688"/>
            <a:ext cx="3495675" cy="49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9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7D5D2E51-A652-4FCB-ADE3-8974F2723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08E18253-076D-4D89-968E-FCD8887E2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F6EBCC24-DE3B-4BAD-9624-83E1C2D66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87C0B1-F9B7-4BC3-85A4-273F466A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1" y="304038"/>
            <a:ext cx="5604219" cy="142885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5. </a:t>
            </a:r>
            <a:r>
              <a:rPr lang="en-US" dirty="0" err="1">
                <a:latin typeface="Algerian" panose="04020705040A02060702" pitchFamily="82" charset="0"/>
              </a:rPr>
              <a:t>Znani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szwedzi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C07AF1D-AB44-447B-BC2F-DBECCC06C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FCD70E2-BD62-41E4-975D-E58B07928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27D42CD-1EDC-4412-945F-71D2F3BAB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1" y="2185062"/>
            <a:ext cx="6085369" cy="431403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Astrid Lindgren (1907-2002)- </a:t>
            </a:r>
            <a:r>
              <a:rPr lang="en-US" sz="2400" dirty="0" err="1"/>
              <a:t>pisarka</a:t>
            </a:r>
            <a:r>
              <a:rPr lang="en-US" sz="2400" dirty="0"/>
              <a:t>, </a:t>
            </a:r>
            <a:r>
              <a:rPr lang="en-US" sz="2400" dirty="0" err="1"/>
              <a:t>autorka</a:t>
            </a:r>
            <a:r>
              <a:rPr lang="en-US" sz="2400" dirty="0"/>
              <a:t> </a:t>
            </a:r>
            <a:r>
              <a:rPr lang="en-US" sz="2400" dirty="0" err="1"/>
              <a:t>książek</a:t>
            </a:r>
            <a:r>
              <a:rPr lang="en-US" sz="2400" dirty="0"/>
              <a:t> </a:t>
            </a:r>
            <a:r>
              <a:rPr lang="en-US" sz="2400" dirty="0" err="1"/>
              <a:t>dla</a:t>
            </a:r>
            <a:r>
              <a:rPr lang="en-US" sz="2400" dirty="0"/>
              <a:t> </a:t>
            </a:r>
            <a:r>
              <a:rPr lang="en-US" sz="2400" dirty="0" err="1"/>
              <a:t>dzieci</a:t>
            </a:r>
            <a:r>
              <a:rPr lang="en-US" sz="2400" dirty="0"/>
              <a:t>, m.in. „</a:t>
            </a:r>
            <a:r>
              <a:rPr lang="en-US" sz="2400" dirty="0" err="1"/>
              <a:t>Dzieci</a:t>
            </a:r>
            <a:r>
              <a:rPr lang="en-US" sz="2400" dirty="0"/>
              <a:t> z </a:t>
            </a:r>
            <a:r>
              <a:rPr lang="en-US" sz="2400" dirty="0" err="1"/>
              <a:t>Bullerbyn</a:t>
            </a:r>
            <a:r>
              <a:rPr lang="en-US" sz="2400" dirty="0"/>
              <a:t>”, „</a:t>
            </a:r>
            <a:r>
              <a:rPr lang="en-US" sz="2400" dirty="0" err="1"/>
              <a:t>Fizia</a:t>
            </a:r>
            <a:r>
              <a:rPr lang="en-US" sz="2400" dirty="0"/>
              <a:t> </a:t>
            </a:r>
            <a:r>
              <a:rPr lang="en-US" sz="2400" dirty="0" err="1"/>
              <a:t>Pończoszanka</a:t>
            </a:r>
            <a:r>
              <a:rPr lang="en-US" sz="2400" dirty="0"/>
              <a:t>”, „</a:t>
            </a:r>
            <a:r>
              <a:rPr lang="en-US" sz="2400" dirty="0" err="1"/>
              <a:t>Bracia</a:t>
            </a:r>
            <a:r>
              <a:rPr lang="en-US" sz="2400" dirty="0"/>
              <a:t> </a:t>
            </a:r>
            <a:r>
              <a:rPr lang="en-US" sz="2400" dirty="0" err="1"/>
              <a:t>Lwie</a:t>
            </a:r>
            <a:r>
              <a:rPr lang="en-US" sz="2400" dirty="0"/>
              <a:t> </a:t>
            </a:r>
            <a:r>
              <a:rPr lang="en-US" sz="2400" dirty="0" err="1"/>
              <a:t>Serce</a:t>
            </a:r>
            <a:r>
              <a:rPr lang="en-US" sz="2400" dirty="0"/>
              <a:t>”</a:t>
            </a:r>
          </a:p>
          <a:p>
            <a:pPr marL="0"/>
            <a:endParaRPr lang="en-US" sz="2400" dirty="0"/>
          </a:p>
          <a:p>
            <a:r>
              <a:rPr lang="en-US" sz="2400" dirty="0"/>
              <a:t>Alfred Nobel (1833-1896)- </a:t>
            </a:r>
            <a:r>
              <a:rPr lang="en-US" sz="2400" dirty="0" err="1"/>
              <a:t>chemik</a:t>
            </a:r>
            <a:r>
              <a:rPr lang="en-US" sz="2400" dirty="0"/>
              <a:t>, </a:t>
            </a:r>
            <a:r>
              <a:rPr lang="en-US" sz="2400" dirty="0" err="1"/>
              <a:t>przemysłowiec</a:t>
            </a:r>
            <a:r>
              <a:rPr lang="en-US" sz="2400" dirty="0"/>
              <a:t>, </a:t>
            </a:r>
            <a:r>
              <a:rPr lang="en-US" sz="2400" dirty="0" err="1"/>
              <a:t>wynalazca</a:t>
            </a:r>
            <a:r>
              <a:rPr lang="en-US" sz="2400" dirty="0"/>
              <a:t> m. in. </a:t>
            </a:r>
            <a:r>
              <a:rPr lang="en-US" sz="2400" dirty="0" err="1"/>
              <a:t>dynamitu</a:t>
            </a:r>
            <a:r>
              <a:rPr lang="en-US" sz="2400" dirty="0"/>
              <a:t>, </a:t>
            </a:r>
            <a:r>
              <a:rPr lang="en-US" sz="2400" dirty="0" err="1"/>
              <a:t>fundator</a:t>
            </a:r>
            <a:r>
              <a:rPr lang="en-US" sz="2400" dirty="0"/>
              <a:t> </a:t>
            </a:r>
            <a:r>
              <a:rPr lang="en-US" sz="2400" dirty="0" err="1"/>
              <a:t>Nagrody</a:t>
            </a:r>
            <a:r>
              <a:rPr lang="en-US" sz="2400" dirty="0"/>
              <a:t> </a:t>
            </a:r>
            <a:r>
              <a:rPr lang="en-US" sz="2400" dirty="0" err="1"/>
              <a:t>Nobla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Karol </a:t>
            </a:r>
            <a:r>
              <a:rPr lang="en-US" sz="2400" dirty="0" err="1"/>
              <a:t>Linneusz</a:t>
            </a:r>
            <a:r>
              <a:rPr lang="en-US" sz="2400" dirty="0"/>
              <a:t> (1707 – 1778)- </a:t>
            </a:r>
            <a:r>
              <a:rPr lang="en-US" sz="2400" dirty="0" err="1"/>
              <a:t>przyrodnik</a:t>
            </a:r>
            <a:r>
              <a:rPr lang="en-US" sz="2400" dirty="0"/>
              <a:t>, </a:t>
            </a:r>
            <a:r>
              <a:rPr lang="en-US" sz="2400" dirty="0" err="1"/>
              <a:t>lekarz</a:t>
            </a:r>
            <a:r>
              <a:rPr lang="en-US" sz="2400" dirty="0"/>
              <a:t>; </a:t>
            </a:r>
            <a:r>
              <a:rPr lang="en-US" sz="2400" dirty="0" err="1"/>
              <a:t>twórca</a:t>
            </a:r>
            <a:r>
              <a:rPr lang="en-US" sz="2400" dirty="0"/>
              <a:t> </a:t>
            </a:r>
            <a:r>
              <a:rPr lang="en-US" sz="2400" dirty="0" err="1"/>
              <a:t>systemu</a:t>
            </a:r>
            <a:r>
              <a:rPr lang="en-US" sz="2400" dirty="0"/>
              <a:t> </a:t>
            </a:r>
            <a:r>
              <a:rPr lang="en-US" sz="2400" dirty="0" err="1"/>
              <a:t>klasyfikacji</a:t>
            </a:r>
            <a:r>
              <a:rPr lang="en-US" sz="2400" dirty="0"/>
              <a:t> </a:t>
            </a:r>
            <a:r>
              <a:rPr lang="en-US" sz="2400" dirty="0" err="1"/>
              <a:t>organizmów</a:t>
            </a:r>
            <a:r>
              <a:rPr lang="en-US" sz="2400" dirty="0"/>
              <a:t> </a:t>
            </a:r>
            <a:r>
              <a:rPr lang="en-US" sz="2400" dirty="0" err="1"/>
              <a:t>żywych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ACD1319-0AE5-4FE7-9D9C-290F6E5C6E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4196" y="4136032"/>
            <a:ext cx="1459196" cy="21122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A67288B-93CB-47DB-A082-054AF3E09A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1842" y="4136032"/>
            <a:ext cx="1896726" cy="211226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819865F-AA12-4BE1-A106-C9A10B4FFB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4912" y="558198"/>
            <a:ext cx="5228807" cy="30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1051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471C7E-3154-4FD1-BDFF-D4D64727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7. Kuchnia szwedzka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04D43D2-2D1E-4F95-85B6-4C85B12D0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err="1"/>
              <a:t>Ostkaka</a:t>
            </a:r>
            <a:r>
              <a:rPr lang="pl-PL" dirty="0"/>
              <a:t> (sernik)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err="1"/>
              <a:t>Bostongurka</a:t>
            </a:r>
            <a:r>
              <a:rPr lang="pl-PL" dirty="0"/>
              <a:t> (pasta z ogórków)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err="1"/>
              <a:t>Gravlax</a:t>
            </a:r>
            <a:r>
              <a:rPr lang="pl-PL" dirty="0"/>
              <a:t> (danie z surowego łososia)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sv-SE" dirty="0"/>
              <a:t>Renskav </a:t>
            </a:r>
            <a:r>
              <a:rPr lang="pl-PL" dirty="0"/>
              <a:t>(mięso reniferów)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err="1"/>
              <a:t>Köttabular</a:t>
            </a:r>
            <a:r>
              <a:rPr lang="pl-PL" dirty="0"/>
              <a:t> (klopsiki mięsne)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err="1"/>
              <a:t>Surströmming</a:t>
            </a:r>
            <a:r>
              <a:rPr lang="pl-PL" dirty="0"/>
              <a:t> (kiszony śledź)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err="1"/>
              <a:t>Kanelbulle</a:t>
            </a:r>
            <a:r>
              <a:rPr lang="pl-PL" dirty="0"/>
              <a:t> (bułka z cynamonem)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C4FFEDA-B6DC-4F32-A3BE-8BD8BED29C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2567" y="0"/>
            <a:ext cx="2129433" cy="23336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4A4974C-768E-4439-9601-499CFD884E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1679" y="0"/>
            <a:ext cx="1550888" cy="23336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5A0F983-49EE-413A-A76F-5DCC9AD166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55988" y="2333625"/>
            <a:ext cx="2129433" cy="14906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6FCEBD8-AA32-4D86-B664-A31E0834B4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11679" y="2329875"/>
            <a:ext cx="1537729" cy="148006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70A0E07-7FE2-4FB5-8948-025D7721C5E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55988" y="3824229"/>
            <a:ext cx="2195266" cy="175621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CFE426D-9BFD-4185-AFC7-7B5AE982BC0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8584" y="2951544"/>
            <a:ext cx="1757363" cy="11715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62E4C6C2-459E-4E52-8EA5-3C51540E715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816" y="1458925"/>
            <a:ext cx="2388191" cy="149261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452DD89D-A7DF-4B7B-99E9-6BB828170BB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00272" y="3986729"/>
            <a:ext cx="2255716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738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C26EE7-90FB-4BCC-97C8-5E55E801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Algerian" panose="04020705040A02060702" pitchFamily="82" charset="0"/>
              </a:rPr>
              <a:t>PLAN PREZENTACJI: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B2A57C-70D1-4859-B729-E62D9A363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 Informacje ogólne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Symbole narodowe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Historia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Król Szwecji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Zabytki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Znani Szwedzi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Kuchnia Szwecji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4AABC526-E0C9-4F72-A6F6-32E6AF7BCA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9450" y="156289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387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EE128DE-C0EA-4244-9938-7B431C35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59A1A0E-4731-4288-A72B-10410FC0D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pl-PL" dirty="0"/>
              <a:t>https://encyklopedia.interia.pl/geografia-nauki-pokrewne/panstwa/news-szwecja,nId,2025312</a:t>
            </a:r>
          </a:p>
          <a:p>
            <a:pPr marL="514350" indent="-514350">
              <a:buAutoNum type="arabicPeriod"/>
            </a:pPr>
            <a:r>
              <a:rPr lang="pl-PL" dirty="0"/>
              <a:t>https://pl.wikipedia.org/wiki/Szwecja</a:t>
            </a:r>
          </a:p>
          <a:p>
            <a:pPr marL="514350" indent="-514350">
              <a:buAutoNum type="arabicPeriod"/>
            </a:pPr>
            <a:r>
              <a:rPr lang="pl-PL" dirty="0"/>
              <a:t>https://pl.wikipedia.org/wiki/Kategoria:Symbole_narodowe_Szwecji</a:t>
            </a:r>
          </a:p>
          <a:p>
            <a:pPr marL="514350" indent="-514350">
              <a:buAutoNum type="arabicPeriod"/>
            </a:pPr>
            <a:r>
              <a:rPr lang="pl-PL" dirty="0"/>
              <a:t>http://pl.cantorion.org/music/3851/Hymn-Szwecji-%28Du-gamla%2C-Du-fria%29-D%C5%BAwi%C4%99k-Fortepian</a:t>
            </a:r>
          </a:p>
          <a:p>
            <a:pPr marL="514350" indent="-514350">
              <a:buAutoNum type="arabicPeriod"/>
            </a:pPr>
            <a:r>
              <a:rPr lang="pl-PL" dirty="0"/>
              <a:t>https://www.thelocal.se/20180124/five-of-swedens-most-impressive-castles</a:t>
            </a:r>
          </a:p>
          <a:p>
            <a:pPr marL="514350" indent="-514350">
              <a:buAutoNum type="arabicPeriod"/>
            </a:pPr>
            <a:r>
              <a:rPr lang="pl-PL" dirty="0"/>
              <a:t>https://www.dw.com/pl/wojna-trzydziestoletnia-okrutny-konflikt-kt%C3%B3ry-spustoszy%C5%82-europ%C4%99/a-43887134</a:t>
            </a:r>
          </a:p>
          <a:p>
            <a:pPr marL="514350" indent="-514350">
              <a:buAutoNum type="arabicPeriod"/>
            </a:pPr>
            <a:r>
              <a:rPr lang="pl-PL" dirty="0"/>
              <a:t>https://pixabay.com/photos/stockholm-night-sweden-city-water-4469593/</a:t>
            </a:r>
          </a:p>
          <a:p>
            <a:pPr marL="514350" indent="-514350">
              <a:buAutoNum type="arabicPeriod"/>
            </a:pPr>
            <a:r>
              <a:rPr lang="pl-PL" dirty="0"/>
              <a:t>https://pl.wikipedia.org/wiki/Karol_XVI_Gustaw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https://pl.wikipedia.org/wiki/Kategoria:Zabytki_Szwecji</a:t>
            </a:r>
          </a:p>
          <a:p>
            <a:pPr marL="514350" indent="-514350">
              <a:buAutoNum type="arabicPeriod"/>
            </a:pPr>
            <a:r>
              <a:rPr lang="pl-PL" dirty="0"/>
              <a:t>http://www.naukaszwedzkiego.pl/szwecja/szwedzi/</a:t>
            </a:r>
          </a:p>
          <a:p>
            <a:pPr marL="514350" indent="-514350">
              <a:buAutoNum type="arabicPeriod"/>
            </a:pPr>
            <a:r>
              <a:rPr lang="pl-PL" dirty="0"/>
              <a:t>https://pl.wikipedia.org/wiki/Kategoria:Kuchnia_szwedzka</a:t>
            </a:r>
          </a:p>
          <a:p>
            <a:pPr marL="514350" indent="-514350">
              <a:buAutoNum type="arabicPeriod"/>
            </a:pPr>
            <a:r>
              <a:rPr lang="pl-PL" dirty="0"/>
              <a:t>https://bonavita.pl/kuchnia-szwedzka-charakterystyka-tradycyjne-dania-tradycje-przepisy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63887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581634-FD9E-4B6A-80EE-A1F42D3D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32" y="356247"/>
            <a:ext cx="10515600" cy="1325563"/>
          </a:xfrm>
        </p:spPr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1. Informacje Ogólne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51F4411-83E3-47EC-A05F-0A6ACA733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 Język urzędowy: szwedzki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 Stolica: Sztokholm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 Powierzchnia: 450 295 km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 Liczba ludności: 10 281 189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 Waluta: korona szwedzka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 Ustrój polityczny: królewska monarchia parlamentarna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1E64453-6954-4996-8272-6F25FD9CBB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2300" y="1420427"/>
            <a:ext cx="4530524" cy="258086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D8E6311-0801-4EB5-914F-A74D55096C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0" y="4851402"/>
            <a:ext cx="6419850" cy="20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86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27796F-A488-4A5F-8AFF-65FA0A15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68" y="387000"/>
            <a:ext cx="10515600" cy="1325563"/>
          </a:xfrm>
        </p:spPr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2. Symbole narodowe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3C3C077-CA47-4C1B-959C-AC17AAE88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Flaga Szwecji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sv-SE" dirty="0"/>
              <a:t>Hymn narodowy</a:t>
            </a:r>
            <a:r>
              <a:rPr lang="pl-PL" dirty="0"/>
              <a:t> Szwecji</a:t>
            </a:r>
            <a:r>
              <a:rPr lang="sv-SE" dirty="0"/>
              <a:t> „Du gamla, du fria”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Herb Szwecji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A08878D-9800-4239-ABA6-B63934C269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4792" y="501650"/>
            <a:ext cx="3037840" cy="18986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15C67A2-E3F9-4FEB-9B10-2D1F31D60F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300" y="3307690"/>
            <a:ext cx="2785224" cy="275621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74C73F8-8774-467E-B839-9C21A5299A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2642" y="2816225"/>
            <a:ext cx="2857661" cy="40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8157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CDDBB7-37C4-4BD2-9D71-33CA0F6C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834"/>
          </a:xfrm>
        </p:spPr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                3. HISTORIA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8552ACD-552B-495D-943B-3E91972FB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/>
              <a:t>				</a:t>
            </a:r>
            <a:r>
              <a:rPr lang="pl-PL" sz="3500" b="1" dirty="0"/>
              <a:t>Średniowiecze</a:t>
            </a:r>
          </a:p>
          <a:p>
            <a:pPr marL="0" indent="0">
              <a:buNone/>
            </a:pPr>
            <a:endParaRPr lang="pl-PL" sz="3500" b="1" dirty="0"/>
          </a:p>
          <a:p>
            <a:r>
              <a:rPr lang="pl-PL" dirty="0"/>
              <a:t>Południowe obszary współczesnej Szwecji były częścią praojczyzny Germanów. </a:t>
            </a:r>
          </a:p>
          <a:p>
            <a:r>
              <a:rPr lang="pl-PL" dirty="0"/>
              <a:t>W średniowieczu północna i środkowa część kraju została zasiedlona przez skandynawskie plemiona Normanów. </a:t>
            </a:r>
          </a:p>
          <a:p>
            <a:r>
              <a:rPr lang="pl-PL" dirty="0"/>
              <a:t>W IX–XI wieku tutejsi Wikingowie brali udział w wyprawach łupieżczych, głównie na Ruś i Bizancjum. </a:t>
            </a:r>
          </a:p>
          <a:p>
            <a:r>
              <a:rPr lang="pl-PL" dirty="0"/>
              <a:t>Równocześnie tworzyło się państwo szwedzkie i następowała jego chrystianizacja w XI wieku. </a:t>
            </a:r>
          </a:p>
          <a:p>
            <a:r>
              <a:rPr lang="pl-PL" dirty="0"/>
              <a:t>W XII–XIII w. podbój Finlandii przez Szwedów. </a:t>
            </a:r>
          </a:p>
          <a:p>
            <a:r>
              <a:rPr lang="pl-PL" dirty="0"/>
              <a:t>Od 1397 unia kalmarska z Danią i Norwegią. </a:t>
            </a:r>
            <a:endParaRPr lang="pl-PL" b="1" dirty="0"/>
          </a:p>
          <a:p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2DF7F08-C2CD-4F46-AFF9-B19B8D7C26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3145" y="361258"/>
            <a:ext cx="3234632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74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69F2C3-6E16-4791-8CC0-26312174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              3. HISTORIA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FD824A4-9718-4FBC-B485-1A5A41BBD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>
              <a:buNone/>
            </a:pPr>
            <a:r>
              <a:rPr lang="pl-PL" sz="3200" b="1" dirty="0"/>
              <a:t>                                 XVI wiek</a:t>
            </a:r>
          </a:p>
          <a:p>
            <a:pPr marL="0" indent="0" algn="ctr">
              <a:buNone/>
            </a:pPr>
            <a:endParaRPr lang="pl-PL" sz="3200" b="1" dirty="0"/>
          </a:p>
          <a:p>
            <a:r>
              <a:rPr lang="pl-PL" dirty="0"/>
              <a:t>W 1523 Gustaw I Waza doprowadził do usamodzielnienia się Szwecji pod władzą dynastii Wazów. </a:t>
            </a:r>
          </a:p>
          <a:p>
            <a:r>
              <a:rPr lang="pl-PL" dirty="0"/>
              <a:t>W 1527 przyjęto luteranizm. </a:t>
            </a:r>
          </a:p>
          <a:p>
            <a:r>
              <a:rPr lang="pl-PL" dirty="0"/>
              <a:t>W latach 1592–1599 Szwecja była połączona unią polsko-szwedzką z Rzeczpospolitą Obojga Narodów.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C91A7C3-973E-4C27-AF37-0B97F134DB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0583" y="365125"/>
            <a:ext cx="2821425" cy="32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32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AEE2A8-0B63-4FB0-AAFB-840369FC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        3. HISTORIA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412A399-064B-4EA7-BA33-644EA2B1F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r>
              <a:rPr lang="pl-PL" sz="3200" b="1" dirty="0"/>
              <a:t>XVII wiek</a:t>
            </a:r>
          </a:p>
          <a:p>
            <a:r>
              <a:rPr lang="pl-PL" dirty="0"/>
              <a:t>Podbój części Łotwy i Estonii. W 1635 (od Rozejmu w Sztumskiej Wsi) Szwecja włączyła do swojego terytorium całą Estonię. </a:t>
            </a:r>
          </a:p>
          <a:p>
            <a:r>
              <a:rPr lang="pl-PL" dirty="0"/>
              <a:t>Walka o dominację w rejonie Morza Bałtyckiego, wojny z Danią, Polską i Rosją.</a:t>
            </a:r>
          </a:p>
          <a:p>
            <a:r>
              <a:rPr lang="pl-PL" dirty="0"/>
              <a:t>1618 – 1648 - wojna trzydziestoletnia, która doprowadziła do uzyskania przez Szwecję pozycji mocarstwowej oraz zdobyczy terytorialnych. </a:t>
            </a:r>
          </a:p>
          <a:p>
            <a:r>
              <a:rPr lang="pl-PL" dirty="0"/>
              <a:t>1655 - 1660 – potop szwedzki – najazd Szwedów na Polskę, zakończony pokojem w Oliwie, stratami demograficznymi i materialnymi Polski a także jej utratą zwierzchnictwa na Prusami Książęcymi i Inflantami.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3042D86-09CA-4885-87BB-9EB7FD1E39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8341" y="248574"/>
            <a:ext cx="4199486" cy="23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40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EC2896-AF4E-4E66-AE75-DBB859BF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3. HISTORIA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8C5A525-B562-412C-8649-3AA916EFF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3200" b="1" dirty="0"/>
              <a:t>XVIII wiek</a:t>
            </a:r>
          </a:p>
          <a:p>
            <a:r>
              <a:rPr lang="pl-PL" dirty="0"/>
              <a:t>Po klęsce Karola XII w wojnie północnej (1700–1721) doszło do utraty większości zdobyczy (głównie na rzecz Rosji) oraz utraty rangi mocarstwa. </a:t>
            </a:r>
          </a:p>
          <a:p>
            <a:r>
              <a:rPr lang="pl-PL" dirty="0"/>
              <a:t>Era wolności (1718–1772), czyli okres rozkwitu parlamentaryzmu, przy jednoczesnym zmniejszeniu politycznych wpływów tronu. W pierwszej połowie tej epoki dwie frakcje; „partia kapeluszy” i „partia czapek” rywalizowały o władzę i wpływy. </a:t>
            </a:r>
          </a:p>
          <a:p>
            <a:r>
              <a:rPr lang="pl-PL" dirty="0"/>
              <a:t>Zniesienie cenzury w Szwecji (1766). </a:t>
            </a:r>
          </a:p>
          <a:p>
            <a:r>
              <a:rPr lang="pl-PL" dirty="0"/>
              <a:t>Koniec ery wolności, gdy Gustaw III odnowił władzę absolutną drogą zamachu stanu. </a:t>
            </a:r>
          </a:p>
        </p:txBody>
      </p:sp>
    </p:spTree>
    <p:extLst>
      <p:ext uri="{BB962C8B-B14F-4D97-AF65-F5344CB8AC3E}">
        <p14:creationId xmlns:p14="http://schemas.microsoft.com/office/powerpoint/2010/main" xmlns="" val="2993504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478971-7F0B-4AAE-82E7-9B37FDD2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                3. HISTORIA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9BC7CAD-817B-421B-82C8-BB2F28847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3800" b="1" dirty="0"/>
              <a:t>XIX wiek</a:t>
            </a:r>
          </a:p>
          <a:p>
            <a:pPr marL="0" indent="0" algn="ctr">
              <a:buNone/>
            </a:pPr>
            <a:endParaRPr lang="pl-PL" sz="3800" b="1" dirty="0"/>
          </a:p>
          <a:p>
            <a:r>
              <a:rPr lang="pl-PL" dirty="0"/>
              <a:t>1805 - Szwecja dołącza do III koalicji antyfrancuskiej. </a:t>
            </a:r>
          </a:p>
          <a:p>
            <a:r>
              <a:rPr lang="pl-PL" dirty="0"/>
              <a:t>1808 - wojna z Danią i Rosją, utrata Finlandii na rzecz Rosji. </a:t>
            </a:r>
          </a:p>
          <a:p>
            <a:r>
              <a:rPr lang="pl-PL" dirty="0"/>
              <a:t>1809 -  po obaleniu króla Gustawa Adolfa, parlament uchwala pierwszą w dziejach Szwecji konstytucję. </a:t>
            </a:r>
          </a:p>
          <a:p>
            <a:r>
              <a:rPr lang="pl-PL" dirty="0"/>
              <a:t>1814 - król Karol XIV Jan </a:t>
            </a:r>
            <a:r>
              <a:rPr lang="pl-PL" dirty="0" err="1"/>
              <a:t>Bernadotte</a:t>
            </a:r>
            <a:r>
              <a:rPr lang="pl-PL" dirty="0"/>
              <a:t> przyłącza Norwegię do Szwecji (unia personalna). </a:t>
            </a:r>
          </a:p>
          <a:p>
            <a:r>
              <a:rPr lang="pl-PL" dirty="0"/>
              <a:t>1866 - reforma parlamentu, który znosi podział na stany. Reforma ta czyni Szwecję krajem liberalnym. </a:t>
            </a:r>
          </a:p>
          <a:p>
            <a:r>
              <a:rPr lang="pl-PL" dirty="0"/>
              <a:t>Druga połowa XIX wieku to czasy wzrostu znaczenia przemysłu i masowej urbanizacji, która przekształca Szwecję z kraju rolniczego w kraj uprzemysłowiony.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B284D47-6610-4CD9-8367-CC407C7FDF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7775" y="275026"/>
            <a:ext cx="3020470" cy="24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91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996</Words>
  <Application>Microsoft Office PowerPoint</Application>
  <PresentationFormat>Niestandardowy</PresentationFormat>
  <Paragraphs>111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Szwecja</vt:lpstr>
      <vt:lpstr>PLAN PREZENTACJI:</vt:lpstr>
      <vt:lpstr>1. Informacje Ogólne</vt:lpstr>
      <vt:lpstr>2. Symbole narodowe</vt:lpstr>
      <vt:lpstr>                3. HISTORIA (1)</vt:lpstr>
      <vt:lpstr>              3. HISTORIA (2)</vt:lpstr>
      <vt:lpstr>        3. HISTORIA (3)</vt:lpstr>
      <vt:lpstr>3. HISTORIA (3)</vt:lpstr>
      <vt:lpstr>                3. HISTORIA (4)</vt:lpstr>
      <vt:lpstr>3. HISTORIA (5)</vt:lpstr>
      <vt:lpstr>     4. Król szwecji</vt:lpstr>
      <vt:lpstr>5. Zabytki Szwecji (1) </vt:lpstr>
      <vt:lpstr>5. Zabytki Szwecji (2)–  Szwedzki paŁac</vt:lpstr>
      <vt:lpstr>5. Zabytki Szwecji (3)</vt:lpstr>
      <vt:lpstr>5. Zabytki Szwecji (4)</vt:lpstr>
      <vt:lpstr>5. Zabytki Szwecji (5)</vt:lpstr>
      <vt:lpstr>5. Zabytki Szwecji (6)</vt:lpstr>
      <vt:lpstr>5. Znani szwedzi</vt:lpstr>
      <vt:lpstr>7. Kuchnia szwedzka 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Szwecja</dc:title>
  <dc:creator>Olga Łodyga</dc:creator>
  <cp:lastModifiedBy>admin</cp:lastModifiedBy>
  <cp:revision>55</cp:revision>
  <dcterms:created xsi:type="dcterms:W3CDTF">2020-04-16T09:55:33Z</dcterms:created>
  <dcterms:modified xsi:type="dcterms:W3CDTF">2020-05-13T10:49:02Z</dcterms:modified>
</cp:coreProperties>
</file>