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43" r:id="rId1"/>
  </p:sldMasterIdLst>
  <p:sldIdLst>
    <p:sldId id="256" r:id="rId2"/>
    <p:sldId id="257" r:id="rId3"/>
    <p:sldId id="308" r:id="rId4"/>
    <p:sldId id="259" r:id="rId5"/>
    <p:sldId id="309" r:id="rId6"/>
    <p:sldId id="260" r:id="rId7"/>
    <p:sldId id="336" r:id="rId8"/>
    <p:sldId id="311" r:id="rId9"/>
    <p:sldId id="344" r:id="rId10"/>
    <p:sldId id="312" r:id="rId11"/>
    <p:sldId id="313" r:id="rId12"/>
    <p:sldId id="314" r:id="rId13"/>
    <p:sldId id="315" r:id="rId14"/>
    <p:sldId id="316" r:id="rId15"/>
    <p:sldId id="337" r:id="rId16"/>
    <p:sldId id="338" r:id="rId17"/>
    <p:sldId id="339" r:id="rId18"/>
    <p:sldId id="317" r:id="rId19"/>
    <p:sldId id="318" r:id="rId20"/>
    <p:sldId id="319" r:id="rId21"/>
    <p:sldId id="334" r:id="rId22"/>
    <p:sldId id="340" r:id="rId23"/>
    <p:sldId id="335" r:id="rId24"/>
    <p:sldId id="341" r:id="rId25"/>
    <p:sldId id="320" r:id="rId26"/>
    <p:sldId id="342" r:id="rId27"/>
    <p:sldId id="321" r:id="rId28"/>
    <p:sldId id="322" r:id="rId29"/>
    <p:sldId id="323" r:id="rId30"/>
    <p:sldId id="324" r:id="rId31"/>
    <p:sldId id="325" r:id="rId32"/>
    <p:sldId id="326" r:id="rId33"/>
    <p:sldId id="327" r:id="rId34"/>
    <p:sldId id="328" r:id="rId35"/>
    <p:sldId id="329" r:id="rId36"/>
    <p:sldId id="330" r:id="rId37"/>
    <p:sldId id="331" r:id="rId38"/>
    <p:sldId id="332" r:id="rId39"/>
    <p:sldId id="333" r:id="rId40"/>
    <p:sldId id="343"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9940B7"/>
    <a:srgbClr val="AD4ACE"/>
    <a:srgbClr val="DC47E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381"/>
    <p:restoredTop sz="94660"/>
  </p:normalViewPr>
  <p:slideViewPr>
    <p:cSldViewPr>
      <p:cViewPr varScale="1">
        <p:scale>
          <a:sx n="62" d="100"/>
          <a:sy n="62" d="100"/>
        </p:scale>
        <p:origin x="-84" y="-20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pic>
        <p:nvPicPr>
          <p:cNvPr id="11" name="Picture 10" descr="Celestia-R1---OverlayTitleSD.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7397750" cy="6858000"/>
          </a:xfrm>
          <a:prstGeom prst="rect">
            <a:avLst/>
          </a:prstGeom>
        </p:spPr>
      </p:pic>
      <p:sp>
        <p:nvSpPr>
          <p:cNvPr id="2" name="Title 1"/>
          <p:cNvSpPr>
            <a:spLocks noGrp="1"/>
          </p:cNvSpPr>
          <p:nvPr>
            <p:ph type="ctrTitle"/>
          </p:nvPr>
        </p:nvSpPr>
        <p:spPr>
          <a:xfrm>
            <a:off x="2743973" y="1964267"/>
            <a:ext cx="5714228" cy="2421464"/>
          </a:xfrm>
        </p:spPr>
        <p:txBody>
          <a:bodyPr anchor="b">
            <a:normAutofit/>
          </a:bodyPr>
          <a:lstStyle>
            <a:lvl1pPr algn="r">
              <a:defRPr sz="4400">
                <a:effectLst/>
              </a:defRPr>
            </a:lvl1pPr>
          </a:lstStyle>
          <a:p>
            <a:r>
              <a:rPr lang="pl-PL"/>
              <a:t>Kliknij, aby edytować styl</a:t>
            </a:r>
            <a:endParaRPr lang="en-US" dirty="0"/>
          </a:p>
        </p:txBody>
      </p:sp>
      <p:sp>
        <p:nvSpPr>
          <p:cNvPr id="3" name="Subtitle 2"/>
          <p:cNvSpPr>
            <a:spLocks noGrp="1"/>
          </p:cNvSpPr>
          <p:nvPr>
            <p:ph type="subTitle" idx="1"/>
          </p:nvPr>
        </p:nvSpPr>
        <p:spPr>
          <a:xfrm>
            <a:off x="2743973" y="4385733"/>
            <a:ext cx="5714228"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Kliknij, aby edytować styl wzorca podtytułu</a:t>
            </a:r>
            <a:endParaRPr lang="en-US" dirty="0"/>
          </a:p>
        </p:txBody>
      </p:sp>
      <p:sp>
        <p:nvSpPr>
          <p:cNvPr id="4" name="Date Placeholder 3"/>
          <p:cNvSpPr>
            <a:spLocks noGrp="1"/>
          </p:cNvSpPr>
          <p:nvPr>
            <p:ph type="dt" sz="half" idx="10"/>
          </p:nvPr>
        </p:nvSpPr>
        <p:spPr>
          <a:xfrm>
            <a:off x="6752311" y="5870576"/>
            <a:ext cx="1212173" cy="377825"/>
          </a:xfrm>
        </p:spPr>
        <p:txBody>
          <a:bodyPr/>
          <a:lstStyle/>
          <a:p>
            <a:fld id="{25A1A346-52C3-426C-91D0-4BF7198C552E}" type="datetimeFigureOut">
              <a:rPr lang="pl-PL" smtClean="0"/>
              <a:pPr/>
              <a:t>07.12.2019</a:t>
            </a:fld>
            <a:endParaRPr lang="pl-PL"/>
          </a:p>
        </p:txBody>
      </p:sp>
      <p:sp>
        <p:nvSpPr>
          <p:cNvPr id="5" name="Footer Placeholder 4"/>
          <p:cNvSpPr>
            <a:spLocks noGrp="1"/>
          </p:cNvSpPr>
          <p:nvPr>
            <p:ph type="ftr" sz="quarter" idx="11"/>
          </p:nvPr>
        </p:nvSpPr>
        <p:spPr>
          <a:xfrm>
            <a:off x="2743973" y="5870576"/>
            <a:ext cx="3932137" cy="377825"/>
          </a:xfrm>
        </p:spPr>
        <p:txBody>
          <a:bodyPr/>
          <a:lstStyle/>
          <a:p>
            <a:endParaRPr lang="pl-PL"/>
          </a:p>
        </p:txBody>
      </p:sp>
      <p:sp>
        <p:nvSpPr>
          <p:cNvPr id="6" name="Slide Number Placeholder 5"/>
          <p:cNvSpPr>
            <a:spLocks noGrp="1"/>
          </p:cNvSpPr>
          <p:nvPr>
            <p:ph type="sldNum" sz="quarter" idx="12"/>
          </p:nvPr>
        </p:nvSpPr>
        <p:spPr>
          <a:xfrm>
            <a:off x="8040685" y="5870576"/>
            <a:ext cx="417516" cy="377825"/>
          </a:xfrm>
        </p:spPr>
        <p:txBody>
          <a:bodyPr/>
          <a:lstStyle/>
          <a:p>
            <a:fld id="{59439A90-958E-403C-8379-AC8873486887}" type="slidenum">
              <a:rPr lang="pl-PL" smtClean="0"/>
              <a:pPr/>
              <a:t>‹#›</a:t>
            </a:fld>
            <a:endParaRPr lang="pl-PL"/>
          </a:p>
        </p:txBody>
      </p:sp>
    </p:spTree>
    <p:extLst>
      <p:ext uri="{BB962C8B-B14F-4D97-AF65-F5344CB8AC3E}">
        <p14:creationId xmlns:p14="http://schemas.microsoft.com/office/powerpoint/2010/main" xmlns="" val="618828077"/>
      </p:ext>
    </p:extLst>
  </p:cSld>
  <p:clrMapOvr>
    <a:masterClrMapping/>
  </p:clrMapOvr>
  <p:transition spd="slow">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Obraz panoramiczny z podpisem">
    <p:spTree>
      <p:nvGrpSpPr>
        <p:cNvPr id="1" name=""/>
        <p:cNvGrpSpPr/>
        <p:nvPr/>
      </p:nvGrpSpPr>
      <p:grpSpPr>
        <a:xfrm>
          <a:off x="0" y="0"/>
          <a:ext cx="0" cy="0"/>
          <a:chOff x="0" y="0"/>
          <a:chExt cx="0" cy="0"/>
        </a:xfrm>
      </p:grpSpPr>
      <p:pic>
        <p:nvPicPr>
          <p:cNvPr id="10" name="Picture 9" descr="Celestia-R1---OverlayContentSD.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1" y="4732865"/>
            <a:ext cx="7772400" cy="566738"/>
          </a:xfrm>
        </p:spPr>
        <p:txBody>
          <a:bodyPr anchor="b">
            <a:normAutofit/>
          </a:bodyPr>
          <a:lstStyle>
            <a:lvl1pPr algn="l">
              <a:defRPr sz="2000" b="0"/>
            </a:lvl1pPr>
          </a:lstStyle>
          <a:p>
            <a:r>
              <a:rPr lang="pl-PL"/>
              <a:t>Kliknij, aby edytować styl</a:t>
            </a:r>
            <a:endParaRPr lang="en-US" dirty="0"/>
          </a:p>
        </p:txBody>
      </p:sp>
      <p:sp>
        <p:nvSpPr>
          <p:cNvPr id="3" name="Picture Placeholder 2"/>
          <p:cNvSpPr>
            <a:spLocks noGrp="1" noChangeAspect="1"/>
          </p:cNvSpPr>
          <p:nvPr>
            <p:ph type="pic" idx="1"/>
          </p:nvPr>
        </p:nvSpPr>
        <p:spPr>
          <a:xfrm>
            <a:off x="914401" y="932112"/>
            <a:ext cx="6858000"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lvl1pPr>
              <a:defRPr lang="en-US" sz="1600"/>
            </a:lvl1pPr>
          </a:lstStyle>
          <a:p>
            <a:pPr marL="0" lvl="0" indent="0" algn="ctr">
              <a:buNone/>
            </a:pPr>
            <a:r>
              <a:rPr lang="pl-PL"/>
              <a:t>Kliknij ikonę, aby dodać obraz</a:t>
            </a:r>
            <a:endParaRPr lang="en-US" dirty="0"/>
          </a:p>
        </p:txBody>
      </p:sp>
      <p:sp>
        <p:nvSpPr>
          <p:cNvPr id="4" name="Text Placeholder 3"/>
          <p:cNvSpPr>
            <a:spLocks noGrp="1"/>
          </p:cNvSpPr>
          <p:nvPr>
            <p:ph type="body" sz="half" idx="2"/>
          </p:nvPr>
        </p:nvSpPr>
        <p:spPr>
          <a:xfrm>
            <a:off x="457201" y="5299603"/>
            <a:ext cx="77724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25A1A346-52C3-426C-91D0-4BF7198C552E}" type="datetimeFigureOut">
              <a:rPr lang="pl-PL" smtClean="0"/>
              <a:pPr/>
              <a:t>07.12.2019</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59439A90-958E-403C-8379-AC8873486887}" type="slidenum">
              <a:rPr lang="pl-PL" smtClean="0"/>
              <a:pPr/>
              <a:t>‹#›</a:t>
            </a:fld>
            <a:endParaRPr lang="pl-PL"/>
          </a:p>
        </p:txBody>
      </p:sp>
    </p:spTree>
    <p:extLst>
      <p:ext uri="{BB962C8B-B14F-4D97-AF65-F5344CB8AC3E}">
        <p14:creationId xmlns:p14="http://schemas.microsoft.com/office/powerpoint/2010/main" xmlns="" val="40024987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ytuł i podpis">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3" y="609602"/>
            <a:ext cx="7772399" cy="3124199"/>
          </a:xfrm>
        </p:spPr>
        <p:txBody>
          <a:bodyPr anchor="ctr">
            <a:normAutofit/>
          </a:bodyPr>
          <a:lstStyle>
            <a:lvl1pPr algn="l">
              <a:defRPr sz="3200" b="0" cap="none"/>
            </a:lvl1pPr>
          </a:lstStyle>
          <a:p>
            <a:r>
              <a:rPr lang="pl-PL"/>
              <a:t>Kliknij, aby edytować styl</a:t>
            </a:r>
            <a:endParaRPr lang="en-US" dirty="0"/>
          </a:p>
        </p:txBody>
      </p:sp>
      <p:sp>
        <p:nvSpPr>
          <p:cNvPr id="3" name="Text Placeholder 2"/>
          <p:cNvSpPr>
            <a:spLocks noGrp="1"/>
          </p:cNvSpPr>
          <p:nvPr>
            <p:ph type="body" idx="1"/>
          </p:nvPr>
        </p:nvSpPr>
        <p:spPr>
          <a:xfrm>
            <a:off x="457202" y="4343400"/>
            <a:ext cx="7772399"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25A1A346-52C3-426C-91D0-4BF7198C552E}" type="datetimeFigureOut">
              <a:rPr lang="pl-PL" smtClean="0"/>
              <a:pPr/>
              <a:t>07.12.2019</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59439A90-958E-403C-8379-AC8873486887}" type="slidenum">
              <a:rPr lang="pl-PL" smtClean="0"/>
              <a:pPr/>
              <a:t>‹#›</a:t>
            </a:fld>
            <a:endParaRPr lang="pl-PL"/>
          </a:p>
        </p:txBody>
      </p:sp>
    </p:spTree>
    <p:extLst>
      <p:ext uri="{BB962C8B-B14F-4D97-AF65-F5344CB8AC3E}">
        <p14:creationId xmlns:p14="http://schemas.microsoft.com/office/powerpoint/2010/main" xmlns="" val="38652259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Oferta z podpisem">
    <p:spTree>
      <p:nvGrpSpPr>
        <p:cNvPr id="1" name=""/>
        <p:cNvGrpSpPr/>
        <p:nvPr/>
      </p:nvGrpSpPr>
      <p:grpSpPr>
        <a:xfrm>
          <a:off x="0" y="0"/>
          <a:ext cx="0" cy="0"/>
          <a:chOff x="0" y="0"/>
          <a:chExt cx="0" cy="0"/>
        </a:xfrm>
      </p:grpSpPr>
      <p:pic>
        <p:nvPicPr>
          <p:cNvPr id="17" name="Picture 16" descr="Celestia-R1---OverlayContentSD.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3956" y="0"/>
            <a:ext cx="9118600" cy="6858000"/>
          </a:xfrm>
          <a:prstGeom prst="rect">
            <a:avLst/>
          </a:prstGeom>
        </p:spPr>
      </p:pic>
      <p:sp>
        <p:nvSpPr>
          <p:cNvPr id="15" name="TextBox 14"/>
          <p:cNvSpPr txBox="1"/>
          <p:nvPr/>
        </p:nvSpPr>
        <p:spPr>
          <a:xfrm>
            <a:off x="7735800" y="2751671"/>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21796" y="718114"/>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2" name="Title 1"/>
          <p:cNvSpPr>
            <a:spLocks noGrp="1"/>
          </p:cNvSpPr>
          <p:nvPr>
            <p:ph type="title"/>
          </p:nvPr>
        </p:nvSpPr>
        <p:spPr>
          <a:xfrm>
            <a:off x="879115" y="609602"/>
            <a:ext cx="7091297" cy="2743199"/>
          </a:xfrm>
        </p:spPr>
        <p:txBody>
          <a:bodyPr anchor="ctr">
            <a:normAutofit/>
          </a:bodyPr>
          <a:lstStyle>
            <a:lvl1pPr algn="l">
              <a:defRPr sz="3200" b="0" cap="none">
                <a:solidFill>
                  <a:schemeClr val="tx1"/>
                </a:solidFill>
              </a:defRPr>
            </a:lvl1pPr>
          </a:lstStyle>
          <a:p>
            <a:r>
              <a:rPr lang="pl-PL"/>
              <a:t>Kliknij, aby edytować styl</a:t>
            </a:r>
            <a:endParaRPr lang="en-US" dirty="0"/>
          </a:p>
        </p:txBody>
      </p:sp>
      <p:sp>
        <p:nvSpPr>
          <p:cNvPr id="13" name="Text Placeholder 9"/>
          <p:cNvSpPr>
            <a:spLocks noGrp="1"/>
          </p:cNvSpPr>
          <p:nvPr>
            <p:ph type="body" sz="quarter" idx="13"/>
          </p:nvPr>
        </p:nvSpPr>
        <p:spPr>
          <a:xfrm>
            <a:off x="988671" y="3352800"/>
            <a:ext cx="6876133" cy="381000"/>
          </a:xfrm>
        </p:spPr>
        <p:txBody>
          <a:bodyPr anchor="ct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l-PL"/>
              <a:t>Kliknij, aby edytować style wzorca tekstu</a:t>
            </a:r>
          </a:p>
        </p:txBody>
      </p:sp>
      <p:sp>
        <p:nvSpPr>
          <p:cNvPr id="3" name="Text Placeholder 2"/>
          <p:cNvSpPr>
            <a:spLocks noGrp="1"/>
          </p:cNvSpPr>
          <p:nvPr>
            <p:ph type="body" idx="1"/>
          </p:nvPr>
        </p:nvSpPr>
        <p:spPr>
          <a:xfrm>
            <a:off x="462266" y="4343400"/>
            <a:ext cx="77724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25A1A346-52C3-426C-91D0-4BF7198C552E}" type="datetimeFigureOut">
              <a:rPr lang="pl-PL" smtClean="0"/>
              <a:pPr/>
              <a:t>07.12.2019</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59439A90-958E-403C-8379-AC8873486887}" type="slidenum">
              <a:rPr lang="pl-PL" smtClean="0"/>
              <a:pPr/>
              <a:t>‹#›</a:t>
            </a:fld>
            <a:endParaRPr lang="pl-PL"/>
          </a:p>
        </p:txBody>
      </p:sp>
    </p:spTree>
    <p:extLst>
      <p:ext uri="{BB962C8B-B14F-4D97-AF65-F5344CB8AC3E}">
        <p14:creationId xmlns:p14="http://schemas.microsoft.com/office/powerpoint/2010/main" xmlns="" val="41750641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rta nazwy">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1" y="3291648"/>
            <a:ext cx="7772401" cy="1468800"/>
          </a:xfrm>
        </p:spPr>
        <p:txBody>
          <a:bodyPr anchor="b">
            <a:normAutofit/>
          </a:bodyPr>
          <a:lstStyle>
            <a:lvl1pPr algn="l">
              <a:defRPr sz="2800" b="0" cap="none"/>
            </a:lvl1pPr>
          </a:lstStyle>
          <a:p>
            <a:r>
              <a:rPr lang="pl-PL"/>
              <a:t>Kliknij, aby edytować styl</a:t>
            </a:r>
            <a:endParaRPr lang="en-US" dirty="0"/>
          </a:p>
        </p:txBody>
      </p:sp>
      <p:sp>
        <p:nvSpPr>
          <p:cNvPr id="3" name="Text Placeholder 2"/>
          <p:cNvSpPr>
            <a:spLocks noGrp="1"/>
          </p:cNvSpPr>
          <p:nvPr>
            <p:ph type="body" idx="1"/>
          </p:nvPr>
        </p:nvSpPr>
        <p:spPr>
          <a:xfrm>
            <a:off x="457200" y="4760448"/>
            <a:ext cx="7772402"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25A1A346-52C3-426C-91D0-4BF7198C552E}" type="datetimeFigureOut">
              <a:rPr lang="pl-PL" smtClean="0"/>
              <a:pPr/>
              <a:t>07.12.2019</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59439A90-958E-403C-8379-AC8873486887}" type="slidenum">
              <a:rPr lang="pl-PL" smtClean="0"/>
              <a:pPr/>
              <a:t>‹#›</a:t>
            </a:fld>
            <a:endParaRPr lang="pl-PL"/>
          </a:p>
        </p:txBody>
      </p:sp>
    </p:spTree>
    <p:extLst>
      <p:ext uri="{BB962C8B-B14F-4D97-AF65-F5344CB8AC3E}">
        <p14:creationId xmlns:p14="http://schemas.microsoft.com/office/powerpoint/2010/main" xmlns="" val="20661589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Karta nazwy cytatu">
    <p:spTree>
      <p:nvGrpSpPr>
        <p:cNvPr id="1" name=""/>
        <p:cNvGrpSpPr/>
        <p:nvPr/>
      </p:nvGrpSpPr>
      <p:grpSpPr>
        <a:xfrm>
          <a:off x="0" y="0"/>
          <a:ext cx="0" cy="0"/>
          <a:chOff x="0" y="0"/>
          <a:chExt cx="0" cy="0"/>
        </a:xfrm>
      </p:grpSpPr>
      <p:pic>
        <p:nvPicPr>
          <p:cNvPr id="13" name="Picture 12" descr="Celestia-R1---OverlayContentSD.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3956" y="0"/>
            <a:ext cx="9118600" cy="6858000"/>
          </a:xfrm>
          <a:prstGeom prst="rect">
            <a:avLst/>
          </a:prstGeom>
        </p:spPr>
      </p:pic>
      <p:sp>
        <p:nvSpPr>
          <p:cNvPr id="16" name="TextBox 15"/>
          <p:cNvSpPr txBox="1"/>
          <p:nvPr/>
        </p:nvSpPr>
        <p:spPr>
          <a:xfrm>
            <a:off x="7735800" y="2751671"/>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21796" y="718114"/>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2" name="Title 1"/>
          <p:cNvSpPr>
            <a:spLocks noGrp="1"/>
          </p:cNvSpPr>
          <p:nvPr>
            <p:ph type="title"/>
          </p:nvPr>
        </p:nvSpPr>
        <p:spPr>
          <a:xfrm>
            <a:off x="879115" y="609602"/>
            <a:ext cx="7091297" cy="2743199"/>
          </a:xfrm>
        </p:spPr>
        <p:txBody>
          <a:bodyPr anchor="ctr">
            <a:normAutofit/>
          </a:bodyPr>
          <a:lstStyle>
            <a:lvl1pPr algn="l">
              <a:defRPr sz="3200" b="0" cap="none">
                <a:solidFill>
                  <a:schemeClr val="tx1"/>
                </a:solidFill>
              </a:defRPr>
            </a:lvl1pPr>
          </a:lstStyle>
          <a:p>
            <a:r>
              <a:rPr lang="pl-PL"/>
              <a:t>Kliknij, aby edytować styl</a:t>
            </a:r>
            <a:endParaRPr lang="en-US" dirty="0"/>
          </a:p>
        </p:txBody>
      </p:sp>
      <p:sp>
        <p:nvSpPr>
          <p:cNvPr id="10" name="Text Placeholder 9"/>
          <p:cNvSpPr>
            <a:spLocks noGrp="1"/>
          </p:cNvSpPr>
          <p:nvPr>
            <p:ph type="body" sz="quarter" idx="13"/>
          </p:nvPr>
        </p:nvSpPr>
        <p:spPr>
          <a:xfrm>
            <a:off x="457200" y="3886200"/>
            <a:ext cx="7772401" cy="889000"/>
          </a:xfrm>
        </p:spPr>
        <p:txBody>
          <a:bodyPr vert="horz" lIns="91440" tIns="45720" rIns="91440" bIns="45720" rtlCol="0" anchor="b">
            <a:normAutofit/>
          </a:bodyPr>
          <a:lstStyle>
            <a:lvl1pPr>
              <a:buNone/>
              <a:defRPr lang="en-US" sz="2000" b="0" cap="none" dirty="0">
                <a:ln w="3175" cmpd="sng">
                  <a:noFill/>
                </a:ln>
                <a:solidFill>
                  <a:schemeClr val="tx1"/>
                </a:solidFill>
                <a:effectLst/>
              </a:defRPr>
            </a:lvl1pPr>
          </a:lstStyle>
          <a:p>
            <a:pPr marL="0" lvl="0">
              <a:spcBef>
                <a:spcPct val="0"/>
              </a:spcBef>
              <a:buNone/>
            </a:pPr>
            <a:r>
              <a:rPr lang="pl-PL"/>
              <a:t>Kliknij, aby edytować style wzorca tekstu</a:t>
            </a:r>
          </a:p>
        </p:txBody>
      </p:sp>
      <p:sp>
        <p:nvSpPr>
          <p:cNvPr id="3" name="Text Placeholder 2"/>
          <p:cNvSpPr>
            <a:spLocks noGrp="1"/>
          </p:cNvSpPr>
          <p:nvPr>
            <p:ph type="body" idx="1"/>
          </p:nvPr>
        </p:nvSpPr>
        <p:spPr>
          <a:xfrm>
            <a:off x="457200" y="4775200"/>
            <a:ext cx="7772401" cy="10160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25A1A346-52C3-426C-91D0-4BF7198C552E}" type="datetimeFigureOut">
              <a:rPr lang="pl-PL" smtClean="0"/>
              <a:pPr/>
              <a:t>07.12.2019</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59439A90-958E-403C-8379-AC8873486887}" type="slidenum">
              <a:rPr lang="pl-PL" smtClean="0"/>
              <a:pPr/>
              <a:t>‹#›</a:t>
            </a:fld>
            <a:endParaRPr lang="pl-PL"/>
          </a:p>
        </p:txBody>
      </p:sp>
    </p:spTree>
    <p:extLst>
      <p:ext uri="{BB962C8B-B14F-4D97-AF65-F5344CB8AC3E}">
        <p14:creationId xmlns:p14="http://schemas.microsoft.com/office/powerpoint/2010/main" xmlns="" val="30321202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rawda lub fałsz">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64440" y="609602"/>
            <a:ext cx="7772401" cy="2743199"/>
          </a:xfrm>
        </p:spPr>
        <p:txBody>
          <a:bodyPr vert="horz" lIns="91440" tIns="45720" rIns="91440" bIns="45720" rtlCol="0" anchor="ctr">
            <a:normAutofit/>
          </a:bodyPr>
          <a:lstStyle>
            <a:lvl1pPr>
              <a:defRPr lang="en-US" sz="2800" b="0" dirty="0"/>
            </a:lvl1pPr>
          </a:lstStyle>
          <a:p>
            <a:pPr marL="0" lvl="0"/>
            <a:r>
              <a:rPr lang="pl-PL"/>
              <a:t>Kliknij, aby edytować styl</a:t>
            </a:r>
            <a:endParaRPr lang="en-US" dirty="0"/>
          </a:p>
        </p:txBody>
      </p:sp>
      <p:sp>
        <p:nvSpPr>
          <p:cNvPr id="10" name="Text Placeholder 9"/>
          <p:cNvSpPr>
            <a:spLocks noGrp="1"/>
          </p:cNvSpPr>
          <p:nvPr>
            <p:ph type="body" sz="quarter" idx="13"/>
          </p:nvPr>
        </p:nvSpPr>
        <p:spPr>
          <a:xfrm>
            <a:off x="464440" y="3505200"/>
            <a:ext cx="7772401" cy="838200"/>
          </a:xfrm>
        </p:spPr>
        <p:txBody>
          <a:bodyPr vert="horz" lIns="91440" tIns="45720" rIns="91440" bIns="45720" rtlCol="0" anchor="b">
            <a:normAutofit/>
          </a:bodyPr>
          <a:lstStyle>
            <a:lvl1pPr>
              <a:buNone/>
              <a:defRPr lang="en-US" sz="2000" b="0" cap="none" dirty="0">
                <a:ln w="3175" cmpd="sng">
                  <a:noFill/>
                </a:ln>
                <a:solidFill>
                  <a:schemeClr val="tx1"/>
                </a:solidFill>
                <a:effectLst/>
              </a:defRPr>
            </a:lvl1pPr>
          </a:lstStyle>
          <a:p>
            <a:pPr marL="0" lvl="0">
              <a:spcBef>
                <a:spcPct val="0"/>
              </a:spcBef>
              <a:buNone/>
            </a:pPr>
            <a:r>
              <a:rPr lang="pl-PL"/>
              <a:t>Kliknij, aby edytować style wzorca tekstu</a:t>
            </a:r>
          </a:p>
        </p:txBody>
      </p:sp>
      <p:sp>
        <p:nvSpPr>
          <p:cNvPr id="3" name="Text Placeholder 2"/>
          <p:cNvSpPr>
            <a:spLocks noGrp="1"/>
          </p:cNvSpPr>
          <p:nvPr>
            <p:ph type="body" idx="1"/>
          </p:nvPr>
        </p:nvSpPr>
        <p:spPr>
          <a:xfrm>
            <a:off x="464439" y="4343400"/>
            <a:ext cx="7772401" cy="14478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25A1A346-52C3-426C-91D0-4BF7198C552E}" type="datetimeFigureOut">
              <a:rPr lang="pl-PL" smtClean="0"/>
              <a:pPr/>
              <a:t>07.12.2019</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59439A90-958E-403C-8379-AC8873486887}" type="slidenum">
              <a:rPr lang="pl-PL" smtClean="0"/>
              <a:pPr/>
              <a:t>‹#›</a:t>
            </a:fld>
            <a:endParaRPr lang="pl-PL"/>
          </a:p>
        </p:txBody>
      </p:sp>
    </p:spTree>
    <p:extLst>
      <p:ext uri="{BB962C8B-B14F-4D97-AF65-F5344CB8AC3E}">
        <p14:creationId xmlns:p14="http://schemas.microsoft.com/office/powerpoint/2010/main" xmlns="" val="5392284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3956" y="0"/>
            <a:ext cx="9118600" cy="6858000"/>
          </a:xfrm>
          <a:prstGeom prst="rect">
            <a:avLst/>
          </a:prstGeom>
        </p:spPr>
      </p:pic>
      <p:sp>
        <p:nvSpPr>
          <p:cNvPr id="8" name="Title 1"/>
          <p:cNvSpPr>
            <a:spLocks noGrp="1"/>
          </p:cNvSpPr>
          <p:nvPr>
            <p:ph type="title"/>
          </p:nvPr>
        </p:nvSpPr>
        <p:spPr>
          <a:xfrm>
            <a:off x="457200" y="609601"/>
            <a:ext cx="7772400" cy="1456267"/>
          </a:xfrm>
        </p:spPr>
        <p:txBody>
          <a:bodyPr>
            <a:normAutofit/>
          </a:bodyPr>
          <a:lstStyle>
            <a:lvl1pPr>
              <a:defRPr sz="2800"/>
            </a:lvl1pPr>
          </a:lstStyle>
          <a:p>
            <a:r>
              <a:rPr lang="pl-PL"/>
              <a:t>Kliknij, aby edytować styl</a:t>
            </a:r>
            <a:endParaRPr lang="en-US" dirty="0"/>
          </a:p>
        </p:txBody>
      </p:sp>
      <p:sp>
        <p:nvSpPr>
          <p:cNvPr id="3" name="Vertical Text Placeholder 2"/>
          <p:cNvSpPr>
            <a:spLocks noGrp="1"/>
          </p:cNvSpPr>
          <p:nvPr>
            <p:ph type="body" orient="vert" idx="1"/>
          </p:nvPr>
        </p:nvSpPr>
        <p:spPr/>
        <p:txBody>
          <a:bodyPr vert="eaVert" ancho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25A1A346-52C3-426C-91D0-4BF7198C552E}" type="datetimeFigureOut">
              <a:rPr lang="pl-PL" smtClean="0"/>
              <a:pPr/>
              <a:t>07.12.2019</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59439A90-958E-403C-8379-AC8873486887}" type="slidenum">
              <a:rPr lang="pl-PL" smtClean="0"/>
              <a:pPr/>
              <a:t>‹#›</a:t>
            </a:fld>
            <a:endParaRPr lang="pl-PL"/>
          </a:p>
        </p:txBody>
      </p:sp>
    </p:spTree>
    <p:extLst>
      <p:ext uri="{BB962C8B-B14F-4D97-AF65-F5344CB8AC3E}">
        <p14:creationId xmlns:p14="http://schemas.microsoft.com/office/powerpoint/2010/main" xmlns="" val="4132837147"/>
      </p:ext>
    </p:extLst>
  </p:cSld>
  <p:clrMapOvr>
    <a:masterClrMapping/>
  </p:clrMapOvr>
  <p:transition spd="slow">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3956" y="0"/>
            <a:ext cx="9118600" cy="6858000"/>
          </a:xfrm>
          <a:prstGeom prst="rect">
            <a:avLst/>
          </a:prstGeom>
        </p:spPr>
      </p:pic>
      <p:sp>
        <p:nvSpPr>
          <p:cNvPr id="2" name="Vertical Title 1"/>
          <p:cNvSpPr>
            <a:spLocks noGrp="1"/>
          </p:cNvSpPr>
          <p:nvPr>
            <p:ph type="title" orient="vert"/>
          </p:nvPr>
        </p:nvSpPr>
        <p:spPr>
          <a:xfrm>
            <a:off x="6552978" y="609600"/>
            <a:ext cx="1676621" cy="5181601"/>
          </a:xfrm>
        </p:spPr>
        <p:txBody>
          <a:bodyPr vert="eaVert">
            <a:normAutofit/>
          </a:bodyPr>
          <a:lstStyle>
            <a:lvl1pPr>
              <a:defRPr sz="2800"/>
            </a:lvl1pPr>
          </a:lstStyle>
          <a:p>
            <a:r>
              <a:rPr lang="pl-PL"/>
              <a:t>Kliknij, aby edytować styl</a:t>
            </a:r>
            <a:endParaRPr lang="en-US" dirty="0"/>
          </a:p>
        </p:txBody>
      </p:sp>
      <p:sp>
        <p:nvSpPr>
          <p:cNvPr id="3" name="Vertical Text Placeholder 2"/>
          <p:cNvSpPr>
            <a:spLocks noGrp="1"/>
          </p:cNvSpPr>
          <p:nvPr>
            <p:ph type="body" orient="vert" idx="1"/>
          </p:nvPr>
        </p:nvSpPr>
        <p:spPr>
          <a:xfrm>
            <a:off x="457200" y="609600"/>
            <a:ext cx="5990184" cy="5181600"/>
          </a:xfrm>
        </p:spPr>
        <p:txBody>
          <a:bodyPr vert="eaVert" ancho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25A1A346-52C3-426C-91D0-4BF7198C552E}" type="datetimeFigureOut">
              <a:rPr lang="pl-PL" smtClean="0"/>
              <a:pPr/>
              <a:t>07.12.2019</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59439A90-958E-403C-8379-AC8873486887}" type="slidenum">
              <a:rPr lang="pl-PL" smtClean="0"/>
              <a:pPr/>
              <a:t>‹#›</a:t>
            </a:fld>
            <a:endParaRPr lang="pl-PL"/>
          </a:p>
        </p:txBody>
      </p:sp>
    </p:spTree>
    <p:extLst>
      <p:ext uri="{BB962C8B-B14F-4D97-AF65-F5344CB8AC3E}">
        <p14:creationId xmlns:p14="http://schemas.microsoft.com/office/powerpoint/2010/main" xmlns="" val="2450409980"/>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3956" y="0"/>
            <a:ext cx="9118600" cy="6858000"/>
          </a:xfrm>
          <a:prstGeom prst="rect">
            <a:avLst/>
          </a:prstGeom>
        </p:spPr>
      </p:pic>
      <p:sp>
        <p:nvSpPr>
          <p:cNvPr id="2" name="Title 1"/>
          <p:cNvSpPr>
            <a:spLocks noGrp="1"/>
          </p:cNvSpPr>
          <p:nvPr>
            <p:ph type="title"/>
          </p:nvPr>
        </p:nvSpPr>
        <p:spPr/>
        <p:txBody>
          <a:bodyPr>
            <a:normAutofit/>
          </a:bodyPr>
          <a:lstStyle>
            <a:lvl1pPr>
              <a:defRPr sz="2800"/>
            </a:lvl1pPr>
          </a:lstStyle>
          <a:p>
            <a:r>
              <a:rPr lang="pl-PL"/>
              <a:t>Kliknij, aby edytować styl</a:t>
            </a:r>
            <a:endParaRPr lang="en-US" dirty="0"/>
          </a:p>
        </p:txBody>
      </p:sp>
      <p:sp>
        <p:nvSpPr>
          <p:cNvPr id="3" name="Content Placeholder 2"/>
          <p:cNvSpPr>
            <a:spLocks noGrp="1"/>
          </p:cNvSpPr>
          <p:nvPr>
            <p:ph idx="1"/>
          </p:nvPr>
        </p:nvSpPr>
        <p:spPr/>
        <p:txBody>
          <a:bodyPr anchor="ct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25A1A346-52C3-426C-91D0-4BF7198C552E}" type="datetimeFigureOut">
              <a:rPr lang="pl-PL" smtClean="0"/>
              <a:pPr/>
              <a:t>07.12.2019</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59439A90-958E-403C-8379-AC8873486887}" type="slidenum">
              <a:rPr lang="pl-PL" smtClean="0"/>
              <a:pPr/>
              <a:t>‹#›</a:t>
            </a:fld>
            <a:endParaRPr lang="pl-PL"/>
          </a:p>
        </p:txBody>
      </p:sp>
    </p:spTree>
    <p:extLst>
      <p:ext uri="{BB962C8B-B14F-4D97-AF65-F5344CB8AC3E}">
        <p14:creationId xmlns:p14="http://schemas.microsoft.com/office/powerpoint/2010/main" xmlns="" val="4170809537"/>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2" y="3308581"/>
            <a:ext cx="7772400" cy="1468800"/>
          </a:xfrm>
        </p:spPr>
        <p:txBody>
          <a:bodyPr anchor="b">
            <a:normAutofit/>
          </a:bodyPr>
          <a:lstStyle>
            <a:lvl1pPr algn="l">
              <a:defRPr sz="3200" b="0" cap="all"/>
            </a:lvl1pPr>
          </a:lstStyle>
          <a:p>
            <a:r>
              <a:rPr lang="pl-PL"/>
              <a:t>Kliknij, aby edytować styl</a:t>
            </a:r>
            <a:endParaRPr lang="en-US" dirty="0"/>
          </a:p>
        </p:txBody>
      </p:sp>
      <p:sp>
        <p:nvSpPr>
          <p:cNvPr id="3" name="Text Placeholder 2"/>
          <p:cNvSpPr>
            <a:spLocks noGrp="1"/>
          </p:cNvSpPr>
          <p:nvPr>
            <p:ph type="body" idx="1"/>
          </p:nvPr>
        </p:nvSpPr>
        <p:spPr>
          <a:xfrm>
            <a:off x="457201" y="4777381"/>
            <a:ext cx="7772400" cy="860400"/>
          </a:xfrm>
        </p:spPr>
        <p:txBody>
          <a:bodyPr anchor="t">
            <a:normAutofit/>
          </a:bodyPr>
          <a:lstStyle>
            <a:lvl1pPr marL="0" indent="0" algn="l">
              <a:buNone/>
              <a:defRPr sz="18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25A1A346-52C3-426C-91D0-4BF7198C552E}" type="datetimeFigureOut">
              <a:rPr lang="pl-PL" smtClean="0"/>
              <a:pPr/>
              <a:t>07.12.2019</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59439A90-958E-403C-8379-AC8873486887}" type="slidenum">
              <a:rPr lang="pl-PL" smtClean="0"/>
              <a:pPr/>
              <a:t>‹#›</a:t>
            </a:fld>
            <a:endParaRPr lang="pl-PL"/>
          </a:p>
        </p:txBody>
      </p:sp>
    </p:spTree>
    <p:extLst>
      <p:ext uri="{BB962C8B-B14F-4D97-AF65-F5344CB8AC3E}">
        <p14:creationId xmlns:p14="http://schemas.microsoft.com/office/powerpoint/2010/main" xmlns="" val="1687369208"/>
      </p:ext>
    </p:extLst>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pic>
        <p:nvPicPr>
          <p:cNvPr id="10" name="Picture 9" descr="Celestia-R1---OverlayContentSD.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3956" y="0"/>
            <a:ext cx="9118600" cy="6858000"/>
          </a:xfrm>
          <a:prstGeom prst="rect">
            <a:avLst/>
          </a:prstGeom>
        </p:spPr>
      </p:pic>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sz="half" idx="1"/>
          </p:nvPr>
        </p:nvSpPr>
        <p:spPr>
          <a:xfrm>
            <a:off x="457201" y="2142068"/>
            <a:ext cx="3813048" cy="3649134"/>
          </a:xfrm>
        </p:spPr>
        <p:txBody>
          <a:bodyPr>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Content Placeholder 3"/>
          <p:cNvSpPr>
            <a:spLocks noGrp="1"/>
          </p:cNvSpPr>
          <p:nvPr>
            <p:ph sz="half" idx="2"/>
          </p:nvPr>
        </p:nvSpPr>
        <p:spPr>
          <a:xfrm>
            <a:off x="4416553" y="2142068"/>
            <a:ext cx="3813048" cy="3649133"/>
          </a:xfrm>
        </p:spPr>
        <p:txBody>
          <a:bodyPr>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Date Placeholder 4"/>
          <p:cNvSpPr>
            <a:spLocks noGrp="1"/>
          </p:cNvSpPr>
          <p:nvPr>
            <p:ph type="dt" sz="half" idx="10"/>
          </p:nvPr>
        </p:nvSpPr>
        <p:spPr/>
        <p:txBody>
          <a:bodyPr/>
          <a:lstStyle/>
          <a:p>
            <a:fld id="{25A1A346-52C3-426C-91D0-4BF7198C552E}" type="datetimeFigureOut">
              <a:rPr lang="pl-PL" smtClean="0"/>
              <a:pPr/>
              <a:t>07.12.2019</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59439A90-958E-403C-8379-AC8873486887}" type="slidenum">
              <a:rPr lang="pl-PL" smtClean="0"/>
              <a:pPr/>
              <a:t>‹#›</a:t>
            </a:fld>
            <a:endParaRPr lang="pl-PL"/>
          </a:p>
        </p:txBody>
      </p:sp>
    </p:spTree>
    <p:extLst>
      <p:ext uri="{BB962C8B-B14F-4D97-AF65-F5344CB8AC3E}">
        <p14:creationId xmlns:p14="http://schemas.microsoft.com/office/powerpoint/2010/main" xmlns="" val="3662580155"/>
      </p:ext>
    </p:extLst>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pic>
        <p:nvPicPr>
          <p:cNvPr id="13" name="Picture 12" descr="Celestia-R1---OverlayContentSD.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3956" y="0"/>
            <a:ext cx="9118600" cy="6858000"/>
          </a:xfrm>
          <a:prstGeom prst="rect">
            <a:avLst/>
          </a:prstGeom>
        </p:spPr>
      </p:pic>
      <p:sp>
        <p:nvSpPr>
          <p:cNvPr id="2" name="Title 1"/>
          <p:cNvSpPr>
            <a:spLocks noGrp="1"/>
          </p:cNvSpPr>
          <p:nvPr>
            <p:ph type="title"/>
          </p:nvPr>
        </p:nvSpPr>
        <p:spPr/>
        <p:txBody>
          <a:bodyPr>
            <a:normAutofit/>
          </a:bodyPr>
          <a:lstStyle>
            <a:lvl1pPr>
              <a:defRPr sz="3200"/>
            </a:lvl1pPr>
          </a:lstStyle>
          <a:p>
            <a:r>
              <a:rPr lang="pl-PL"/>
              <a:t>Kliknij, aby edytować styl</a:t>
            </a:r>
            <a:endParaRPr lang="en-US" dirty="0"/>
          </a:p>
        </p:txBody>
      </p:sp>
      <p:sp>
        <p:nvSpPr>
          <p:cNvPr id="3" name="Text Placeholder 2"/>
          <p:cNvSpPr>
            <a:spLocks noGrp="1"/>
          </p:cNvSpPr>
          <p:nvPr>
            <p:ph type="body" idx="1"/>
          </p:nvPr>
        </p:nvSpPr>
        <p:spPr>
          <a:xfrm>
            <a:off x="743480" y="2218267"/>
            <a:ext cx="354060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Content Placeholder 3"/>
          <p:cNvSpPr>
            <a:spLocks noGrp="1"/>
          </p:cNvSpPr>
          <p:nvPr>
            <p:ph sz="half" idx="2"/>
          </p:nvPr>
        </p:nvSpPr>
        <p:spPr>
          <a:xfrm>
            <a:off x="457200" y="2870201"/>
            <a:ext cx="3813048" cy="2920998"/>
          </a:xfrm>
        </p:spPr>
        <p:txBody>
          <a:bodyPr anchor="t">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Text Placeholder 4"/>
          <p:cNvSpPr>
            <a:spLocks noGrp="1"/>
          </p:cNvSpPr>
          <p:nvPr>
            <p:ph type="body" sz="quarter" idx="3"/>
          </p:nvPr>
        </p:nvSpPr>
        <p:spPr>
          <a:xfrm>
            <a:off x="4711120" y="2218267"/>
            <a:ext cx="3518480"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Content Placeholder 5"/>
          <p:cNvSpPr>
            <a:spLocks noGrp="1"/>
          </p:cNvSpPr>
          <p:nvPr>
            <p:ph sz="quarter" idx="4"/>
          </p:nvPr>
        </p:nvSpPr>
        <p:spPr>
          <a:xfrm>
            <a:off x="4416552" y="2870201"/>
            <a:ext cx="3813048" cy="2920998"/>
          </a:xfrm>
        </p:spPr>
        <p:txBody>
          <a:bodyPr anchor="t">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fld id="{25A1A346-52C3-426C-91D0-4BF7198C552E}" type="datetimeFigureOut">
              <a:rPr lang="pl-PL" smtClean="0"/>
              <a:pPr/>
              <a:t>07.12.2019</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59439A90-958E-403C-8379-AC8873486887}" type="slidenum">
              <a:rPr lang="pl-PL" smtClean="0"/>
              <a:pPr/>
              <a:t>‹#›</a:t>
            </a:fld>
            <a:endParaRPr lang="pl-PL"/>
          </a:p>
        </p:txBody>
      </p:sp>
    </p:spTree>
    <p:extLst>
      <p:ext uri="{BB962C8B-B14F-4D97-AF65-F5344CB8AC3E}">
        <p14:creationId xmlns:p14="http://schemas.microsoft.com/office/powerpoint/2010/main" xmlns="" val="42535670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pic>
        <p:nvPicPr>
          <p:cNvPr id="6" name="Picture 5" descr="Celestia-R1---OverlayContentSD.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1" y="609601"/>
            <a:ext cx="7772400" cy="1456267"/>
          </a:xfrm>
        </p:spPr>
        <p:txBody>
          <a:bodyPr>
            <a:normAutofit/>
          </a:bodyPr>
          <a:lstStyle>
            <a:lvl1pPr>
              <a:defRPr sz="3200"/>
            </a:lvl1pPr>
          </a:lstStyle>
          <a:p>
            <a:r>
              <a:rPr lang="pl-PL"/>
              <a:t>Kliknij, aby edytować styl</a:t>
            </a:r>
            <a:endParaRPr lang="en-US" dirty="0"/>
          </a:p>
        </p:txBody>
      </p:sp>
      <p:sp>
        <p:nvSpPr>
          <p:cNvPr id="3" name="Date Placeholder 2"/>
          <p:cNvSpPr>
            <a:spLocks noGrp="1"/>
          </p:cNvSpPr>
          <p:nvPr>
            <p:ph type="dt" sz="half" idx="10"/>
          </p:nvPr>
        </p:nvSpPr>
        <p:spPr/>
        <p:txBody>
          <a:bodyPr/>
          <a:lstStyle/>
          <a:p>
            <a:fld id="{25A1A346-52C3-426C-91D0-4BF7198C552E}" type="datetimeFigureOut">
              <a:rPr lang="pl-PL" smtClean="0"/>
              <a:pPr/>
              <a:t>07.12.2019</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59439A90-958E-403C-8379-AC8873486887}" type="slidenum">
              <a:rPr lang="pl-PL" smtClean="0"/>
              <a:pPr/>
              <a:t>‹#›</a:t>
            </a:fld>
            <a:endParaRPr lang="pl-PL"/>
          </a:p>
        </p:txBody>
      </p:sp>
    </p:spTree>
    <p:extLst>
      <p:ext uri="{BB962C8B-B14F-4D97-AF65-F5344CB8AC3E}">
        <p14:creationId xmlns:p14="http://schemas.microsoft.com/office/powerpoint/2010/main" xmlns="" val="607700301"/>
      </p:ext>
    </p:extLst>
  </p:cSld>
  <p:clrMapOvr>
    <a:masterClrMapping/>
  </p:clrMapOvr>
  <p:transition spd="slow">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pic>
        <p:nvPicPr>
          <p:cNvPr id="5" name="Picture 4" descr="Celestia-R1---OverlayContentSD.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3956" y="0"/>
            <a:ext cx="9118600" cy="6858000"/>
          </a:xfrm>
          <a:prstGeom prst="rect">
            <a:avLst/>
          </a:prstGeom>
        </p:spPr>
      </p:pic>
      <p:sp>
        <p:nvSpPr>
          <p:cNvPr id="2" name="Date Placeholder 1"/>
          <p:cNvSpPr>
            <a:spLocks noGrp="1"/>
          </p:cNvSpPr>
          <p:nvPr>
            <p:ph type="dt" sz="half" idx="10"/>
          </p:nvPr>
        </p:nvSpPr>
        <p:spPr/>
        <p:txBody>
          <a:bodyPr/>
          <a:lstStyle/>
          <a:p>
            <a:fld id="{25A1A346-52C3-426C-91D0-4BF7198C552E}" type="datetimeFigureOut">
              <a:rPr lang="pl-PL" smtClean="0"/>
              <a:pPr/>
              <a:t>07.12.2019</a:t>
            </a:fld>
            <a:endParaRPr lang="pl-PL"/>
          </a:p>
        </p:txBody>
      </p:sp>
      <p:sp>
        <p:nvSpPr>
          <p:cNvPr id="3" name="Footer Placeholder 2"/>
          <p:cNvSpPr>
            <a:spLocks noGrp="1"/>
          </p:cNvSpPr>
          <p:nvPr>
            <p:ph type="ftr" sz="quarter" idx="11"/>
          </p:nvPr>
        </p:nvSpPr>
        <p:spPr/>
        <p:txBody>
          <a:bodyPr/>
          <a:lstStyle/>
          <a:p>
            <a:endParaRPr lang="pl-PL"/>
          </a:p>
        </p:txBody>
      </p:sp>
      <p:sp>
        <p:nvSpPr>
          <p:cNvPr id="4" name="Slide Number Placeholder 3"/>
          <p:cNvSpPr>
            <a:spLocks noGrp="1"/>
          </p:cNvSpPr>
          <p:nvPr>
            <p:ph type="sldNum" sz="quarter" idx="12"/>
          </p:nvPr>
        </p:nvSpPr>
        <p:spPr/>
        <p:txBody>
          <a:bodyPr/>
          <a:lstStyle/>
          <a:p>
            <a:fld id="{59439A90-958E-403C-8379-AC8873486887}" type="slidenum">
              <a:rPr lang="pl-PL" smtClean="0"/>
              <a:pPr/>
              <a:t>‹#›</a:t>
            </a:fld>
            <a:endParaRPr lang="pl-PL"/>
          </a:p>
        </p:txBody>
      </p:sp>
    </p:spTree>
    <p:extLst>
      <p:ext uri="{BB962C8B-B14F-4D97-AF65-F5344CB8AC3E}">
        <p14:creationId xmlns:p14="http://schemas.microsoft.com/office/powerpoint/2010/main" xmlns="" val="1816715859"/>
      </p:ext>
    </p:extLst>
  </p:cSld>
  <p:clrMapOvr>
    <a:masterClrMapping/>
  </p:clrMapOvr>
  <p:transition spd="slow">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pic>
        <p:nvPicPr>
          <p:cNvPr id="12" name="Picture 11" descr="Celestia-R1---OverlayContentSD.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61718" y="1557868"/>
            <a:ext cx="2862910" cy="1439332"/>
          </a:xfrm>
        </p:spPr>
        <p:txBody>
          <a:bodyPr anchor="b">
            <a:normAutofit/>
          </a:bodyPr>
          <a:lstStyle>
            <a:lvl1pPr algn="l">
              <a:defRPr sz="2400" b="0"/>
            </a:lvl1pPr>
          </a:lstStyle>
          <a:p>
            <a:r>
              <a:rPr lang="pl-PL"/>
              <a:t>Kliknij, aby edytować styl</a:t>
            </a:r>
            <a:endParaRPr lang="en-US" dirty="0"/>
          </a:p>
        </p:txBody>
      </p:sp>
      <p:sp>
        <p:nvSpPr>
          <p:cNvPr id="3" name="Content Placeholder 2"/>
          <p:cNvSpPr>
            <a:spLocks noGrp="1"/>
          </p:cNvSpPr>
          <p:nvPr>
            <p:ph idx="1"/>
          </p:nvPr>
        </p:nvSpPr>
        <p:spPr>
          <a:xfrm>
            <a:off x="3606144" y="609601"/>
            <a:ext cx="4627975" cy="5181600"/>
          </a:xfrm>
        </p:spPr>
        <p:txBody>
          <a:bodyPr anchor="ctr">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a:xfrm>
            <a:off x="461718" y="2997200"/>
            <a:ext cx="2862910" cy="184573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25A1A346-52C3-426C-91D0-4BF7198C552E}" type="datetimeFigureOut">
              <a:rPr lang="pl-PL" smtClean="0"/>
              <a:pPr/>
              <a:t>07.12.2019</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59439A90-958E-403C-8379-AC8873486887}" type="slidenum">
              <a:rPr lang="pl-PL" smtClean="0"/>
              <a:pPr/>
              <a:t>‹#›</a:t>
            </a:fld>
            <a:endParaRPr lang="pl-PL"/>
          </a:p>
        </p:txBody>
      </p:sp>
    </p:spTree>
    <p:extLst>
      <p:ext uri="{BB962C8B-B14F-4D97-AF65-F5344CB8AC3E}">
        <p14:creationId xmlns:p14="http://schemas.microsoft.com/office/powerpoint/2010/main" xmlns="" val="1758043971"/>
      </p:ext>
    </p:extLst>
  </p:cSld>
  <p:clrMapOvr>
    <a:masterClrMapping/>
  </p:clrMapOvr>
  <p:transition spd="slow">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pic>
        <p:nvPicPr>
          <p:cNvPr id="11" name="Picture 10" descr="Celestia-R1---OverlayContentSD.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62128" y="1735672"/>
            <a:ext cx="4097204" cy="1371600"/>
          </a:xfrm>
        </p:spPr>
        <p:txBody>
          <a:bodyPr anchor="b">
            <a:normAutofit/>
          </a:bodyPr>
          <a:lstStyle>
            <a:lvl1pPr algn="l">
              <a:defRPr sz="2400" b="0"/>
            </a:lvl1pPr>
          </a:lstStyle>
          <a:p>
            <a:r>
              <a:rPr lang="pl-PL"/>
              <a:t>Kliknij, aby edytować styl</a:t>
            </a:r>
            <a:endParaRPr lang="en-US" dirty="0"/>
          </a:p>
        </p:txBody>
      </p:sp>
      <p:sp>
        <p:nvSpPr>
          <p:cNvPr id="14" name="Picture Placeholder 2"/>
          <p:cNvSpPr>
            <a:spLocks noGrp="1" noChangeAspect="1"/>
          </p:cNvSpPr>
          <p:nvPr>
            <p:ph type="pic" idx="1"/>
          </p:nvPr>
        </p:nvSpPr>
        <p:spPr>
          <a:xfrm>
            <a:off x="5029200" y="914400"/>
            <a:ext cx="3200400"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lvl1pPr>
              <a:defRPr lang="en-US" sz="1600" dirty="0"/>
            </a:lvl1pPr>
          </a:lstStyle>
          <a:p>
            <a:pPr marL="0" lvl="0" indent="0" algn="ctr">
              <a:buNone/>
            </a:pPr>
            <a:r>
              <a:rPr lang="pl-PL"/>
              <a:t>Kliknij ikonę, aby dodać obraz</a:t>
            </a:r>
            <a:endParaRPr lang="en-US" dirty="0"/>
          </a:p>
        </p:txBody>
      </p:sp>
      <p:sp>
        <p:nvSpPr>
          <p:cNvPr id="4" name="Text Placeholder 3"/>
          <p:cNvSpPr>
            <a:spLocks noGrp="1"/>
          </p:cNvSpPr>
          <p:nvPr>
            <p:ph type="body" sz="half" idx="2"/>
          </p:nvPr>
        </p:nvSpPr>
        <p:spPr>
          <a:xfrm>
            <a:off x="462128" y="3107272"/>
            <a:ext cx="4097204"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25A1A346-52C3-426C-91D0-4BF7198C552E}" type="datetimeFigureOut">
              <a:rPr lang="pl-PL" smtClean="0"/>
              <a:pPr/>
              <a:t>07.12.2019</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59439A90-958E-403C-8379-AC8873486887}" type="slidenum">
              <a:rPr lang="pl-PL" smtClean="0"/>
              <a:pPr/>
              <a:t>‹#›</a:t>
            </a:fld>
            <a:endParaRPr lang="pl-PL"/>
          </a:p>
        </p:txBody>
      </p:sp>
    </p:spTree>
    <p:extLst>
      <p:ext uri="{BB962C8B-B14F-4D97-AF65-F5344CB8AC3E}">
        <p14:creationId xmlns:p14="http://schemas.microsoft.com/office/powerpoint/2010/main" xmlns="" val="17371206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cstate="print">
            <a:duotone>
              <a:schemeClr val="accent2">
                <a:shade val="45000"/>
                <a:satMod val="135000"/>
              </a:schemeClr>
              <a:prstClr val="white"/>
            </a:duotone>
            <a:extLst>
              <a:ext uri="{BEBA8EAE-BF5A-486C-A8C5-ECC9F3942E4B}">
                <a14:imgProps xmlns:a14="http://schemas.microsoft.com/office/drawing/2010/main" xmlns="">
                  <a14:imgLayer r:embed="rId20">
                    <a14:imgEffect>
                      <a14:artisticWatercolorSponge trans="46000"/>
                    </a14:imgEffect>
                    <a14:imgEffect>
                      <a14:colorTemperature colorTemp="6501"/>
                    </a14:imgEffect>
                    <a14:imgEffect>
                      <a14:saturation sat="216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09601"/>
            <a:ext cx="7772400" cy="1456267"/>
          </a:xfrm>
          <a:prstGeom prst="rect">
            <a:avLst/>
          </a:prstGeom>
          <a:effectLst/>
        </p:spPr>
        <p:txBody>
          <a:bodyPr vert="horz" lIns="91440" tIns="45720" rIns="91440" bIns="45720" rtlCol="0" anchor="ctr">
            <a:normAutofit/>
          </a:bodyPr>
          <a:lstStyle/>
          <a:p>
            <a:r>
              <a:rPr lang="pl-PL"/>
              <a:t>Kliknij, aby edytować styl</a:t>
            </a:r>
            <a:endParaRPr lang="en-US" dirty="0"/>
          </a:p>
        </p:txBody>
      </p:sp>
      <p:sp>
        <p:nvSpPr>
          <p:cNvPr id="3" name="Text Placeholder 2"/>
          <p:cNvSpPr>
            <a:spLocks noGrp="1"/>
          </p:cNvSpPr>
          <p:nvPr>
            <p:ph type="body" idx="1"/>
          </p:nvPr>
        </p:nvSpPr>
        <p:spPr>
          <a:xfrm>
            <a:off x="457200" y="2142068"/>
            <a:ext cx="7772400" cy="3649133"/>
          </a:xfrm>
          <a:prstGeom prst="rect">
            <a:avLst/>
          </a:prstGeom>
        </p:spPr>
        <p:txBody>
          <a:bodyPr vert="horz" lIns="91440" tIns="45720" rIns="91440" bIns="45720" rtlCol="0" anchor="ctr">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6523712" y="5870576"/>
            <a:ext cx="1212173"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25A1A346-52C3-426C-91D0-4BF7198C552E}" type="datetimeFigureOut">
              <a:rPr lang="pl-PL" smtClean="0"/>
              <a:pPr/>
              <a:t>07.12.2019</a:t>
            </a:fld>
            <a:endParaRPr lang="pl-PL"/>
          </a:p>
        </p:txBody>
      </p:sp>
      <p:sp>
        <p:nvSpPr>
          <p:cNvPr id="5" name="Footer Placeholder 4"/>
          <p:cNvSpPr>
            <a:spLocks noGrp="1"/>
          </p:cNvSpPr>
          <p:nvPr>
            <p:ph type="ftr" sz="quarter" idx="3"/>
          </p:nvPr>
        </p:nvSpPr>
        <p:spPr>
          <a:xfrm>
            <a:off x="457200" y="5870576"/>
            <a:ext cx="5990311"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pl-PL"/>
          </a:p>
        </p:txBody>
      </p:sp>
      <p:sp>
        <p:nvSpPr>
          <p:cNvPr id="6" name="Slide Number Placeholder 5"/>
          <p:cNvSpPr>
            <a:spLocks noGrp="1"/>
          </p:cNvSpPr>
          <p:nvPr>
            <p:ph type="sldNum" sz="quarter" idx="4"/>
          </p:nvPr>
        </p:nvSpPr>
        <p:spPr>
          <a:xfrm>
            <a:off x="7812085" y="5870576"/>
            <a:ext cx="417516"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59439A90-958E-403C-8379-AC8873486887}" type="slidenum">
              <a:rPr lang="pl-PL" smtClean="0"/>
              <a:pPr/>
              <a:t>‹#›</a:t>
            </a:fld>
            <a:endParaRPr lang="pl-PL"/>
          </a:p>
        </p:txBody>
      </p:sp>
    </p:spTree>
    <p:extLst>
      <p:ext uri="{BB962C8B-B14F-4D97-AF65-F5344CB8AC3E}">
        <p14:creationId xmlns:p14="http://schemas.microsoft.com/office/powerpoint/2010/main" xmlns="" val="3741870209"/>
      </p:ext>
    </p:extLst>
  </p:cSld>
  <p:clrMap bg1="dk1" tx1="lt1" bg2="dk2" tx2="lt2" accent1="accent1" accent2="accent2" accent3="accent3" accent4="accent4" accent5="accent5" accent6="accent6" hlink="hlink" folHlink="folHlink"/>
  <p:sldLayoutIdLst>
    <p:sldLayoutId id="2147484044" r:id="rId1"/>
    <p:sldLayoutId id="2147484045" r:id="rId2"/>
    <p:sldLayoutId id="2147484046" r:id="rId3"/>
    <p:sldLayoutId id="2147484047" r:id="rId4"/>
    <p:sldLayoutId id="2147484048" r:id="rId5"/>
    <p:sldLayoutId id="2147484049" r:id="rId6"/>
    <p:sldLayoutId id="2147484050" r:id="rId7"/>
    <p:sldLayoutId id="2147484051" r:id="rId8"/>
    <p:sldLayoutId id="2147484052" r:id="rId9"/>
    <p:sldLayoutId id="2147484053" r:id="rId10"/>
    <p:sldLayoutId id="2147484054" r:id="rId11"/>
    <p:sldLayoutId id="2147484055" r:id="rId12"/>
    <p:sldLayoutId id="2147484056" r:id="rId13"/>
    <p:sldLayoutId id="2147484057" r:id="rId14"/>
    <p:sldLayoutId id="2147484058" r:id="rId15"/>
    <p:sldLayoutId id="2147484059" r:id="rId16"/>
    <p:sldLayoutId id="2147484060" r:id="rId17"/>
  </p:sldLayoutIdLst>
  <p:transition spd="slow">
    <p:randomBar dir="vert"/>
  </p:transition>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pl.wikipedia.org/wiki/Handley_Page_Halifax" TargetMode="External"/><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hyperlink" Target="https://de.wikipedia.org/wiki/ORP_Kujawiak_(L72)" TargetMode="Externa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hyperlink" Target="https://pl.wikipedia.org/wiki/Geografia_Malty" TargetMode="Externa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s://www.bryk.pl/slowniki/slownik-geograficzny/88887-arabowie"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2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3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3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3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pt.wikipedia.org/wiki/L%C3%ADngua_maltesa"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ortografia4.appspot.com/wiki/J%C4%99zyk_mandejski" TargetMode="External"/><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pxhere.com/pl/photo/1242913" TargetMode="External"/><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hyperlink" Target="https://commons.wikimedia.org/wiki/File:Ggantija_niches.jpg" TargetMode="Externa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hyperlink" Target="https://pl.wikipedia.org/wiki/Szpital_Malta%C5%84ski_w_Warszawie" TargetMode="External"/><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it.wikipedia.org/wiki/Birzebbugia" TargetMode="External"/><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commons.wikimedia.org/wiki/File:Valletta_Siege_bell_Malta_2014_1.jpg" TargetMode="External"/><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107504" y="116632"/>
            <a:ext cx="8928991" cy="2232248"/>
          </a:xfrm>
        </p:spPr>
        <p:txBody>
          <a:bodyPr>
            <a:normAutofit fontScale="90000"/>
          </a:bodyPr>
          <a:lstStyle/>
          <a:p>
            <a:pPr algn="ctr"/>
            <a:r>
              <a:rPr lang="pl-PL" sz="6000" dirty="0">
                <a:solidFill>
                  <a:schemeClr val="bg1"/>
                </a:solidFill>
              </a:rPr>
              <a:t/>
            </a:r>
            <a:br>
              <a:rPr lang="pl-PL" sz="6000" dirty="0">
                <a:solidFill>
                  <a:schemeClr val="bg1"/>
                </a:solidFill>
              </a:rPr>
            </a:br>
            <a:r>
              <a:rPr lang="pl-PL" sz="6000" dirty="0">
                <a:solidFill>
                  <a:schemeClr val="bg1"/>
                </a:solidFill>
              </a:rPr>
              <a:t/>
            </a:r>
            <a:br>
              <a:rPr lang="pl-PL" sz="6000" dirty="0">
                <a:solidFill>
                  <a:schemeClr val="bg1"/>
                </a:solidFill>
              </a:rPr>
            </a:br>
            <a:r>
              <a:rPr lang="pl-PL" sz="6000" dirty="0">
                <a:solidFill>
                  <a:schemeClr val="bg1"/>
                </a:solidFill>
              </a:rPr>
              <a:t/>
            </a:r>
            <a:br>
              <a:rPr lang="pl-PL" sz="6000" dirty="0">
                <a:solidFill>
                  <a:schemeClr val="bg1"/>
                </a:solidFill>
              </a:rPr>
            </a:br>
            <a:r>
              <a:rPr lang="pl-PL" sz="6000" dirty="0">
                <a:solidFill>
                  <a:schemeClr val="bg1"/>
                </a:solidFill>
              </a:rPr>
              <a:t/>
            </a:r>
            <a:br>
              <a:rPr lang="pl-PL" sz="6000" dirty="0">
                <a:solidFill>
                  <a:schemeClr val="bg1"/>
                </a:solidFill>
              </a:rPr>
            </a:br>
            <a:r>
              <a:rPr lang="pl-PL" sz="6000" dirty="0">
                <a:solidFill>
                  <a:schemeClr val="bg1"/>
                </a:solidFill>
              </a:rPr>
              <a:t/>
            </a:r>
            <a:br>
              <a:rPr lang="pl-PL" sz="6000" dirty="0">
                <a:solidFill>
                  <a:schemeClr val="bg1"/>
                </a:solidFill>
              </a:rPr>
            </a:br>
            <a:r>
              <a:rPr lang="pl-PL" sz="6000" dirty="0">
                <a:solidFill>
                  <a:schemeClr val="bg1"/>
                </a:solidFill>
              </a:rPr>
              <a:t/>
            </a:r>
            <a:br>
              <a:rPr lang="pl-PL" sz="6000" dirty="0">
                <a:solidFill>
                  <a:schemeClr val="bg1"/>
                </a:solidFill>
              </a:rPr>
            </a:br>
            <a:r>
              <a:rPr lang="pl-PL" sz="6000" dirty="0">
                <a:solidFill>
                  <a:schemeClr val="bg1"/>
                </a:solidFill>
              </a:rPr>
              <a:t/>
            </a:r>
            <a:br>
              <a:rPr lang="pl-PL" sz="6000" dirty="0">
                <a:solidFill>
                  <a:schemeClr val="bg1"/>
                </a:solidFill>
              </a:rPr>
            </a:br>
            <a:r>
              <a:rPr lang="pl-PL" sz="6000" dirty="0">
                <a:solidFill>
                  <a:schemeClr val="bg1"/>
                </a:solidFill>
              </a:rPr>
              <a:t/>
            </a:r>
            <a:br>
              <a:rPr lang="pl-PL" sz="6000" dirty="0">
                <a:solidFill>
                  <a:schemeClr val="bg1"/>
                </a:solidFill>
              </a:rPr>
            </a:br>
            <a:r>
              <a:rPr lang="pl-PL" sz="6000" dirty="0">
                <a:solidFill>
                  <a:schemeClr val="bg1"/>
                </a:solidFill>
              </a:rPr>
              <a:t/>
            </a:r>
            <a:br>
              <a:rPr lang="pl-PL" sz="6000" dirty="0">
                <a:solidFill>
                  <a:schemeClr val="bg1"/>
                </a:solidFill>
              </a:rPr>
            </a:br>
            <a:r>
              <a:rPr lang="pl-PL" sz="6000" dirty="0">
                <a:solidFill>
                  <a:schemeClr val="bg1"/>
                </a:solidFill>
              </a:rPr>
              <a:t/>
            </a:r>
            <a:br>
              <a:rPr lang="pl-PL" sz="6000" dirty="0">
                <a:solidFill>
                  <a:schemeClr val="bg1"/>
                </a:solidFill>
              </a:rPr>
            </a:br>
            <a:r>
              <a:rPr lang="pl-PL" sz="6000" dirty="0">
                <a:solidFill>
                  <a:schemeClr val="bg1"/>
                </a:solidFill>
              </a:rPr>
              <a:t/>
            </a:r>
            <a:br>
              <a:rPr lang="pl-PL" sz="6000" dirty="0">
                <a:solidFill>
                  <a:schemeClr val="bg1"/>
                </a:solidFill>
              </a:rPr>
            </a:br>
            <a:r>
              <a:rPr lang="pl-PL" sz="6000" b="1" dirty="0">
                <a:solidFill>
                  <a:schemeClr val="bg1"/>
                </a:solidFill>
              </a:rPr>
              <a:t>Malta – PERŁA POŁUDNIOWEJ EUROPY</a:t>
            </a:r>
            <a:r>
              <a:rPr lang="pl-PL" dirty="0"/>
              <a:t/>
            </a:r>
            <a:br>
              <a:rPr lang="pl-PL" dirty="0"/>
            </a:br>
            <a:endParaRPr lang="pl-PL" dirty="0"/>
          </a:p>
        </p:txBody>
      </p:sp>
      <p:sp>
        <p:nvSpPr>
          <p:cNvPr id="3" name="Podtytuł 2"/>
          <p:cNvSpPr>
            <a:spLocks noGrp="1"/>
          </p:cNvSpPr>
          <p:nvPr>
            <p:ph type="subTitle" idx="1"/>
          </p:nvPr>
        </p:nvSpPr>
        <p:spPr>
          <a:xfrm>
            <a:off x="3635896" y="3212976"/>
            <a:ext cx="4536504" cy="1872208"/>
          </a:xfrm>
        </p:spPr>
        <p:txBody>
          <a:bodyPr>
            <a:normAutofit/>
          </a:bodyPr>
          <a:lstStyle/>
          <a:p>
            <a:r>
              <a:rPr lang="pl-PL" sz="2400" b="1" dirty="0">
                <a:solidFill>
                  <a:schemeClr val="bg1"/>
                </a:solidFill>
              </a:rPr>
              <a:t>Opracowały:</a:t>
            </a:r>
          </a:p>
          <a:p>
            <a:r>
              <a:rPr lang="pl-PL" sz="2400" b="1" dirty="0">
                <a:solidFill>
                  <a:schemeClr val="bg1"/>
                </a:solidFill>
              </a:rPr>
              <a:t>Katarzyna Kaczor</a:t>
            </a:r>
          </a:p>
          <a:p>
            <a:r>
              <a:rPr lang="pl-PL" sz="2400" b="1" dirty="0">
                <a:solidFill>
                  <a:schemeClr val="bg1"/>
                </a:solidFill>
              </a:rPr>
              <a:t>Irena Nowak</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83568" y="2708910"/>
            <a:ext cx="4318537" cy="367240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xmlns="" id="{0C43BCD5-4C60-674A-B005-CC189A5F2F21}"/>
              </a:ext>
            </a:extLst>
          </p:cNvPr>
          <p:cNvSpPr>
            <a:spLocks noGrp="1"/>
          </p:cNvSpPr>
          <p:nvPr>
            <p:ph idx="1"/>
          </p:nvPr>
        </p:nvSpPr>
        <p:spPr>
          <a:xfrm>
            <a:off x="457200" y="2142068"/>
            <a:ext cx="7772400" cy="4311268"/>
          </a:xfrm>
        </p:spPr>
        <p:txBody>
          <a:bodyPr/>
          <a:lstStyle/>
          <a:p>
            <a:pPr marL="0" indent="0">
              <a:buNone/>
            </a:pPr>
            <a:endParaRPr lang="pl-PL" dirty="0">
              <a:solidFill>
                <a:schemeClr val="bg1"/>
              </a:solidFill>
            </a:endParaRPr>
          </a:p>
          <a:p>
            <a:pPr marL="0" indent="0">
              <a:buNone/>
            </a:pPr>
            <a:r>
              <a:rPr lang="pl-PL" dirty="0">
                <a:solidFill>
                  <a:schemeClr val="bg1"/>
                </a:solidFill>
              </a:rPr>
              <a:t>W obronie wyspy walczyli lotnicy i marynarze Polskich Sił Zbrojnych. Na Malcie spoczywają m.in. piloci z załogi ciężkiego bombowca "Halifax" nr DT 542 ze 138. Brytyjskiego Dywizjonu Specjalnego. Podczas przemówienia kierownik Urzędu ds. Kombatantów wspominał także poświęcenie broniących Malty polskich marynarzy m.in. załogę ORP "Kujawiak", który zatonął w kwietniu 1942 r. patrolując wejście do portu La Valletta. W działaniach wojennych na Morzu Śródziemnym, w tym w obronie i zaopatrywaniu wyspy, uczestniczyły również inne polskie okręty: ORP "Garland", ORP "Piorun", ORP "Błyskawica", ORP "Ślązak", ORP "Dzik" i ORP "Sokół".</a:t>
            </a:r>
          </a:p>
        </p:txBody>
      </p:sp>
      <p:pic>
        <p:nvPicPr>
          <p:cNvPr id="11" name="Obraz 10" descr="Obraz zawierający samolot, zewnętrzne, stare, latanie&#10;&#10;Opis wygenerowany automatycznie">
            <a:extLst>
              <a:ext uri="{FF2B5EF4-FFF2-40B4-BE49-F238E27FC236}">
                <a16:creationId xmlns:a16="http://schemas.microsoft.com/office/drawing/2014/main" xmlns="" id="{3EA75F2E-89B9-B445-BBD0-B1F3FF5AA318}"/>
              </a:ext>
            </a:extLst>
          </p:cNvPr>
          <p:cNvPicPr>
            <a:picLocks noChangeAspect="1"/>
          </p:cNvPicPr>
          <p:nvPr/>
        </p:nvPicPr>
        <p:blipFill>
          <a:blip r:embed="rId2" cstate="print">
            <a:extLst>
              <a:ext uri="{28A0092B-C50C-407E-A947-70E740481C1C}">
                <a14:useLocalDpi xmlns:a14="http://schemas.microsoft.com/office/drawing/2010/main" xmlns="" val="0"/>
              </a:ext>
              <a:ext uri="{837473B0-CC2E-450A-ABE3-18F120FF3D39}">
                <a1611:picAttrSrcUrl xmlns:a1611="http://schemas.microsoft.com/office/drawing/2016/11/main" xmlns="" r:id="rId3"/>
              </a:ext>
            </a:extLst>
          </a:blip>
          <a:stretch>
            <a:fillRect/>
          </a:stretch>
        </p:blipFill>
        <p:spPr>
          <a:xfrm>
            <a:off x="539582" y="404664"/>
            <a:ext cx="4032448" cy="2241460"/>
          </a:xfrm>
          <a:prstGeom prst="rect">
            <a:avLst/>
          </a:prstGeom>
        </p:spPr>
      </p:pic>
      <p:pic>
        <p:nvPicPr>
          <p:cNvPr id="14" name="Obraz 13" descr="Obraz zawierający łódź, woda, zewnętrzne, statek&#10;&#10;Opis wygenerowany automatycznie">
            <a:extLst>
              <a:ext uri="{FF2B5EF4-FFF2-40B4-BE49-F238E27FC236}">
                <a16:creationId xmlns:a16="http://schemas.microsoft.com/office/drawing/2014/main" xmlns="" id="{BC00EA40-C692-7A44-9DA8-6B490A18C42C}"/>
              </a:ext>
            </a:extLst>
          </p:cNvPr>
          <p:cNvPicPr>
            <a:picLocks noChangeAspect="1"/>
          </p:cNvPicPr>
          <p:nvPr/>
        </p:nvPicPr>
        <p:blipFill>
          <a:blip r:embed="rId4" cstate="print">
            <a:extLst>
              <a:ext uri="{28A0092B-C50C-407E-A947-70E740481C1C}">
                <a14:useLocalDpi xmlns:a14="http://schemas.microsoft.com/office/drawing/2010/main" xmlns="" val="0"/>
              </a:ext>
              <a:ext uri="{837473B0-CC2E-450A-ABE3-18F120FF3D39}">
                <a1611:picAttrSrcUrl xmlns:a1611="http://schemas.microsoft.com/office/drawing/2016/11/main" xmlns="" r:id="rId5"/>
              </a:ext>
            </a:extLst>
          </a:blip>
          <a:stretch>
            <a:fillRect/>
          </a:stretch>
        </p:blipFill>
        <p:spPr>
          <a:xfrm>
            <a:off x="4658956" y="404664"/>
            <a:ext cx="4032448" cy="1818065"/>
          </a:xfrm>
          <a:prstGeom prst="rect">
            <a:avLst/>
          </a:prstGeom>
        </p:spPr>
      </p:pic>
    </p:spTree>
    <p:extLst>
      <p:ext uri="{BB962C8B-B14F-4D97-AF65-F5344CB8AC3E}">
        <p14:creationId xmlns:p14="http://schemas.microsoft.com/office/powerpoint/2010/main" xmlns="" val="1888897372"/>
      </p:ext>
    </p:extLst>
  </p:cSld>
  <p:clrMapOvr>
    <a:masterClrMapping/>
  </p:clrMapOvr>
  <p:transition spd="slow">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25FB0CDC-88D0-A345-9392-FA74366A6B2A}"/>
              </a:ext>
            </a:extLst>
          </p:cNvPr>
          <p:cNvSpPr>
            <a:spLocks noGrp="1"/>
          </p:cNvSpPr>
          <p:nvPr>
            <p:ph type="title"/>
          </p:nvPr>
        </p:nvSpPr>
        <p:spPr>
          <a:xfrm>
            <a:off x="457200" y="404665"/>
            <a:ext cx="7772400" cy="1080120"/>
          </a:xfrm>
        </p:spPr>
        <p:txBody>
          <a:bodyPr/>
          <a:lstStyle/>
          <a:p>
            <a:pPr algn="ctr"/>
            <a:r>
              <a:rPr lang="pl-PL" b="1" dirty="0">
                <a:solidFill>
                  <a:schemeClr val="bg1"/>
                </a:solidFill>
              </a:rPr>
              <a:t>Ukształtowanie powierzchni</a:t>
            </a:r>
          </a:p>
        </p:txBody>
      </p:sp>
      <p:sp>
        <p:nvSpPr>
          <p:cNvPr id="3" name="Symbol zastępczy zawartości 2">
            <a:extLst>
              <a:ext uri="{FF2B5EF4-FFF2-40B4-BE49-F238E27FC236}">
                <a16:creationId xmlns:a16="http://schemas.microsoft.com/office/drawing/2014/main" xmlns="" id="{57910701-0701-5846-A0E8-CD652D492D72}"/>
              </a:ext>
            </a:extLst>
          </p:cNvPr>
          <p:cNvSpPr>
            <a:spLocks noGrp="1"/>
          </p:cNvSpPr>
          <p:nvPr>
            <p:ph idx="1"/>
          </p:nvPr>
        </p:nvSpPr>
        <p:spPr>
          <a:xfrm>
            <a:off x="457200" y="1700808"/>
            <a:ext cx="4330824" cy="4752528"/>
          </a:xfrm>
        </p:spPr>
        <p:txBody>
          <a:bodyPr>
            <a:normAutofit fontScale="85000" lnSpcReduction="10000"/>
          </a:bodyPr>
          <a:lstStyle/>
          <a:p>
            <a:pPr marL="0" indent="0">
              <a:buNone/>
            </a:pPr>
            <a:r>
              <a:rPr lang="pl-PL" sz="2400" dirty="0">
                <a:solidFill>
                  <a:schemeClr val="bg1"/>
                </a:solidFill>
              </a:rPr>
              <a:t>Wyspy Maltańskie stanowią wierzchołki wapiennego podwodnego masywu górskiego. Ich rzeźba jest </a:t>
            </a:r>
            <a:r>
              <a:rPr lang="pl-PL" sz="2400" b="1" dirty="0">
                <a:solidFill>
                  <a:schemeClr val="bg1"/>
                </a:solidFill>
              </a:rPr>
              <a:t>pagórkowata</a:t>
            </a:r>
            <a:r>
              <a:rPr lang="pl-PL" sz="2400" dirty="0">
                <a:solidFill>
                  <a:schemeClr val="bg1"/>
                </a:solidFill>
              </a:rPr>
              <a:t>, porozcinana </a:t>
            </a:r>
            <a:r>
              <a:rPr lang="pl-PL" sz="2400" b="1" dirty="0">
                <a:solidFill>
                  <a:schemeClr val="bg1"/>
                </a:solidFill>
              </a:rPr>
              <a:t>licznymi dolinami </a:t>
            </a:r>
            <a:r>
              <a:rPr lang="pl-PL" sz="2400" dirty="0">
                <a:solidFill>
                  <a:schemeClr val="bg1"/>
                </a:solidFill>
              </a:rPr>
              <a:t>rzek okresowych. </a:t>
            </a:r>
            <a:r>
              <a:rPr lang="pl-PL" sz="2400" b="1" dirty="0">
                <a:solidFill>
                  <a:schemeClr val="bg1"/>
                </a:solidFill>
              </a:rPr>
              <a:t>Wapienna powierzchnia </a:t>
            </a:r>
            <a:r>
              <a:rPr lang="pl-PL" sz="2400" dirty="0">
                <a:solidFill>
                  <a:schemeClr val="bg1"/>
                </a:solidFill>
              </a:rPr>
              <a:t>wysp jest ponadto silnie zniszczona w wyniku procesów krasowienia.</a:t>
            </a:r>
          </a:p>
          <a:p>
            <a:pPr marL="0" indent="0">
              <a:buNone/>
            </a:pPr>
            <a:r>
              <a:rPr lang="pl-PL" sz="2400" b="1" dirty="0">
                <a:solidFill>
                  <a:schemeClr val="bg1"/>
                </a:solidFill>
              </a:rPr>
              <a:t>Najwyższym szczytem </a:t>
            </a:r>
            <a:r>
              <a:rPr lang="pl-PL" sz="2400" dirty="0">
                <a:solidFill>
                  <a:schemeClr val="bg1"/>
                </a:solidFill>
              </a:rPr>
              <a:t>kraju jest Ta' </a:t>
            </a:r>
            <a:r>
              <a:rPr lang="pl-PL" sz="2400" dirty="0" err="1">
                <a:solidFill>
                  <a:schemeClr val="bg1"/>
                </a:solidFill>
              </a:rPr>
              <a:t>Dmejrek</a:t>
            </a:r>
            <a:r>
              <a:rPr lang="pl-PL" sz="2400" dirty="0">
                <a:solidFill>
                  <a:schemeClr val="bg1"/>
                </a:solidFill>
              </a:rPr>
              <a:t>, który wznosi się na wysokość </a:t>
            </a:r>
            <a:r>
              <a:rPr lang="pl-PL" sz="2400" b="1" dirty="0">
                <a:solidFill>
                  <a:schemeClr val="bg1"/>
                </a:solidFill>
              </a:rPr>
              <a:t>253 m </a:t>
            </a:r>
            <a:r>
              <a:rPr lang="pl-PL" sz="2400" b="1" dirty="0" err="1">
                <a:solidFill>
                  <a:schemeClr val="bg1"/>
                </a:solidFill>
              </a:rPr>
              <a:t>n.p.m</a:t>
            </a:r>
            <a:r>
              <a:rPr lang="pl-PL" sz="2400" dirty="0"/>
              <a:t/>
            </a:r>
            <a:br>
              <a:rPr lang="pl-PL" sz="2400" dirty="0"/>
            </a:br>
            <a:r>
              <a:rPr lang="pl-PL" sz="2400" dirty="0"/>
              <a:t/>
            </a:r>
            <a:br>
              <a:rPr lang="pl-PL" sz="2400" dirty="0"/>
            </a:br>
            <a:r>
              <a:rPr lang="pl-PL" sz="2400" b="1" dirty="0">
                <a:solidFill>
                  <a:schemeClr val="bg1"/>
                </a:solidFill>
              </a:rPr>
              <a:t>Linia brzegowa jest skalista i bardzo urozmaicona licznymi zatokami.</a:t>
            </a:r>
          </a:p>
          <a:p>
            <a:pPr marL="0" indent="0">
              <a:buNone/>
            </a:pPr>
            <a:r>
              <a:rPr lang="pl-PL" dirty="0"/>
              <a:t/>
            </a:r>
            <a:br>
              <a:rPr lang="pl-PL" dirty="0"/>
            </a:br>
            <a:r>
              <a:rPr lang="pl-PL" dirty="0"/>
              <a:t/>
            </a:r>
            <a:br>
              <a:rPr lang="pl-PL" dirty="0"/>
            </a:br>
            <a:endParaRPr lang="pl-PL" dirty="0"/>
          </a:p>
        </p:txBody>
      </p:sp>
      <p:pic>
        <p:nvPicPr>
          <p:cNvPr id="5" name="Obraz 4" descr="Obraz zawierający tekst, mapa&#10;&#10;Opis wygenerowany automatycznie">
            <a:extLst>
              <a:ext uri="{FF2B5EF4-FFF2-40B4-BE49-F238E27FC236}">
                <a16:creationId xmlns:a16="http://schemas.microsoft.com/office/drawing/2014/main" xmlns="" id="{60344219-E1A2-204D-900C-B7508B3FEE77}"/>
              </a:ext>
            </a:extLst>
          </p:cNvPr>
          <p:cNvPicPr>
            <a:picLocks noChangeAspect="1"/>
          </p:cNvPicPr>
          <p:nvPr/>
        </p:nvPicPr>
        <p:blipFill>
          <a:blip r:embed="rId2" cstate="print">
            <a:extLst>
              <a:ext uri="{28A0092B-C50C-407E-A947-70E740481C1C}">
                <a14:useLocalDpi xmlns:a14="http://schemas.microsoft.com/office/drawing/2010/main" xmlns="" val="0"/>
              </a:ext>
              <a:ext uri="{837473B0-CC2E-450A-ABE3-18F120FF3D39}">
                <a1611:picAttrSrcUrl xmlns:a1611="http://schemas.microsoft.com/office/drawing/2016/11/main" xmlns="" r:id="rId3"/>
              </a:ext>
            </a:extLst>
          </a:blip>
          <a:stretch>
            <a:fillRect/>
          </a:stretch>
        </p:blipFill>
        <p:spPr>
          <a:xfrm>
            <a:off x="4898514" y="2204864"/>
            <a:ext cx="3810000" cy="2995786"/>
          </a:xfrm>
          <a:prstGeom prst="rect">
            <a:avLst/>
          </a:prstGeom>
        </p:spPr>
      </p:pic>
    </p:spTree>
    <p:extLst>
      <p:ext uri="{BB962C8B-B14F-4D97-AF65-F5344CB8AC3E}">
        <p14:creationId xmlns:p14="http://schemas.microsoft.com/office/powerpoint/2010/main" xmlns="" val="2046055360"/>
      </p:ext>
    </p:extLst>
  </p:cSld>
  <p:clrMapOvr>
    <a:masterClrMapping/>
  </p:clrMapOvr>
  <p:transition spd="slow">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4DDA312D-0FE0-AB46-A776-6C19B2D24FDB}"/>
              </a:ext>
            </a:extLst>
          </p:cNvPr>
          <p:cNvSpPr>
            <a:spLocks noGrp="1"/>
          </p:cNvSpPr>
          <p:nvPr>
            <p:ph type="title"/>
          </p:nvPr>
        </p:nvSpPr>
        <p:spPr>
          <a:xfrm>
            <a:off x="457200" y="332657"/>
            <a:ext cx="7772400" cy="1152127"/>
          </a:xfrm>
        </p:spPr>
        <p:txBody>
          <a:bodyPr>
            <a:normAutofit/>
          </a:bodyPr>
          <a:lstStyle/>
          <a:p>
            <a:pPr algn="ctr"/>
            <a:r>
              <a:rPr lang="pl-PL" sz="3200" b="1" dirty="0">
                <a:solidFill>
                  <a:schemeClr val="bg1"/>
                </a:solidFill>
              </a:rPr>
              <a:t>klimat</a:t>
            </a:r>
          </a:p>
        </p:txBody>
      </p:sp>
      <p:sp>
        <p:nvSpPr>
          <p:cNvPr id="3" name="Symbol zastępczy zawartości 2">
            <a:extLst>
              <a:ext uri="{FF2B5EF4-FFF2-40B4-BE49-F238E27FC236}">
                <a16:creationId xmlns:a16="http://schemas.microsoft.com/office/drawing/2014/main" xmlns="" id="{8EFF5757-7CC5-3749-8EFB-8567CA76C084}"/>
              </a:ext>
            </a:extLst>
          </p:cNvPr>
          <p:cNvSpPr>
            <a:spLocks noGrp="1"/>
          </p:cNvSpPr>
          <p:nvPr>
            <p:ph idx="1"/>
          </p:nvPr>
        </p:nvSpPr>
        <p:spPr>
          <a:xfrm>
            <a:off x="457200" y="1628800"/>
            <a:ext cx="3466728" cy="4752528"/>
          </a:xfrm>
        </p:spPr>
        <p:txBody>
          <a:bodyPr>
            <a:normAutofit fontScale="92500" lnSpcReduction="10000"/>
          </a:bodyPr>
          <a:lstStyle/>
          <a:p>
            <a:pPr marL="0" indent="0">
              <a:buNone/>
            </a:pPr>
            <a:r>
              <a:rPr lang="pl-PL" sz="2100" dirty="0">
                <a:solidFill>
                  <a:schemeClr val="bg1"/>
                </a:solidFill>
              </a:rPr>
              <a:t>Malta znajduje się w strefie </a:t>
            </a:r>
            <a:r>
              <a:rPr lang="pl-PL" sz="2100" b="1" dirty="0">
                <a:solidFill>
                  <a:schemeClr val="bg1"/>
                </a:solidFill>
              </a:rPr>
              <a:t>klimatu śródziemnomorskiego</a:t>
            </a:r>
            <a:r>
              <a:rPr lang="pl-PL" sz="2100" dirty="0">
                <a:solidFill>
                  <a:schemeClr val="bg1"/>
                </a:solidFill>
              </a:rPr>
              <a:t>. Średnia temperatura powietrza wynosi </a:t>
            </a:r>
            <a:r>
              <a:rPr lang="pl-PL" sz="2100" b="1" dirty="0">
                <a:solidFill>
                  <a:schemeClr val="bg1"/>
                </a:solidFill>
              </a:rPr>
              <a:t>w styczniu 12ºC</a:t>
            </a:r>
            <a:r>
              <a:rPr lang="pl-PL" sz="2100" dirty="0">
                <a:solidFill>
                  <a:schemeClr val="bg1"/>
                </a:solidFill>
              </a:rPr>
              <a:t>, a </a:t>
            </a:r>
            <a:r>
              <a:rPr lang="pl-PL" sz="2100" b="1" dirty="0">
                <a:solidFill>
                  <a:schemeClr val="bg1"/>
                </a:solidFill>
              </a:rPr>
              <a:t>w lipcu 26ºC</a:t>
            </a:r>
            <a:r>
              <a:rPr lang="pl-PL" sz="2100" dirty="0">
                <a:solidFill>
                  <a:schemeClr val="bg1"/>
                </a:solidFill>
              </a:rPr>
              <a:t>. </a:t>
            </a:r>
            <a:r>
              <a:rPr lang="pl-PL" sz="2100" b="1" dirty="0">
                <a:solidFill>
                  <a:schemeClr val="bg1"/>
                </a:solidFill>
              </a:rPr>
              <a:t>Opady</a:t>
            </a:r>
            <a:r>
              <a:rPr lang="pl-PL" sz="2100" dirty="0">
                <a:solidFill>
                  <a:schemeClr val="bg1"/>
                </a:solidFill>
              </a:rPr>
              <a:t> są </a:t>
            </a:r>
            <a:r>
              <a:rPr lang="pl-PL" sz="2100" b="1" dirty="0">
                <a:solidFill>
                  <a:schemeClr val="bg1"/>
                </a:solidFill>
              </a:rPr>
              <a:t>niewielkie</a:t>
            </a:r>
            <a:r>
              <a:rPr lang="pl-PL" sz="2100" dirty="0">
                <a:solidFill>
                  <a:schemeClr val="bg1"/>
                </a:solidFill>
              </a:rPr>
              <a:t>, ich roczna suma wynosi ok. </a:t>
            </a:r>
            <a:r>
              <a:rPr lang="pl-PL" sz="2100" b="1" dirty="0">
                <a:solidFill>
                  <a:schemeClr val="bg1"/>
                </a:solidFill>
              </a:rPr>
              <a:t>580 mm</a:t>
            </a:r>
            <a:r>
              <a:rPr lang="pl-PL" sz="2100" dirty="0">
                <a:solidFill>
                  <a:schemeClr val="bg1"/>
                </a:solidFill>
              </a:rPr>
              <a:t>. </a:t>
            </a:r>
          </a:p>
          <a:p>
            <a:pPr marL="0" indent="0">
              <a:buNone/>
            </a:pPr>
            <a:r>
              <a:rPr lang="pl-PL" sz="2100" dirty="0">
                <a:solidFill>
                  <a:schemeClr val="bg1"/>
                </a:solidFill>
              </a:rPr>
              <a:t>Występują głównie w okresie zimowym. Lata na Malcie są bardzo </a:t>
            </a:r>
            <a:r>
              <a:rPr lang="pl-PL" sz="2100" b="1" dirty="0">
                <a:solidFill>
                  <a:schemeClr val="bg1"/>
                </a:solidFill>
              </a:rPr>
              <a:t>gorące i suche</a:t>
            </a:r>
            <a:r>
              <a:rPr lang="pl-PL" sz="2100" dirty="0">
                <a:solidFill>
                  <a:schemeClr val="bg1"/>
                </a:solidFill>
              </a:rPr>
              <a:t>. Niekiedy występują tu suche </a:t>
            </a:r>
            <a:r>
              <a:rPr lang="pl-PL" sz="2100" b="1" dirty="0">
                <a:solidFill>
                  <a:schemeClr val="bg1"/>
                </a:solidFill>
              </a:rPr>
              <a:t>wiatry sirocco </a:t>
            </a:r>
            <a:r>
              <a:rPr lang="pl-PL" sz="2100" dirty="0">
                <a:solidFill>
                  <a:schemeClr val="bg1"/>
                </a:solidFill>
              </a:rPr>
              <a:t>wiejące znad obszaru Afryki.</a:t>
            </a:r>
          </a:p>
          <a:p>
            <a:pPr marL="0" indent="0">
              <a:buNone/>
            </a:pPr>
            <a:r>
              <a:rPr lang="pl-PL" dirty="0"/>
              <a:t/>
            </a:r>
            <a:br>
              <a:rPr lang="pl-PL" dirty="0"/>
            </a:br>
            <a:r>
              <a:rPr lang="pl-PL" dirty="0"/>
              <a:t/>
            </a:r>
            <a:br>
              <a:rPr lang="pl-PL" dirty="0"/>
            </a:br>
            <a:endParaRPr lang="pl-PL" dirty="0"/>
          </a:p>
        </p:txBody>
      </p:sp>
      <p:pic>
        <p:nvPicPr>
          <p:cNvPr id="17" name="Obraz 16" descr="Obraz zawierający tekst, mapa&#10;&#10;Opis wygenerowany automatycznie">
            <a:extLst>
              <a:ext uri="{FF2B5EF4-FFF2-40B4-BE49-F238E27FC236}">
                <a16:creationId xmlns:a16="http://schemas.microsoft.com/office/drawing/2014/main" xmlns="" id="{67925931-346A-3545-B54E-DDF867AEF53B}"/>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826768" y="1916832"/>
            <a:ext cx="4860032" cy="3672408"/>
          </a:xfrm>
          <a:prstGeom prst="rect">
            <a:avLst/>
          </a:prstGeom>
        </p:spPr>
      </p:pic>
    </p:spTree>
    <p:extLst>
      <p:ext uri="{BB962C8B-B14F-4D97-AF65-F5344CB8AC3E}">
        <p14:creationId xmlns:p14="http://schemas.microsoft.com/office/powerpoint/2010/main" xmlns="" val="2351668640"/>
      </p:ext>
    </p:extLst>
  </p:cSld>
  <p:clrMapOvr>
    <a:masterClrMapping/>
  </p:clrMapOvr>
  <p:transition spd="slow">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3B858BEE-FC11-C04F-ADE3-CAF4AA193B38}"/>
              </a:ext>
            </a:extLst>
          </p:cNvPr>
          <p:cNvSpPr>
            <a:spLocks noGrp="1"/>
          </p:cNvSpPr>
          <p:nvPr>
            <p:ph type="title"/>
          </p:nvPr>
        </p:nvSpPr>
        <p:spPr>
          <a:xfrm>
            <a:off x="457200" y="188640"/>
            <a:ext cx="7772400" cy="1296146"/>
          </a:xfrm>
        </p:spPr>
        <p:txBody>
          <a:bodyPr/>
          <a:lstStyle/>
          <a:p>
            <a:pPr algn="ctr"/>
            <a:r>
              <a:rPr lang="pl-PL" b="1" dirty="0">
                <a:solidFill>
                  <a:schemeClr val="bg1"/>
                </a:solidFill>
              </a:rPr>
              <a:t>Warunki wodne</a:t>
            </a:r>
          </a:p>
        </p:txBody>
      </p:sp>
      <p:sp>
        <p:nvSpPr>
          <p:cNvPr id="3" name="Symbol zastępczy zawartości 2">
            <a:extLst>
              <a:ext uri="{FF2B5EF4-FFF2-40B4-BE49-F238E27FC236}">
                <a16:creationId xmlns:a16="http://schemas.microsoft.com/office/drawing/2014/main" xmlns="" id="{6FD3E5B7-685B-CC4A-A561-92982E7F2B20}"/>
              </a:ext>
            </a:extLst>
          </p:cNvPr>
          <p:cNvSpPr>
            <a:spLocks noGrp="1"/>
          </p:cNvSpPr>
          <p:nvPr>
            <p:ph idx="1"/>
          </p:nvPr>
        </p:nvSpPr>
        <p:spPr>
          <a:xfrm>
            <a:off x="457200" y="1484785"/>
            <a:ext cx="4114800" cy="3024336"/>
          </a:xfrm>
        </p:spPr>
        <p:txBody>
          <a:bodyPr/>
          <a:lstStyle/>
          <a:p>
            <a:pPr marL="0" indent="0">
              <a:buNone/>
            </a:pPr>
            <a:r>
              <a:rPr lang="pl-PL" sz="2000" dirty="0">
                <a:solidFill>
                  <a:schemeClr val="bg1"/>
                </a:solidFill>
              </a:rPr>
              <a:t>Na Malcie nie ma stałych rzek ani jezior. Spowodowane jest to występowaniem </a:t>
            </a:r>
            <a:r>
              <a:rPr lang="pl-PL" sz="2000" dirty="0" err="1">
                <a:solidFill>
                  <a:schemeClr val="bg1"/>
                </a:solidFill>
              </a:rPr>
              <a:t>skrasowiałego</a:t>
            </a:r>
            <a:r>
              <a:rPr lang="pl-PL" sz="2000" dirty="0">
                <a:solidFill>
                  <a:schemeClr val="bg1"/>
                </a:solidFill>
              </a:rPr>
              <a:t> wapiennego podłoża, w które woda szybko wsiąka. Wodę pitną uzyskuje się odsalania wody morskiej.</a:t>
            </a:r>
          </a:p>
          <a:p>
            <a:pPr marL="0" indent="0">
              <a:buNone/>
            </a:pPr>
            <a:r>
              <a:rPr lang="pl-PL" dirty="0"/>
              <a:t/>
            </a:r>
            <a:br>
              <a:rPr lang="pl-PL" dirty="0"/>
            </a:br>
            <a:r>
              <a:rPr lang="pl-PL" dirty="0"/>
              <a:t/>
            </a:r>
            <a:br>
              <a:rPr lang="pl-PL" dirty="0"/>
            </a:br>
            <a:endParaRPr lang="pl-PL" dirty="0"/>
          </a:p>
        </p:txBody>
      </p:sp>
      <p:pic>
        <p:nvPicPr>
          <p:cNvPr id="5" name="Obraz 4" descr="Obraz zawierający zewnętrzne, woda, przyroda, skała&#10;&#10;Opis wygenerowany automatycznie">
            <a:extLst>
              <a:ext uri="{FF2B5EF4-FFF2-40B4-BE49-F238E27FC236}">
                <a16:creationId xmlns:a16="http://schemas.microsoft.com/office/drawing/2014/main" xmlns="" id="{0D118D48-C7F7-334D-80A8-D851F06E67B1}"/>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815292" y="1628800"/>
            <a:ext cx="3871508" cy="2211276"/>
          </a:xfrm>
          <a:prstGeom prst="rect">
            <a:avLst/>
          </a:prstGeom>
        </p:spPr>
      </p:pic>
      <p:pic>
        <p:nvPicPr>
          <p:cNvPr id="7" name="Obraz 6" descr="Obraz zawierający skała, góra, woda, zewnętrzne&#10;&#10;Opis wygenerowany automatycznie">
            <a:extLst>
              <a:ext uri="{FF2B5EF4-FFF2-40B4-BE49-F238E27FC236}">
                <a16:creationId xmlns:a16="http://schemas.microsoft.com/office/drawing/2014/main" xmlns="" id="{98023094-42B8-0B46-9B07-106D4E82D93B}"/>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220072" y="4246260"/>
            <a:ext cx="3384376" cy="2002139"/>
          </a:xfrm>
          <a:prstGeom prst="rect">
            <a:avLst/>
          </a:prstGeom>
        </p:spPr>
      </p:pic>
      <p:pic>
        <p:nvPicPr>
          <p:cNvPr id="9" name="Obraz 8" descr="Obraz zawierający zewnętrzne, woda, plaża, ocean&#10;&#10;Opis wygenerowany automatycznie">
            <a:extLst>
              <a:ext uri="{FF2B5EF4-FFF2-40B4-BE49-F238E27FC236}">
                <a16:creationId xmlns:a16="http://schemas.microsoft.com/office/drawing/2014/main" xmlns="" id="{FBDDBA24-4ACA-2644-833E-F59DF117EE1C}"/>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76456" y="3757001"/>
            <a:ext cx="4195544" cy="2471936"/>
          </a:xfrm>
          <a:prstGeom prst="rect">
            <a:avLst/>
          </a:prstGeom>
        </p:spPr>
      </p:pic>
    </p:spTree>
    <p:extLst>
      <p:ext uri="{BB962C8B-B14F-4D97-AF65-F5344CB8AC3E}">
        <p14:creationId xmlns:p14="http://schemas.microsoft.com/office/powerpoint/2010/main" xmlns="" val="2130616212"/>
      </p:ext>
    </p:extLst>
  </p:cSld>
  <p:clrMapOvr>
    <a:masterClrMapping/>
  </p:clrMapOvr>
  <p:transition spd="slow">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D55C06C2-D884-E743-8C57-8B51A4838821}"/>
              </a:ext>
            </a:extLst>
          </p:cNvPr>
          <p:cNvSpPr>
            <a:spLocks noGrp="1"/>
          </p:cNvSpPr>
          <p:nvPr>
            <p:ph type="title"/>
          </p:nvPr>
        </p:nvSpPr>
        <p:spPr>
          <a:xfrm>
            <a:off x="457200" y="402169"/>
            <a:ext cx="7772400" cy="1514664"/>
          </a:xfrm>
        </p:spPr>
        <p:txBody>
          <a:bodyPr/>
          <a:lstStyle/>
          <a:p>
            <a:pPr algn="ctr"/>
            <a:r>
              <a:rPr lang="pl-PL" b="1" dirty="0">
                <a:solidFill>
                  <a:schemeClr val="bg1"/>
                </a:solidFill>
              </a:rPr>
              <a:t>Szata roślinna i świat zwierzęcy</a:t>
            </a:r>
          </a:p>
        </p:txBody>
      </p:sp>
      <p:sp>
        <p:nvSpPr>
          <p:cNvPr id="3" name="Symbol zastępczy zawartości 2">
            <a:extLst>
              <a:ext uri="{FF2B5EF4-FFF2-40B4-BE49-F238E27FC236}">
                <a16:creationId xmlns:a16="http://schemas.microsoft.com/office/drawing/2014/main" xmlns="" id="{8B1561AB-9763-134F-827F-56CD045F44E6}"/>
              </a:ext>
            </a:extLst>
          </p:cNvPr>
          <p:cNvSpPr>
            <a:spLocks noGrp="1"/>
          </p:cNvSpPr>
          <p:nvPr>
            <p:ph idx="1"/>
          </p:nvPr>
        </p:nvSpPr>
        <p:spPr>
          <a:xfrm>
            <a:off x="457200" y="2142069"/>
            <a:ext cx="3826768" cy="1514664"/>
          </a:xfrm>
        </p:spPr>
        <p:txBody>
          <a:bodyPr>
            <a:normAutofit fontScale="92500"/>
          </a:bodyPr>
          <a:lstStyle/>
          <a:p>
            <a:pPr marL="0" indent="0">
              <a:buNone/>
            </a:pPr>
            <a:r>
              <a:rPr lang="pl-PL" sz="2000" dirty="0">
                <a:solidFill>
                  <a:schemeClr val="bg1"/>
                </a:solidFill>
              </a:rPr>
              <a:t>Świat roślinny Malty jest bardzo ubogi. Możemy tu spotkać opuncję, tymianek, drzewka oliwkowe, maki.</a:t>
            </a:r>
            <a:r>
              <a:rPr lang="pl-PL" dirty="0"/>
              <a:t/>
            </a:r>
            <a:br>
              <a:rPr lang="pl-PL" dirty="0"/>
            </a:br>
            <a:r>
              <a:rPr lang="pl-PL" dirty="0"/>
              <a:t/>
            </a:r>
            <a:br>
              <a:rPr lang="pl-PL" dirty="0"/>
            </a:br>
            <a:endParaRPr lang="pl-PL" dirty="0"/>
          </a:p>
        </p:txBody>
      </p:sp>
      <p:pic>
        <p:nvPicPr>
          <p:cNvPr id="5" name="Obraz 4" descr="Obraz zawierający kwiat, zewnętrzne, trawa, woda&#10;&#10;Opis wygenerowany automatycznie">
            <a:extLst>
              <a:ext uri="{FF2B5EF4-FFF2-40B4-BE49-F238E27FC236}">
                <a16:creationId xmlns:a16="http://schemas.microsoft.com/office/drawing/2014/main" xmlns="" id="{DC8C524A-2D98-904F-A085-20ED51792444}"/>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076056" y="1916832"/>
            <a:ext cx="2603500" cy="1739900"/>
          </a:xfrm>
          <a:prstGeom prst="rect">
            <a:avLst/>
          </a:prstGeom>
        </p:spPr>
      </p:pic>
      <p:pic>
        <p:nvPicPr>
          <p:cNvPr id="7" name="Obraz 6" descr="Obraz zawierający zewnętrzne, trawa, skała, zielony&#10;&#10;Opis wygenerowany automatycznie">
            <a:extLst>
              <a:ext uri="{FF2B5EF4-FFF2-40B4-BE49-F238E27FC236}">
                <a16:creationId xmlns:a16="http://schemas.microsoft.com/office/drawing/2014/main" xmlns="" id="{6D0428EF-F35D-B74A-82AC-84E74E97E174}"/>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36652" y="3284984"/>
            <a:ext cx="3492500" cy="2324100"/>
          </a:xfrm>
          <a:prstGeom prst="rect">
            <a:avLst/>
          </a:prstGeom>
        </p:spPr>
      </p:pic>
      <p:pic>
        <p:nvPicPr>
          <p:cNvPr id="9" name="Obraz 8" descr="Obraz zawierający zewnętrzne, trawa, porost, wzgórze&#10;&#10;Opis wygenerowany automatyczni">
            <a:extLst>
              <a:ext uri="{FF2B5EF4-FFF2-40B4-BE49-F238E27FC236}">
                <a16:creationId xmlns:a16="http://schemas.microsoft.com/office/drawing/2014/main" xmlns="" id="{D51BDE60-C262-2644-A353-3D9E496C5E6F}"/>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572000" y="3818343"/>
            <a:ext cx="2987824" cy="2615952"/>
          </a:xfrm>
          <a:prstGeom prst="rect">
            <a:avLst/>
          </a:prstGeom>
        </p:spPr>
      </p:pic>
    </p:spTree>
    <p:extLst>
      <p:ext uri="{BB962C8B-B14F-4D97-AF65-F5344CB8AC3E}">
        <p14:creationId xmlns:p14="http://schemas.microsoft.com/office/powerpoint/2010/main" xmlns="" val="3873711441"/>
      </p:ext>
    </p:extLst>
  </p:cSld>
  <p:clrMapOvr>
    <a:masterClrMapping/>
  </p:clrMapOvr>
  <p:transition spd="slow">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zawartości 4">
            <a:extLst>
              <a:ext uri="{FF2B5EF4-FFF2-40B4-BE49-F238E27FC236}">
                <a16:creationId xmlns:a16="http://schemas.microsoft.com/office/drawing/2014/main" xmlns="" id="{84A19409-9B7D-C24F-BDEA-234E9068392D}"/>
              </a:ext>
            </a:extLst>
          </p:cNvPr>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043608" y="476672"/>
            <a:ext cx="3816424" cy="2592288"/>
          </a:xfrm>
        </p:spPr>
      </p:pic>
      <p:pic>
        <p:nvPicPr>
          <p:cNvPr id="7" name="Obraz 6" descr="Obraz zawierający zewnętrzne, trawa, woda, kwiat&#10;&#10;Opis wygenerowany automatycznie">
            <a:extLst>
              <a:ext uri="{FF2B5EF4-FFF2-40B4-BE49-F238E27FC236}">
                <a16:creationId xmlns:a16="http://schemas.microsoft.com/office/drawing/2014/main" xmlns="" id="{6C80404E-AD26-2249-9D24-1C6231588092}"/>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292080" y="764704"/>
            <a:ext cx="3240360" cy="4153718"/>
          </a:xfrm>
          <a:prstGeom prst="rect">
            <a:avLst/>
          </a:prstGeom>
        </p:spPr>
      </p:pic>
      <p:pic>
        <p:nvPicPr>
          <p:cNvPr id="9" name="Obraz 8" descr="Obraz zawierający zewnętrzne, budynek, różowy, chodzenie&#10;&#10;Opis wygenerowany automatycznie">
            <a:extLst>
              <a:ext uri="{FF2B5EF4-FFF2-40B4-BE49-F238E27FC236}">
                <a16:creationId xmlns:a16="http://schemas.microsoft.com/office/drawing/2014/main" xmlns="" id="{864EB299-D609-184F-8E6B-D69E2D5F150F}"/>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205570" y="3573016"/>
            <a:ext cx="3654462" cy="2592288"/>
          </a:xfrm>
          <a:prstGeom prst="rect">
            <a:avLst/>
          </a:prstGeom>
        </p:spPr>
      </p:pic>
    </p:spTree>
    <p:extLst>
      <p:ext uri="{BB962C8B-B14F-4D97-AF65-F5344CB8AC3E}">
        <p14:creationId xmlns:p14="http://schemas.microsoft.com/office/powerpoint/2010/main" xmlns="" val="3231865189"/>
      </p:ext>
    </p:extLst>
  </p:cSld>
  <p:clrMapOvr>
    <a:masterClrMapping/>
  </p:clrMapOvr>
  <p:transition spd="slow">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xmlns="" id="{9F39E9E9-2C5D-AE41-8B9F-C8A55BE10470}"/>
              </a:ext>
            </a:extLst>
          </p:cNvPr>
          <p:cNvSpPr>
            <a:spLocks noGrp="1"/>
          </p:cNvSpPr>
          <p:nvPr>
            <p:ph idx="1"/>
          </p:nvPr>
        </p:nvSpPr>
        <p:spPr>
          <a:xfrm>
            <a:off x="457200" y="620689"/>
            <a:ext cx="4114800" cy="4392488"/>
          </a:xfrm>
        </p:spPr>
        <p:txBody>
          <a:bodyPr>
            <a:normAutofit fontScale="85000" lnSpcReduction="10000"/>
          </a:bodyPr>
          <a:lstStyle/>
          <a:p>
            <a:pPr marL="0" indent="0">
              <a:buNone/>
            </a:pPr>
            <a:r>
              <a:rPr lang="pl-PL" sz="2400" b="1" dirty="0">
                <a:solidFill>
                  <a:schemeClr val="bg1"/>
                </a:solidFill>
              </a:rPr>
              <a:t>Ze zwierząt </a:t>
            </a:r>
            <a:r>
              <a:rPr lang="pl-PL" sz="2100" dirty="0">
                <a:solidFill>
                  <a:schemeClr val="bg1"/>
                </a:solidFill>
              </a:rPr>
              <a:t>występują tu wędrowne </a:t>
            </a:r>
            <a:r>
              <a:rPr lang="pl-PL" sz="2100" b="1" dirty="0">
                <a:solidFill>
                  <a:schemeClr val="bg1"/>
                </a:solidFill>
              </a:rPr>
              <a:t>ptaki, jeże, ryjówki, krety i nietoperze</a:t>
            </a:r>
            <a:r>
              <a:rPr lang="pl-PL" sz="2100" dirty="0">
                <a:solidFill>
                  <a:schemeClr val="bg1"/>
                </a:solidFill>
              </a:rPr>
              <a:t>.</a:t>
            </a:r>
          </a:p>
          <a:p>
            <a:pPr marL="0" indent="0">
              <a:buNone/>
            </a:pPr>
            <a:r>
              <a:rPr lang="pl-PL" sz="2100" dirty="0">
                <a:solidFill>
                  <a:schemeClr val="bg1"/>
                </a:solidFill>
              </a:rPr>
              <a:t>Rodzimymi gatunkami są poza nietoperzami także </a:t>
            </a:r>
            <a:r>
              <a:rPr lang="pl-PL" sz="2100" b="1" dirty="0">
                <a:solidFill>
                  <a:schemeClr val="bg1"/>
                </a:solidFill>
              </a:rPr>
              <a:t>łasice i jeże. </a:t>
            </a:r>
            <a:r>
              <a:rPr lang="pl-PL" sz="2100" dirty="0">
                <a:solidFill>
                  <a:schemeClr val="bg1"/>
                </a:solidFill>
              </a:rPr>
              <a:t>Malta jest wyspą tranzytową dla </a:t>
            </a:r>
            <a:r>
              <a:rPr lang="pl-PL" sz="2100" b="1" dirty="0">
                <a:solidFill>
                  <a:schemeClr val="bg1"/>
                </a:solidFill>
              </a:rPr>
              <a:t>ptaków migrujących </a:t>
            </a:r>
            <a:r>
              <a:rPr lang="pl-PL" sz="2100" dirty="0">
                <a:solidFill>
                  <a:schemeClr val="bg1"/>
                </a:solidFill>
              </a:rPr>
              <a:t>z Afryki do Europy i z powrotem. Z ptaków występują głównie </a:t>
            </a:r>
            <a:r>
              <a:rPr lang="pl-PL" sz="2100" b="1" dirty="0">
                <a:solidFill>
                  <a:schemeClr val="bg1"/>
                </a:solidFill>
              </a:rPr>
              <a:t>czaple i kormorany i liczne ptactwo morskie</a:t>
            </a:r>
            <a:r>
              <a:rPr lang="pl-PL" sz="2100" dirty="0">
                <a:solidFill>
                  <a:schemeClr val="bg1"/>
                </a:solidFill>
              </a:rPr>
              <a:t>. Niektóre gatunki zwierząt jak </a:t>
            </a:r>
            <a:r>
              <a:rPr lang="pl-PL" sz="2100" b="1" dirty="0">
                <a:solidFill>
                  <a:schemeClr val="bg1"/>
                </a:solidFill>
              </a:rPr>
              <a:t>białe króliki i myszy </a:t>
            </a:r>
            <a:r>
              <a:rPr lang="pl-PL" sz="2100" dirty="0">
                <a:solidFill>
                  <a:schemeClr val="bg1"/>
                </a:solidFill>
              </a:rPr>
              <a:t>zostały sprowadzone przez człowieka. Na Malcie występuje też kilka gatunków </a:t>
            </a:r>
            <a:r>
              <a:rPr lang="pl-PL" sz="2100" b="1" dirty="0">
                <a:solidFill>
                  <a:schemeClr val="bg1"/>
                </a:solidFill>
              </a:rPr>
              <a:t>gadów, głównie jaszczurki. </a:t>
            </a:r>
          </a:p>
          <a:p>
            <a:pPr marL="0" indent="0">
              <a:buNone/>
            </a:pPr>
            <a:endParaRPr lang="pl-PL" sz="2100" b="1" dirty="0">
              <a:solidFill>
                <a:schemeClr val="bg1"/>
              </a:solidFill>
            </a:endParaRPr>
          </a:p>
          <a:p>
            <a:pPr marL="0" indent="0">
              <a:buNone/>
            </a:pPr>
            <a:r>
              <a:rPr lang="pl-PL" dirty="0"/>
              <a:t/>
            </a:r>
            <a:br>
              <a:rPr lang="pl-PL" dirty="0"/>
            </a:br>
            <a:endParaRPr lang="pl-PL" dirty="0"/>
          </a:p>
        </p:txBody>
      </p:sp>
      <p:pic>
        <p:nvPicPr>
          <p:cNvPr id="7" name="Obraz 6" descr="Obraz zawierający zwierzę, jaszczurka, gad, siedzi&#10;&#10;Opis wygenerowany automatycznie">
            <a:extLst>
              <a:ext uri="{FF2B5EF4-FFF2-40B4-BE49-F238E27FC236}">
                <a16:creationId xmlns:a16="http://schemas.microsoft.com/office/drawing/2014/main" xmlns="" id="{3DF8690C-DAE1-C345-9A2C-82DE4C553208}"/>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576614" y="651570"/>
            <a:ext cx="3811810" cy="2470746"/>
          </a:xfrm>
          <a:prstGeom prst="rect">
            <a:avLst/>
          </a:prstGeom>
        </p:spPr>
      </p:pic>
      <p:pic>
        <p:nvPicPr>
          <p:cNvPr id="9" name="Obraz 8" descr="Obraz zawierający kot, zewnętrzne, pomarańczowy, ssak&#10;&#10;Opis wygenerowany automatycznie">
            <a:extLst>
              <a:ext uri="{FF2B5EF4-FFF2-40B4-BE49-F238E27FC236}">
                <a16:creationId xmlns:a16="http://schemas.microsoft.com/office/drawing/2014/main" xmlns="" id="{B28B112F-F952-0445-B418-81AA7BD84FF0}"/>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587974" y="3428999"/>
            <a:ext cx="3923928" cy="3024335"/>
          </a:xfrm>
          <a:prstGeom prst="rect">
            <a:avLst/>
          </a:prstGeom>
        </p:spPr>
      </p:pic>
      <p:pic>
        <p:nvPicPr>
          <p:cNvPr id="11" name="Obraz 10" descr="Obraz zawierający ptak, papuga, zwierzę, zewnętrzne&#10;&#10;Opis wygenerowany automatycznie">
            <a:extLst>
              <a:ext uri="{FF2B5EF4-FFF2-40B4-BE49-F238E27FC236}">
                <a16:creationId xmlns:a16="http://schemas.microsoft.com/office/drawing/2014/main" xmlns="" id="{A58FBE73-AD06-4B42-B902-0A19D7FCD5FC}"/>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51520" y="4293095"/>
            <a:ext cx="4211960" cy="2160240"/>
          </a:xfrm>
          <a:prstGeom prst="rect">
            <a:avLst/>
          </a:prstGeom>
        </p:spPr>
      </p:pic>
    </p:spTree>
    <p:extLst>
      <p:ext uri="{BB962C8B-B14F-4D97-AF65-F5344CB8AC3E}">
        <p14:creationId xmlns:p14="http://schemas.microsoft.com/office/powerpoint/2010/main" xmlns="" val="2389836610"/>
      </p:ext>
    </p:extLst>
  </p:cSld>
  <p:clrMapOvr>
    <a:masterClrMapping/>
  </p:clrMapOvr>
  <p:transition spd="slow">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xmlns="" id="{9F3375C4-2EDA-4240-BE02-5FD3FE548CB5}"/>
              </a:ext>
            </a:extLst>
          </p:cNvPr>
          <p:cNvSpPr>
            <a:spLocks noGrp="1"/>
          </p:cNvSpPr>
          <p:nvPr>
            <p:ph idx="1"/>
          </p:nvPr>
        </p:nvSpPr>
        <p:spPr>
          <a:xfrm>
            <a:off x="457200" y="620689"/>
            <a:ext cx="3394720" cy="3096344"/>
          </a:xfrm>
        </p:spPr>
        <p:txBody>
          <a:bodyPr/>
          <a:lstStyle/>
          <a:p>
            <a:pPr marL="0" indent="0">
              <a:buNone/>
            </a:pPr>
            <a:r>
              <a:rPr lang="pl-PL" dirty="0">
                <a:solidFill>
                  <a:schemeClr val="bg1"/>
                </a:solidFill>
              </a:rPr>
              <a:t>W wodach okalających wyspy </a:t>
            </a:r>
            <a:r>
              <a:rPr lang="pl-PL" b="1" dirty="0">
                <a:solidFill>
                  <a:schemeClr val="bg1"/>
                </a:solidFill>
              </a:rPr>
              <a:t>żyją foki i morświny.</a:t>
            </a:r>
            <a:r>
              <a:rPr lang="pl-PL" dirty="0">
                <a:solidFill>
                  <a:schemeClr val="bg1"/>
                </a:solidFill>
              </a:rPr>
              <a:t/>
            </a:r>
            <a:br>
              <a:rPr lang="pl-PL" dirty="0">
                <a:solidFill>
                  <a:schemeClr val="bg1"/>
                </a:solidFill>
              </a:rPr>
            </a:br>
            <a:r>
              <a:rPr lang="pl-PL" dirty="0">
                <a:solidFill>
                  <a:schemeClr val="bg1"/>
                </a:solidFill>
              </a:rPr>
              <a:t>W morzu spotka się rozmaite </a:t>
            </a:r>
            <a:r>
              <a:rPr lang="pl-PL" b="1" dirty="0">
                <a:solidFill>
                  <a:schemeClr val="bg1"/>
                </a:solidFill>
              </a:rPr>
              <a:t>gatunki ryb, ośmiornic, płaszczek i koralowców</a:t>
            </a:r>
            <a:r>
              <a:rPr lang="pl-PL" dirty="0">
                <a:solidFill>
                  <a:schemeClr val="bg1"/>
                </a:solidFill>
              </a:rPr>
              <a:t>. Szczególnie zimą istnieje szansa na spotkanie </a:t>
            </a:r>
            <a:r>
              <a:rPr lang="pl-PL" b="1" dirty="0">
                <a:solidFill>
                  <a:schemeClr val="bg1"/>
                </a:solidFill>
              </a:rPr>
              <a:t>delfinów oraz tuńczyków.</a:t>
            </a:r>
            <a:endParaRPr lang="pl-PL" b="1" dirty="0"/>
          </a:p>
        </p:txBody>
      </p:sp>
      <p:pic>
        <p:nvPicPr>
          <p:cNvPr id="5" name="Obraz 4" descr="Obraz zawierający gad, żółw, zwierzę, woda&#10;&#10;Opis wygenerowany automatycznie">
            <a:extLst>
              <a:ext uri="{FF2B5EF4-FFF2-40B4-BE49-F238E27FC236}">
                <a16:creationId xmlns:a16="http://schemas.microsoft.com/office/drawing/2014/main" xmlns="" id="{F8E65CAB-08E7-2B4A-84A5-210BC9B45B7B}"/>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282700" y="3508112"/>
            <a:ext cx="3289300" cy="2463800"/>
          </a:xfrm>
          <a:prstGeom prst="rect">
            <a:avLst/>
          </a:prstGeom>
        </p:spPr>
      </p:pic>
      <p:pic>
        <p:nvPicPr>
          <p:cNvPr id="7" name="Obraz 6" descr="Obraz zawierający woda, zwierzę, ryba, ptak&#10;&#10;Opis wygenerowany automatycznie">
            <a:extLst>
              <a:ext uri="{FF2B5EF4-FFF2-40B4-BE49-F238E27FC236}">
                <a16:creationId xmlns:a16="http://schemas.microsoft.com/office/drawing/2014/main" xmlns="" id="{A3B8C7EF-E6BF-D647-9838-67CA8F2CF75A}"/>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860032" y="3464406"/>
            <a:ext cx="3721348" cy="2551212"/>
          </a:xfrm>
          <a:prstGeom prst="rect">
            <a:avLst/>
          </a:prstGeom>
        </p:spPr>
      </p:pic>
      <p:pic>
        <p:nvPicPr>
          <p:cNvPr id="9" name="Obraz 8" descr="Obraz zawierający przyroda, rafa, stół, żywność&#10;&#10;Opis wygenerowany automatycznie">
            <a:extLst>
              <a:ext uri="{FF2B5EF4-FFF2-40B4-BE49-F238E27FC236}">
                <a16:creationId xmlns:a16="http://schemas.microsoft.com/office/drawing/2014/main" xmlns="" id="{6BEB48DB-97F4-5D4F-BA5E-8816F966F055}"/>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067944" y="476672"/>
            <a:ext cx="4183112" cy="2463800"/>
          </a:xfrm>
          <a:prstGeom prst="rect">
            <a:avLst/>
          </a:prstGeom>
        </p:spPr>
      </p:pic>
    </p:spTree>
    <p:extLst>
      <p:ext uri="{BB962C8B-B14F-4D97-AF65-F5344CB8AC3E}">
        <p14:creationId xmlns:p14="http://schemas.microsoft.com/office/powerpoint/2010/main" xmlns="" val="3999163785"/>
      </p:ext>
    </p:extLst>
  </p:cSld>
  <p:clrMapOvr>
    <a:masterClrMapping/>
  </p:clrMapOvr>
  <p:transition spd="slow">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EDE17EC1-0EFB-624A-BB06-5155B3FA5ED0}"/>
              </a:ext>
            </a:extLst>
          </p:cNvPr>
          <p:cNvSpPr>
            <a:spLocks noGrp="1"/>
          </p:cNvSpPr>
          <p:nvPr>
            <p:ph type="title"/>
          </p:nvPr>
        </p:nvSpPr>
        <p:spPr>
          <a:xfrm>
            <a:off x="457200" y="332657"/>
            <a:ext cx="7772400" cy="864096"/>
          </a:xfrm>
        </p:spPr>
        <p:txBody>
          <a:bodyPr/>
          <a:lstStyle/>
          <a:p>
            <a:pPr algn="ctr"/>
            <a:r>
              <a:rPr lang="pl-PL" b="1" dirty="0">
                <a:solidFill>
                  <a:schemeClr val="bg1"/>
                </a:solidFill>
              </a:rPr>
              <a:t>Ludność</a:t>
            </a:r>
          </a:p>
        </p:txBody>
      </p:sp>
      <p:sp>
        <p:nvSpPr>
          <p:cNvPr id="3" name="Symbol zastępczy zawartości 2">
            <a:extLst>
              <a:ext uri="{FF2B5EF4-FFF2-40B4-BE49-F238E27FC236}">
                <a16:creationId xmlns:a16="http://schemas.microsoft.com/office/drawing/2014/main" xmlns="" id="{991D5D21-AD72-3649-9A0C-48C3E3CD1B4E}"/>
              </a:ext>
            </a:extLst>
          </p:cNvPr>
          <p:cNvSpPr>
            <a:spLocks noGrp="1"/>
          </p:cNvSpPr>
          <p:nvPr>
            <p:ph idx="1"/>
          </p:nvPr>
        </p:nvSpPr>
        <p:spPr>
          <a:xfrm>
            <a:off x="457200" y="1196752"/>
            <a:ext cx="3394720" cy="4777992"/>
          </a:xfrm>
        </p:spPr>
        <p:txBody>
          <a:bodyPr>
            <a:normAutofit fontScale="77500" lnSpcReduction="20000"/>
          </a:bodyPr>
          <a:lstStyle/>
          <a:p>
            <a:pPr marL="0" indent="0">
              <a:buNone/>
            </a:pPr>
            <a:r>
              <a:rPr lang="pl-PL" sz="2200" dirty="0">
                <a:solidFill>
                  <a:schemeClr val="bg1"/>
                </a:solidFill>
              </a:rPr>
              <a:t>Spośród wysp Archipelagu Malajskiego zamieszkałe są tylko trzy: </a:t>
            </a:r>
            <a:r>
              <a:rPr lang="pl-PL" sz="2200" b="1" dirty="0">
                <a:solidFill>
                  <a:schemeClr val="bg1"/>
                </a:solidFill>
              </a:rPr>
              <a:t>Malta. Gozo i Comino.</a:t>
            </a:r>
          </a:p>
          <a:p>
            <a:pPr marL="0" indent="0" fontAlgn="b">
              <a:buNone/>
            </a:pPr>
            <a:r>
              <a:rPr lang="pl-PL" sz="2200" dirty="0">
                <a:solidFill>
                  <a:schemeClr val="bg1"/>
                </a:solidFill>
              </a:rPr>
              <a:t>Ludność kraju jest jednorodna etnicznie, gdyż w </a:t>
            </a:r>
            <a:r>
              <a:rPr lang="pl-PL" sz="2200" b="1" dirty="0">
                <a:solidFill>
                  <a:schemeClr val="bg1"/>
                </a:solidFill>
              </a:rPr>
              <a:t>95,7% </a:t>
            </a:r>
            <a:r>
              <a:rPr lang="pl-PL" sz="2200" dirty="0">
                <a:solidFill>
                  <a:schemeClr val="bg1"/>
                </a:solidFill>
              </a:rPr>
              <a:t>tworzą ją </a:t>
            </a:r>
            <a:r>
              <a:rPr lang="pl-PL" sz="2200" b="1" dirty="0">
                <a:solidFill>
                  <a:schemeClr val="bg1"/>
                </a:solidFill>
              </a:rPr>
              <a:t>Maltańczycy</a:t>
            </a:r>
            <a:r>
              <a:rPr lang="pl-PL" sz="2200" dirty="0">
                <a:solidFill>
                  <a:schemeClr val="bg1"/>
                </a:solidFill>
              </a:rPr>
              <a:t>. Mieszkają tu ponadto Brytyjczycy, </a:t>
            </a:r>
            <a:r>
              <a:rPr lang="pl-PL" sz="2200" u="sng" dirty="0">
                <a:solidFill>
                  <a:schemeClr val="bg1"/>
                </a:solidFill>
                <a:hlinkClick r:id="rId2">
                  <a:extLst>
                    <a:ext uri="{A12FA001-AC4F-418D-AE19-62706E023703}">
                      <ahyp:hlinkClr xmlns:ahyp="http://schemas.microsoft.com/office/drawing/2018/hyperlinkcolor" xmlns="" val="tx"/>
                    </a:ext>
                  </a:extLst>
                </a:hlinkClick>
              </a:rPr>
              <a:t>Arabowie</a:t>
            </a:r>
            <a:r>
              <a:rPr lang="pl-PL" sz="2200" dirty="0">
                <a:solidFill>
                  <a:schemeClr val="bg1"/>
                </a:solidFill>
              </a:rPr>
              <a:t> i Włosi. Dominującą religią jest </a:t>
            </a:r>
            <a:r>
              <a:rPr lang="pl-PL" sz="2200" b="1" dirty="0">
                <a:solidFill>
                  <a:schemeClr val="bg1"/>
                </a:solidFill>
              </a:rPr>
              <a:t>katolicyzm</a:t>
            </a:r>
            <a:r>
              <a:rPr lang="pl-PL" sz="2200" dirty="0">
                <a:solidFill>
                  <a:schemeClr val="bg1"/>
                </a:solidFill>
              </a:rPr>
              <a:t>, który wyznaje </a:t>
            </a:r>
            <a:r>
              <a:rPr lang="pl-PL" sz="2200" b="1" dirty="0">
                <a:solidFill>
                  <a:schemeClr val="bg1"/>
                </a:solidFill>
              </a:rPr>
              <a:t>97,3%</a:t>
            </a:r>
            <a:r>
              <a:rPr lang="pl-PL" sz="2200" dirty="0">
                <a:solidFill>
                  <a:schemeClr val="bg1"/>
                </a:solidFill>
              </a:rPr>
              <a:t> społeczeństwa.</a:t>
            </a:r>
          </a:p>
          <a:p>
            <a:pPr marL="0" indent="0" fontAlgn="b">
              <a:buNone/>
            </a:pPr>
            <a:r>
              <a:rPr lang="pl-PL" sz="2200" b="1" dirty="0">
                <a:solidFill>
                  <a:schemeClr val="bg1"/>
                </a:solidFill>
              </a:rPr>
              <a:t>Średnia długość życia wynosi 76 lat </a:t>
            </a:r>
            <a:r>
              <a:rPr lang="pl-PL" sz="2200" dirty="0">
                <a:solidFill>
                  <a:schemeClr val="bg1"/>
                </a:solidFill>
              </a:rPr>
              <a:t>w przypadku </a:t>
            </a:r>
            <a:r>
              <a:rPr lang="pl-PL" sz="2200" b="1" dirty="0">
                <a:solidFill>
                  <a:schemeClr val="bg1"/>
                </a:solidFill>
              </a:rPr>
              <a:t>mężczyzn </a:t>
            </a:r>
            <a:r>
              <a:rPr lang="pl-PL" sz="2200" dirty="0">
                <a:solidFill>
                  <a:schemeClr val="bg1"/>
                </a:solidFill>
              </a:rPr>
              <a:t>oraz </a:t>
            </a:r>
            <a:r>
              <a:rPr lang="pl-PL" sz="2200" b="1" dirty="0">
                <a:solidFill>
                  <a:schemeClr val="bg1"/>
                </a:solidFill>
              </a:rPr>
              <a:t>81 lat </a:t>
            </a:r>
            <a:r>
              <a:rPr lang="pl-PL" sz="2200" dirty="0">
                <a:solidFill>
                  <a:schemeClr val="bg1"/>
                </a:solidFill>
              </a:rPr>
              <a:t>w przypadku </a:t>
            </a:r>
            <a:r>
              <a:rPr lang="pl-PL" sz="2200" b="1" dirty="0">
                <a:solidFill>
                  <a:schemeClr val="bg1"/>
                </a:solidFill>
              </a:rPr>
              <a:t>kobiet.</a:t>
            </a:r>
          </a:p>
          <a:p>
            <a:pPr marL="0" indent="0" fontAlgn="b">
              <a:buNone/>
            </a:pPr>
            <a:r>
              <a:rPr lang="pl-PL" sz="2200" dirty="0">
                <a:solidFill>
                  <a:schemeClr val="bg1"/>
                </a:solidFill>
              </a:rPr>
              <a:t>Przyrost naturalny kształtuje się na poziomie </a:t>
            </a:r>
            <a:r>
              <a:rPr lang="pl-PL" sz="2200" b="1" dirty="0">
                <a:solidFill>
                  <a:schemeClr val="bg1"/>
                </a:solidFill>
              </a:rPr>
              <a:t>0,7%</a:t>
            </a:r>
            <a:r>
              <a:rPr lang="pl-PL" sz="2200" dirty="0">
                <a:solidFill>
                  <a:schemeClr val="bg1"/>
                </a:solidFill>
              </a:rPr>
              <a:t>.</a:t>
            </a:r>
          </a:p>
          <a:p>
            <a:pPr marL="0" indent="0">
              <a:buNone/>
            </a:pPr>
            <a:r>
              <a:rPr lang="pl-PL" dirty="0"/>
              <a:t/>
            </a:r>
            <a:br>
              <a:rPr lang="pl-PL" dirty="0"/>
            </a:br>
            <a:r>
              <a:rPr lang="pl-PL" dirty="0"/>
              <a:t/>
            </a:r>
            <a:br>
              <a:rPr lang="pl-PL" dirty="0"/>
            </a:br>
            <a:endParaRPr lang="pl-PL" dirty="0"/>
          </a:p>
        </p:txBody>
      </p:sp>
      <p:pic>
        <p:nvPicPr>
          <p:cNvPr id="5" name="Obraz 4" descr="Obraz zawierający zewnętrzne, budynek, osoby, scena&#10;&#10;Opis wygenerowany automatycznie">
            <a:extLst>
              <a:ext uri="{FF2B5EF4-FFF2-40B4-BE49-F238E27FC236}">
                <a16:creationId xmlns:a16="http://schemas.microsoft.com/office/drawing/2014/main" xmlns="" id="{79751F95-DF0F-A74E-B1B7-060CCAFE48B1}"/>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105642" y="1484784"/>
            <a:ext cx="4546848" cy="4489960"/>
          </a:xfrm>
          <a:prstGeom prst="rect">
            <a:avLst/>
          </a:prstGeom>
        </p:spPr>
      </p:pic>
    </p:spTree>
    <p:extLst>
      <p:ext uri="{BB962C8B-B14F-4D97-AF65-F5344CB8AC3E}">
        <p14:creationId xmlns:p14="http://schemas.microsoft.com/office/powerpoint/2010/main" xmlns="" val="793012184"/>
      </p:ext>
    </p:extLst>
  </p:cSld>
  <p:clrMapOvr>
    <a:masterClrMapping/>
  </p:clrMapOvr>
  <p:transition spd="slow">
    <p:randomBar dir="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4CC83699-E3B1-374C-BDD1-E55A0FDFE5B6}"/>
              </a:ext>
            </a:extLst>
          </p:cNvPr>
          <p:cNvSpPr>
            <a:spLocks noGrp="1"/>
          </p:cNvSpPr>
          <p:nvPr>
            <p:ph type="title"/>
          </p:nvPr>
        </p:nvSpPr>
        <p:spPr>
          <a:xfrm>
            <a:off x="457200" y="260649"/>
            <a:ext cx="5626968" cy="1008111"/>
          </a:xfrm>
        </p:spPr>
        <p:txBody>
          <a:bodyPr/>
          <a:lstStyle/>
          <a:p>
            <a:pPr algn="ctr"/>
            <a:r>
              <a:rPr lang="pl-PL" b="1" dirty="0">
                <a:solidFill>
                  <a:schemeClr val="bg1"/>
                </a:solidFill>
              </a:rPr>
              <a:t>Gospodarka</a:t>
            </a:r>
          </a:p>
        </p:txBody>
      </p:sp>
      <p:sp>
        <p:nvSpPr>
          <p:cNvPr id="3" name="Symbol zastępczy zawartości 2">
            <a:extLst>
              <a:ext uri="{FF2B5EF4-FFF2-40B4-BE49-F238E27FC236}">
                <a16:creationId xmlns:a16="http://schemas.microsoft.com/office/drawing/2014/main" xmlns="" id="{6CCD6FF6-61B5-7148-ADFF-F410C284C8DC}"/>
              </a:ext>
            </a:extLst>
          </p:cNvPr>
          <p:cNvSpPr>
            <a:spLocks noGrp="1"/>
          </p:cNvSpPr>
          <p:nvPr>
            <p:ph idx="1"/>
          </p:nvPr>
        </p:nvSpPr>
        <p:spPr>
          <a:xfrm>
            <a:off x="457200" y="1052736"/>
            <a:ext cx="3806200" cy="5256584"/>
          </a:xfrm>
        </p:spPr>
        <p:txBody>
          <a:bodyPr>
            <a:normAutofit fontScale="62500" lnSpcReduction="20000"/>
          </a:bodyPr>
          <a:lstStyle/>
          <a:p>
            <a:pPr marL="0" indent="0" fontAlgn="b">
              <a:buNone/>
            </a:pPr>
            <a:r>
              <a:rPr lang="pl-PL" sz="2600" dirty="0">
                <a:solidFill>
                  <a:schemeClr val="bg1"/>
                </a:solidFill>
              </a:rPr>
              <a:t>Malta należy do najgęściej zaludnionych krajów Europy i bardzo silnie zurbanizowanych. Podstawą gospodarki jest </a:t>
            </a:r>
            <a:r>
              <a:rPr lang="pl-PL" sz="2600" b="1" dirty="0">
                <a:solidFill>
                  <a:schemeClr val="bg1"/>
                </a:solidFill>
              </a:rPr>
              <a:t>przemysł </a:t>
            </a:r>
            <a:r>
              <a:rPr lang="pl-PL" sz="2600" dirty="0">
                <a:solidFill>
                  <a:schemeClr val="bg1"/>
                </a:solidFill>
              </a:rPr>
              <a:t>oraz </a:t>
            </a:r>
            <a:r>
              <a:rPr lang="pl-PL" sz="2600" b="1" dirty="0">
                <a:solidFill>
                  <a:schemeClr val="bg1"/>
                </a:solidFill>
              </a:rPr>
              <a:t>turystyka</a:t>
            </a:r>
            <a:r>
              <a:rPr lang="pl-PL" sz="2600" dirty="0">
                <a:solidFill>
                  <a:schemeClr val="bg1"/>
                </a:solidFill>
              </a:rPr>
              <a:t>. Do głównych gałęzi przemysłu należą: </a:t>
            </a:r>
            <a:r>
              <a:rPr lang="pl-PL" sz="2600" b="1" dirty="0">
                <a:solidFill>
                  <a:schemeClr val="bg1"/>
                </a:solidFill>
              </a:rPr>
              <a:t>przemysł włókienniczy, odzieżowy, elektrotechniczny, spożywczy i tytoniowy</a:t>
            </a:r>
            <a:r>
              <a:rPr lang="pl-PL" sz="2600" dirty="0">
                <a:solidFill>
                  <a:schemeClr val="bg1"/>
                </a:solidFill>
              </a:rPr>
              <a:t>.</a:t>
            </a:r>
          </a:p>
          <a:p>
            <a:pPr marL="0" indent="0" fontAlgn="b">
              <a:buNone/>
            </a:pPr>
            <a:r>
              <a:rPr lang="pl-PL" sz="2600" dirty="0">
                <a:solidFill>
                  <a:schemeClr val="bg1"/>
                </a:solidFill>
              </a:rPr>
              <a:t>Turystyka bazuje głównie na gorącym klimacie, rozległych plażach oraz licznych zabytkach.</a:t>
            </a:r>
          </a:p>
          <a:p>
            <a:pPr marL="0" indent="0" fontAlgn="b">
              <a:buNone/>
            </a:pPr>
            <a:r>
              <a:rPr lang="pl-PL" sz="2600" dirty="0">
                <a:solidFill>
                  <a:schemeClr val="bg1"/>
                </a:solidFill>
              </a:rPr>
              <a:t>Na </a:t>
            </a:r>
            <a:r>
              <a:rPr lang="pl-PL" sz="2600" b="1" dirty="0">
                <a:solidFill>
                  <a:schemeClr val="bg1"/>
                </a:solidFill>
              </a:rPr>
              <a:t>terenach sztucznie nawadnianych </a:t>
            </a:r>
            <a:r>
              <a:rPr lang="pl-PL" sz="2600" dirty="0">
                <a:solidFill>
                  <a:schemeClr val="bg1"/>
                </a:solidFill>
              </a:rPr>
              <a:t>prowadzi się także gospodarkę rolniczą. Uprawia się tu głównie: </a:t>
            </a:r>
            <a:r>
              <a:rPr lang="pl-PL" sz="2600" b="1" dirty="0">
                <a:solidFill>
                  <a:schemeClr val="bg1"/>
                </a:solidFill>
              </a:rPr>
              <a:t>pszenicę, jęczmień, tytoń, bawełnę, oliwki, pomarańcze, figowce i migdały. </a:t>
            </a:r>
            <a:r>
              <a:rPr lang="pl-PL" sz="2600" dirty="0">
                <a:solidFill>
                  <a:schemeClr val="bg1"/>
                </a:solidFill>
              </a:rPr>
              <a:t>Do zwierząt hodowlanych należy: bydło, trzoda chlewna i kozy.</a:t>
            </a:r>
          </a:p>
          <a:p>
            <a:pPr marL="0" indent="0" fontAlgn="b">
              <a:buNone/>
            </a:pPr>
            <a:r>
              <a:rPr lang="pl-PL" sz="2600" dirty="0">
                <a:solidFill>
                  <a:schemeClr val="bg1"/>
                </a:solidFill>
              </a:rPr>
              <a:t>Dobrze rozwinięte jest także </a:t>
            </a:r>
            <a:r>
              <a:rPr lang="pl-PL" sz="2600" b="1" dirty="0">
                <a:solidFill>
                  <a:schemeClr val="bg1"/>
                </a:solidFill>
              </a:rPr>
              <a:t>rybołówstwo</a:t>
            </a:r>
            <a:r>
              <a:rPr lang="pl-PL" sz="2600" dirty="0">
                <a:solidFill>
                  <a:schemeClr val="bg1"/>
                </a:solidFill>
              </a:rPr>
              <a:t>.</a:t>
            </a:r>
          </a:p>
          <a:p>
            <a:pPr marL="0" indent="0" fontAlgn="b">
              <a:buNone/>
            </a:pPr>
            <a:r>
              <a:rPr lang="pl-PL" sz="2600" dirty="0">
                <a:solidFill>
                  <a:schemeClr val="bg1"/>
                </a:solidFill>
              </a:rPr>
              <a:t>Malta prowadzi </a:t>
            </a:r>
            <a:r>
              <a:rPr lang="pl-PL" sz="2600" b="1" dirty="0">
                <a:solidFill>
                  <a:schemeClr val="bg1"/>
                </a:solidFill>
              </a:rPr>
              <a:t>wymianę handlową z Włochami, Niemcami i USA</a:t>
            </a:r>
            <a:r>
              <a:rPr lang="pl-PL" sz="2600" dirty="0">
                <a:solidFill>
                  <a:schemeClr val="bg1"/>
                </a:solidFill>
              </a:rPr>
              <a:t>.</a:t>
            </a:r>
          </a:p>
          <a:p>
            <a:r>
              <a:rPr lang="pl-PL" dirty="0"/>
              <a:t/>
            </a:r>
            <a:br>
              <a:rPr lang="pl-PL" dirty="0"/>
            </a:br>
            <a:endParaRPr lang="pl-PL" dirty="0"/>
          </a:p>
        </p:txBody>
      </p:sp>
      <p:pic>
        <p:nvPicPr>
          <p:cNvPr id="13" name="Obraz 12" descr="Obraz zawierający budynek, ulica, osoby, wiele&#10;&#10;Opis wygenerowany automatycznie">
            <a:extLst>
              <a:ext uri="{FF2B5EF4-FFF2-40B4-BE49-F238E27FC236}">
                <a16:creationId xmlns:a16="http://schemas.microsoft.com/office/drawing/2014/main" xmlns="" id="{9BCBA906-2506-4B43-B51D-62C1B401895B}"/>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724128" y="476672"/>
            <a:ext cx="3131840" cy="2012712"/>
          </a:xfrm>
          <a:prstGeom prst="rect">
            <a:avLst/>
          </a:prstGeom>
        </p:spPr>
      </p:pic>
      <p:pic>
        <p:nvPicPr>
          <p:cNvPr id="15" name="Obraz 14" descr="Obraz zawierający ryba, stół, żywność, siedzi&#10;&#10;Opis wygenerowany automatycznie">
            <a:extLst>
              <a:ext uri="{FF2B5EF4-FFF2-40B4-BE49-F238E27FC236}">
                <a16:creationId xmlns:a16="http://schemas.microsoft.com/office/drawing/2014/main" xmlns="" id="{9E53F35C-12FA-1544-85DA-2F32FC1DF4A1}"/>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220072" y="2780928"/>
            <a:ext cx="3806200" cy="2095128"/>
          </a:xfrm>
          <a:prstGeom prst="rect">
            <a:avLst/>
          </a:prstGeom>
        </p:spPr>
      </p:pic>
      <p:pic>
        <p:nvPicPr>
          <p:cNvPr id="17" name="Obraz 16" descr="Obraz zawierający zewnętrzne, woda, łódź, budynek&#10;&#10;Opis wygenerowany automatycznie">
            <a:extLst>
              <a:ext uri="{FF2B5EF4-FFF2-40B4-BE49-F238E27FC236}">
                <a16:creationId xmlns:a16="http://schemas.microsoft.com/office/drawing/2014/main" xmlns="" id="{32B6A802-F2E8-244E-9D4F-3169F9C3383B}"/>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995936" y="5032566"/>
            <a:ext cx="4860032" cy="1708802"/>
          </a:xfrm>
          <a:prstGeom prst="rect">
            <a:avLst/>
          </a:prstGeom>
        </p:spPr>
      </p:pic>
    </p:spTree>
    <p:extLst>
      <p:ext uri="{BB962C8B-B14F-4D97-AF65-F5344CB8AC3E}">
        <p14:creationId xmlns:p14="http://schemas.microsoft.com/office/powerpoint/2010/main" xmlns="" val="40322837"/>
      </p:ext>
    </p:extLst>
  </p:cSld>
  <p:clrMapOvr>
    <a:masterClrMapping/>
  </p:clrMapOvr>
  <p:transition spd="slow">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7504" y="116632"/>
            <a:ext cx="8928991" cy="1224136"/>
          </a:xfrm>
        </p:spPr>
        <p:txBody>
          <a:bodyPr>
            <a:normAutofit/>
          </a:bodyPr>
          <a:lstStyle/>
          <a:p>
            <a:pPr algn="ctr"/>
            <a:r>
              <a:rPr lang="pl-PL" sz="3600" b="1" dirty="0">
                <a:solidFill>
                  <a:schemeClr val="bg1"/>
                </a:solidFill>
              </a:rPr>
              <a:t>NAJWAŻNIEJSZE INFORMACJE</a:t>
            </a:r>
            <a:r>
              <a:rPr lang="pl-PL" sz="3600" dirty="0">
                <a:solidFill>
                  <a:schemeClr val="bg1"/>
                </a:solidFill>
              </a:rPr>
              <a:t/>
            </a:r>
            <a:br>
              <a:rPr lang="pl-PL" sz="3600" dirty="0">
                <a:solidFill>
                  <a:schemeClr val="bg1"/>
                </a:solidFill>
              </a:rPr>
            </a:br>
            <a:endParaRPr lang="pl-PL" sz="3600" dirty="0">
              <a:solidFill>
                <a:schemeClr val="bg1"/>
              </a:solidFill>
            </a:endParaRPr>
          </a:p>
        </p:txBody>
      </p:sp>
      <p:sp>
        <p:nvSpPr>
          <p:cNvPr id="1025" name="Rectangle 1"/>
          <p:cNvSpPr>
            <a:spLocks noChangeArrowheads="1"/>
          </p:cNvSpPr>
          <p:nvPr/>
        </p:nvSpPr>
        <p:spPr bwMode="auto">
          <a:xfrm>
            <a:off x="179512" y="214189"/>
            <a:ext cx="4392488" cy="63709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l-PL" sz="2400" b="0" i="0" u="none" strike="noStrike" cap="none" normalizeH="0" baseline="0" dirty="0">
              <a:ln>
                <a:noFill/>
              </a:ln>
              <a:solidFill>
                <a:schemeClr val="tx1"/>
              </a:solidFill>
              <a:effectLst/>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pl-PL" sz="2400" dirty="0">
              <a:solidFill>
                <a:schemeClr val="bg1"/>
              </a:solidFill>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pl-PL" sz="2400" b="1" i="0" u="none" strike="noStrike" cap="none" normalizeH="0" baseline="0" dirty="0">
                <a:ln>
                  <a:noFill/>
                </a:ln>
                <a:solidFill>
                  <a:schemeClr val="bg1"/>
                </a:solidFill>
                <a:effectLst/>
                <a:ea typeface="Calibri" pitchFamily="34" charset="0"/>
                <a:cs typeface="Times New Roman" pitchFamily="18" charset="0"/>
              </a:rPr>
              <a:t>Położenie: </a:t>
            </a:r>
            <a:r>
              <a:rPr kumimoji="0" lang="pl-PL" sz="2400" i="0" u="none" strike="noStrike" cap="none" normalizeH="0" baseline="0" dirty="0">
                <a:ln>
                  <a:noFill/>
                </a:ln>
                <a:solidFill>
                  <a:schemeClr val="bg1"/>
                </a:solidFill>
                <a:effectLst/>
                <a:ea typeface="Calibri" pitchFamily="34" charset="0"/>
                <a:cs typeface="Times New Roman" pitchFamily="18" charset="0"/>
              </a:rPr>
              <a:t>95 km na południe od Sycylii</a:t>
            </a:r>
            <a:endParaRPr kumimoji="0" lang="pl-PL" sz="2400" i="0" u="none" strike="noStrike" cap="none" normalizeH="0" baseline="0" dirty="0">
              <a:ln>
                <a:noFill/>
              </a:ln>
              <a:solidFill>
                <a:schemeClr val="bg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l-PL" sz="2400" i="0" u="none" strike="noStrike" cap="none" normalizeH="0" baseline="0" dirty="0">
                <a:ln>
                  <a:noFill/>
                </a:ln>
                <a:solidFill>
                  <a:schemeClr val="bg1"/>
                </a:solidFill>
                <a:effectLst/>
                <a:ea typeface="Calibri" pitchFamily="34" charset="0"/>
                <a:cs typeface="Times New Roman" pitchFamily="18" charset="0"/>
              </a:rPr>
              <a:t>300 km na północ od Afryki</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pl-PL" sz="2400" i="0" u="none" strike="noStrike" cap="none" normalizeH="0" baseline="0" dirty="0">
              <a:ln>
                <a:noFill/>
              </a:ln>
              <a:solidFill>
                <a:schemeClr val="bg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l-PL" sz="2400" b="1" i="0" u="none" strike="noStrike" cap="none" normalizeH="0" baseline="0" dirty="0">
                <a:ln>
                  <a:noFill/>
                </a:ln>
                <a:solidFill>
                  <a:schemeClr val="bg1"/>
                </a:solidFill>
                <a:effectLst/>
                <a:ea typeface="Calibri" pitchFamily="34" charset="0"/>
                <a:cs typeface="Times New Roman" pitchFamily="18" charset="0"/>
              </a:rPr>
              <a:t>Powierzchnia: </a:t>
            </a:r>
            <a:r>
              <a:rPr kumimoji="0" lang="pl-PL" sz="2400" i="0" u="none" strike="noStrike" cap="none" normalizeH="0" baseline="0" dirty="0">
                <a:ln>
                  <a:noFill/>
                </a:ln>
                <a:solidFill>
                  <a:schemeClr val="bg1"/>
                </a:solidFill>
                <a:effectLst/>
                <a:ea typeface="Calibri" pitchFamily="34" charset="0"/>
                <a:cs typeface="Times New Roman" pitchFamily="18" charset="0"/>
              </a:rPr>
              <a:t>316 km</a:t>
            </a:r>
            <a:r>
              <a:rPr kumimoji="0" lang="pl-PL" sz="2400" i="0" u="none" strike="noStrike" cap="none" normalizeH="0" baseline="30000" dirty="0">
                <a:ln>
                  <a:noFill/>
                </a:ln>
                <a:solidFill>
                  <a:schemeClr val="bg1"/>
                </a:solidFill>
                <a:effectLst/>
                <a:ea typeface="Calibri" pitchFamily="34" charset="0"/>
                <a:cs typeface="Times New Roman" pitchFamily="18" charset="0"/>
              </a:rPr>
              <a:t>2</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pl-PL" sz="2400" i="0" u="none" strike="noStrike" cap="none" normalizeH="0" baseline="0" dirty="0">
              <a:ln>
                <a:noFill/>
              </a:ln>
              <a:solidFill>
                <a:schemeClr val="bg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pl-PL" sz="2400" b="1" dirty="0">
                <a:solidFill>
                  <a:schemeClr val="bg1"/>
                </a:solidFill>
                <a:ea typeface="Calibri" pitchFamily="34" charset="0"/>
                <a:cs typeface="Arial" pitchFamily="34" charset="0"/>
              </a:rPr>
              <a:t>Wyspy:</a:t>
            </a:r>
          </a:p>
          <a:p>
            <a:pPr marL="0" marR="0" lvl="0" indent="0" algn="l" defTabSz="914400" rtl="0" eaLnBrk="0" fontAlgn="base" latinLnBrk="0" hangingPunct="0">
              <a:lnSpc>
                <a:spcPct val="100000"/>
              </a:lnSpc>
              <a:spcBef>
                <a:spcPct val="0"/>
              </a:spcBef>
              <a:spcAft>
                <a:spcPct val="0"/>
              </a:spcAft>
              <a:buClrTx/>
              <a:buSzTx/>
              <a:buFontTx/>
              <a:buNone/>
              <a:tabLst/>
            </a:pPr>
            <a:r>
              <a:rPr kumimoji="0" lang="pl-PL" sz="2400" i="0" u="none" strike="noStrike" cap="none" normalizeH="0" baseline="0" dirty="0">
                <a:ln>
                  <a:noFill/>
                </a:ln>
                <a:solidFill>
                  <a:schemeClr val="bg1"/>
                </a:solidFill>
                <a:effectLst/>
                <a:ea typeface="Calibri" pitchFamily="34" charset="0"/>
                <a:cs typeface="Times New Roman" pitchFamily="18" charset="0"/>
              </a:rPr>
              <a:t>Malta: 246 km</a:t>
            </a:r>
            <a:r>
              <a:rPr kumimoji="0" lang="pl-PL" sz="2400" i="0" u="none" strike="noStrike" cap="none" normalizeH="0" baseline="30000" dirty="0">
                <a:ln>
                  <a:noFill/>
                </a:ln>
                <a:solidFill>
                  <a:schemeClr val="bg1"/>
                </a:solidFill>
                <a:effectLst/>
                <a:ea typeface="Calibri" pitchFamily="34" charset="0"/>
                <a:cs typeface="Times New Roman" pitchFamily="18" charset="0"/>
              </a:rPr>
              <a:t>2</a:t>
            </a:r>
            <a:endParaRPr kumimoji="0" lang="pl-PL" sz="2400" i="0" u="none" strike="noStrike" cap="none" normalizeH="0" baseline="0" dirty="0">
              <a:ln>
                <a:noFill/>
              </a:ln>
              <a:solidFill>
                <a:schemeClr val="bg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l-PL" sz="2400" i="0" u="none" strike="noStrike" cap="none" normalizeH="0" baseline="0" dirty="0">
                <a:ln>
                  <a:noFill/>
                </a:ln>
                <a:solidFill>
                  <a:schemeClr val="bg1"/>
                </a:solidFill>
                <a:effectLst/>
                <a:ea typeface="Calibri" pitchFamily="34" charset="0"/>
                <a:cs typeface="Times New Roman" pitchFamily="18" charset="0"/>
              </a:rPr>
              <a:t>Gozo: 67 km</a:t>
            </a:r>
            <a:r>
              <a:rPr kumimoji="0" lang="pl-PL" sz="2400" i="0" u="none" strike="noStrike" cap="none" normalizeH="0" baseline="30000" dirty="0">
                <a:ln>
                  <a:noFill/>
                </a:ln>
                <a:solidFill>
                  <a:schemeClr val="bg1"/>
                </a:solidFill>
                <a:effectLst/>
                <a:ea typeface="Calibri" pitchFamily="34" charset="0"/>
                <a:cs typeface="Times New Roman" pitchFamily="18" charset="0"/>
              </a:rPr>
              <a:t>2</a:t>
            </a:r>
            <a:endParaRPr kumimoji="0" lang="pl-PL" sz="2400" i="0" u="none" strike="noStrike" cap="none" normalizeH="0" baseline="0" dirty="0">
              <a:ln>
                <a:noFill/>
              </a:ln>
              <a:solidFill>
                <a:schemeClr val="bg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l-PL" sz="2400" i="0" u="none" strike="noStrike" cap="none" normalizeH="0" baseline="0" dirty="0">
                <a:ln>
                  <a:noFill/>
                </a:ln>
                <a:solidFill>
                  <a:schemeClr val="bg1"/>
                </a:solidFill>
                <a:effectLst/>
                <a:ea typeface="Calibri" pitchFamily="34" charset="0"/>
                <a:cs typeface="Times New Roman" pitchFamily="18" charset="0"/>
              </a:rPr>
              <a:t>Comino: 3 km</a:t>
            </a:r>
            <a:r>
              <a:rPr kumimoji="0" lang="pl-PL" sz="2400" i="0" u="none" strike="noStrike" cap="none" normalizeH="0" baseline="30000" dirty="0">
                <a:ln>
                  <a:noFill/>
                </a:ln>
                <a:solidFill>
                  <a:schemeClr val="bg1"/>
                </a:solidFill>
                <a:effectLst/>
                <a:ea typeface="Calibri" pitchFamily="34" charset="0"/>
                <a:cs typeface="Times New Roman" pitchFamily="18" charset="0"/>
              </a:rPr>
              <a:t>2</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pl-PL" sz="2400" i="0" u="none" strike="noStrike" cap="none" normalizeH="0" baseline="0" dirty="0">
              <a:ln>
                <a:noFill/>
              </a:ln>
              <a:solidFill>
                <a:schemeClr val="bg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l-PL" sz="2400" b="1" i="0" u="none" strike="noStrike" cap="none" normalizeH="0" baseline="0" dirty="0">
                <a:ln>
                  <a:noFill/>
                </a:ln>
                <a:solidFill>
                  <a:schemeClr val="bg1"/>
                </a:solidFill>
                <a:effectLst/>
                <a:ea typeface="Calibri" pitchFamily="34" charset="0"/>
                <a:cs typeface="Times New Roman" pitchFamily="18" charset="0"/>
              </a:rPr>
              <a:t>Stolica:</a:t>
            </a:r>
            <a:r>
              <a:rPr kumimoji="0" lang="pl-PL" sz="2400" i="0" u="none" strike="noStrike" cap="none" normalizeH="0" baseline="0" dirty="0">
                <a:ln>
                  <a:noFill/>
                </a:ln>
                <a:solidFill>
                  <a:schemeClr val="bg1"/>
                </a:solidFill>
                <a:effectLst/>
                <a:ea typeface="Calibri" pitchFamily="34" charset="0"/>
                <a:cs typeface="Times New Roman" pitchFamily="18" charset="0"/>
              </a:rPr>
              <a:t> </a:t>
            </a:r>
            <a:r>
              <a:rPr kumimoji="0" lang="pl-PL" sz="2400" i="0" u="none" strike="noStrike" cap="none" normalizeH="0" baseline="0" dirty="0" err="1">
                <a:ln>
                  <a:noFill/>
                </a:ln>
                <a:solidFill>
                  <a:schemeClr val="bg1"/>
                </a:solidFill>
                <a:effectLst/>
                <a:ea typeface="Calibri" pitchFamily="34" charset="0"/>
                <a:cs typeface="Times New Roman" pitchFamily="18" charset="0"/>
              </a:rPr>
              <a:t>Valetta</a:t>
            </a:r>
            <a:endParaRPr kumimoji="0" lang="pl-PL" sz="2400" i="0" u="none" strike="noStrike" cap="none" normalizeH="0" baseline="0" dirty="0">
              <a:ln>
                <a:noFill/>
              </a:ln>
              <a:solidFill>
                <a:schemeClr val="bg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l-PL" sz="2400" b="1" i="0" u="none" strike="noStrike" cap="none" normalizeH="0" baseline="0" dirty="0">
                <a:ln>
                  <a:noFill/>
                </a:ln>
                <a:solidFill>
                  <a:schemeClr val="bg1"/>
                </a:solidFill>
                <a:effectLst/>
                <a:ea typeface="Calibri" pitchFamily="34" charset="0"/>
                <a:cs typeface="Times New Roman" pitchFamily="18" charset="0"/>
              </a:rPr>
              <a:t>Ludność:</a:t>
            </a:r>
            <a:r>
              <a:rPr kumimoji="0" lang="pl-PL" sz="2400" i="0" u="none" strike="noStrike" cap="none" normalizeH="0" baseline="0" dirty="0">
                <a:ln>
                  <a:noFill/>
                </a:ln>
                <a:solidFill>
                  <a:schemeClr val="bg1"/>
                </a:solidFill>
                <a:effectLst/>
                <a:ea typeface="Calibri" pitchFamily="34" charset="0"/>
                <a:cs typeface="Times New Roman" pitchFamily="18" charset="0"/>
              </a:rPr>
              <a:t> 400 tys.</a:t>
            </a:r>
            <a:endParaRPr kumimoji="0" lang="pl-PL" sz="2400" i="0" u="none" strike="noStrike" cap="none" normalizeH="0" baseline="0" dirty="0">
              <a:ln>
                <a:noFill/>
              </a:ln>
              <a:solidFill>
                <a:schemeClr val="bg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l-PL" sz="2400" b="1" i="0" u="none" strike="noStrike" cap="none" normalizeH="0" baseline="0" dirty="0">
                <a:ln>
                  <a:noFill/>
                </a:ln>
                <a:solidFill>
                  <a:schemeClr val="bg1"/>
                </a:solidFill>
                <a:effectLst/>
                <a:ea typeface="Calibri" pitchFamily="34" charset="0"/>
                <a:cs typeface="Times New Roman" pitchFamily="18" charset="0"/>
              </a:rPr>
              <a:t>Język:</a:t>
            </a:r>
            <a:r>
              <a:rPr kumimoji="0" lang="pl-PL" sz="2400" i="0" u="none" strike="noStrike" cap="none" normalizeH="0" baseline="0" dirty="0">
                <a:ln>
                  <a:noFill/>
                </a:ln>
                <a:solidFill>
                  <a:schemeClr val="bg1"/>
                </a:solidFill>
                <a:effectLst/>
                <a:ea typeface="Calibri" pitchFamily="34" charset="0"/>
                <a:cs typeface="Times New Roman" pitchFamily="18" charset="0"/>
              </a:rPr>
              <a:t> maltański i angielski</a:t>
            </a:r>
            <a:endParaRPr kumimoji="0" lang="pl-PL" sz="2400" i="0" u="none" strike="noStrike" cap="none" normalizeH="0" baseline="0" dirty="0">
              <a:ln>
                <a:noFill/>
              </a:ln>
              <a:solidFill>
                <a:schemeClr val="bg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l-PL" sz="2400" b="1" i="0" u="none" strike="noStrike" cap="none" normalizeH="0" baseline="0" dirty="0">
                <a:ln>
                  <a:noFill/>
                </a:ln>
                <a:solidFill>
                  <a:schemeClr val="bg1"/>
                </a:solidFill>
                <a:effectLst/>
                <a:ea typeface="Calibri" pitchFamily="34" charset="0"/>
                <a:cs typeface="Times New Roman" pitchFamily="18" charset="0"/>
              </a:rPr>
              <a:t>Religia:</a:t>
            </a:r>
            <a:r>
              <a:rPr kumimoji="0" lang="pl-PL" sz="2400" i="0" u="none" strike="noStrike" cap="none" normalizeH="0" baseline="0" dirty="0">
                <a:ln>
                  <a:noFill/>
                </a:ln>
                <a:solidFill>
                  <a:schemeClr val="bg1"/>
                </a:solidFill>
                <a:effectLst/>
                <a:ea typeface="Calibri" pitchFamily="34" charset="0"/>
                <a:cs typeface="Times New Roman" pitchFamily="18" charset="0"/>
              </a:rPr>
              <a:t> katolicyzm</a:t>
            </a:r>
            <a:endParaRPr kumimoji="0" lang="pl-PL" sz="2400" i="0" u="none" strike="noStrike" cap="none" normalizeH="0" baseline="0" dirty="0">
              <a:ln>
                <a:noFill/>
              </a:ln>
              <a:solidFill>
                <a:schemeClr val="bg1"/>
              </a:solidFill>
              <a:effectLst/>
              <a:cs typeface="Arial" pitchFamily="34" charset="0"/>
            </a:endParaRPr>
          </a:p>
        </p:txBody>
      </p:sp>
      <p:pic>
        <p:nvPicPr>
          <p:cNvPr id="21" name="Symbol zastępczy zawartości 20" descr="Obraz zawierający tekst, mapa&#10;&#10;Opis wygenerowany automatycznie">
            <a:extLst>
              <a:ext uri="{FF2B5EF4-FFF2-40B4-BE49-F238E27FC236}">
                <a16:creationId xmlns:a16="http://schemas.microsoft.com/office/drawing/2014/main" xmlns="" id="{73895291-0974-384F-BD9C-5481001F5399}"/>
              </a:ext>
            </a:extLst>
          </p:cNvPr>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3851920" y="1600354"/>
            <a:ext cx="4680519" cy="4757212"/>
          </a:xfrm>
        </p:spPr>
      </p:pic>
    </p:spTree>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CA7EAC91-8B32-E141-A052-2CF0DA0D3245}"/>
              </a:ext>
            </a:extLst>
          </p:cNvPr>
          <p:cNvSpPr>
            <a:spLocks noGrp="1"/>
          </p:cNvSpPr>
          <p:nvPr>
            <p:ph type="title"/>
          </p:nvPr>
        </p:nvSpPr>
        <p:spPr/>
        <p:txBody>
          <a:bodyPr/>
          <a:lstStyle/>
          <a:p>
            <a:pPr algn="ctr"/>
            <a:r>
              <a:rPr lang="pl-PL" b="1" dirty="0">
                <a:solidFill>
                  <a:schemeClr val="bg1"/>
                </a:solidFill>
              </a:rPr>
              <a:t>Ustrój polityczny</a:t>
            </a:r>
          </a:p>
        </p:txBody>
      </p:sp>
      <p:sp>
        <p:nvSpPr>
          <p:cNvPr id="3" name="Symbol zastępczy zawartości 2">
            <a:extLst>
              <a:ext uri="{FF2B5EF4-FFF2-40B4-BE49-F238E27FC236}">
                <a16:creationId xmlns:a16="http://schemas.microsoft.com/office/drawing/2014/main" xmlns="" id="{59A9BC17-C6F5-DE4B-B313-A077A11F8DE2}"/>
              </a:ext>
            </a:extLst>
          </p:cNvPr>
          <p:cNvSpPr>
            <a:spLocks noGrp="1"/>
          </p:cNvSpPr>
          <p:nvPr>
            <p:ph idx="1"/>
          </p:nvPr>
        </p:nvSpPr>
        <p:spPr>
          <a:xfrm>
            <a:off x="457200" y="1412776"/>
            <a:ext cx="4114800" cy="2985245"/>
          </a:xfrm>
        </p:spPr>
        <p:txBody>
          <a:bodyPr/>
          <a:lstStyle/>
          <a:p>
            <a:pPr marL="0" indent="0">
              <a:buNone/>
            </a:pPr>
            <a:r>
              <a:rPr lang="pl-PL" dirty="0">
                <a:solidFill>
                  <a:schemeClr val="bg1"/>
                </a:solidFill>
              </a:rPr>
              <a:t>Malta jest </a:t>
            </a:r>
            <a:r>
              <a:rPr lang="pl-PL" b="1" dirty="0">
                <a:solidFill>
                  <a:schemeClr val="bg1"/>
                </a:solidFill>
              </a:rPr>
              <a:t>republiką demokratyczną </a:t>
            </a:r>
            <a:r>
              <a:rPr lang="pl-PL" dirty="0">
                <a:solidFill>
                  <a:schemeClr val="bg1"/>
                </a:solidFill>
              </a:rPr>
              <a:t>z prezydentem i jednoizbowym parlamentem, którzy stanowią władzę ustawodawczą. </a:t>
            </a:r>
            <a:r>
              <a:rPr lang="pl-PL" b="1" dirty="0">
                <a:solidFill>
                  <a:schemeClr val="bg1"/>
                </a:solidFill>
              </a:rPr>
              <a:t>Władza wykonawcza jest w rękach rządu i premiera.</a:t>
            </a:r>
            <a:r>
              <a:rPr lang="pl-PL" dirty="0"/>
              <a:t/>
            </a:r>
            <a:br>
              <a:rPr lang="pl-PL" dirty="0"/>
            </a:br>
            <a:r>
              <a:rPr lang="pl-PL" dirty="0"/>
              <a:t/>
            </a:r>
            <a:br>
              <a:rPr lang="pl-PL" dirty="0"/>
            </a:br>
            <a:endParaRPr lang="pl-PL" dirty="0"/>
          </a:p>
        </p:txBody>
      </p:sp>
      <p:pic>
        <p:nvPicPr>
          <p:cNvPr id="5" name="Obraz 4" descr="Obraz zawierający rysunek&#10;&#10;Opis wygenerowany automatycznie">
            <a:extLst>
              <a:ext uri="{FF2B5EF4-FFF2-40B4-BE49-F238E27FC236}">
                <a16:creationId xmlns:a16="http://schemas.microsoft.com/office/drawing/2014/main" xmlns="" id="{8F3D03DD-D45E-0548-98F1-629A701DF90C}"/>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084168" y="404664"/>
            <a:ext cx="2016224" cy="2255952"/>
          </a:xfrm>
          <a:prstGeom prst="rect">
            <a:avLst/>
          </a:prstGeom>
        </p:spPr>
      </p:pic>
      <p:pic>
        <p:nvPicPr>
          <p:cNvPr id="7" name="Obraz 6" descr="Obraz zawierający osoba, kostium, mężczyzna, odzież&#10;&#10;Opis wygenerowany automatycznie">
            <a:extLst>
              <a:ext uri="{FF2B5EF4-FFF2-40B4-BE49-F238E27FC236}">
                <a16:creationId xmlns:a16="http://schemas.microsoft.com/office/drawing/2014/main" xmlns="" id="{50195738-F9AE-4B44-851A-24525F5E2D9F}"/>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720561" y="2865553"/>
            <a:ext cx="4114800" cy="3462451"/>
          </a:xfrm>
          <a:prstGeom prst="rect">
            <a:avLst/>
          </a:prstGeom>
        </p:spPr>
      </p:pic>
      <p:pic>
        <p:nvPicPr>
          <p:cNvPr id="9" name="Obraz 8" descr="Obraz zawierający tekst, mapa&#10;&#10;Opis wygenerowany automatycznie">
            <a:extLst>
              <a:ext uri="{FF2B5EF4-FFF2-40B4-BE49-F238E27FC236}">
                <a16:creationId xmlns:a16="http://schemas.microsoft.com/office/drawing/2014/main" xmlns="" id="{D18B3D6A-AADB-8B43-BF92-23F882AE3EA5}"/>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57201" y="3645024"/>
            <a:ext cx="3970784" cy="3144469"/>
          </a:xfrm>
          <a:prstGeom prst="rect">
            <a:avLst/>
          </a:prstGeom>
        </p:spPr>
      </p:pic>
    </p:spTree>
    <p:extLst>
      <p:ext uri="{BB962C8B-B14F-4D97-AF65-F5344CB8AC3E}">
        <p14:creationId xmlns:p14="http://schemas.microsoft.com/office/powerpoint/2010/main" xmlns="" val="2025400788"/>
      </p:ext>
    </p:extLst>
  </p:cSld>
  <p:clrMapOvr>
    <a:masterClrMapping/>
  </p:clrMapOvr>
  <p:transition spd="slow">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E3503702-E07D-2F4A-A669-63DE8F9B1D9C}"/>
              </a:ext>
            </a:extLst>
          </p:cNvPr>
          <p:cNvSpPr>
            <a:spLocks noGrp="1"/>
          </p:cNvSpPr>
          <p:nvPr>
            <p:ph type="title"/>
          </p:nvPr>
        </p:nvSpPr>
        <p:spPr>
          <a:xfrm>
            <a:off x="457200" y="332657"/>
            <a:ext cx="7772400" cy="1440160"/>
          </a:xfrm>
        </p:spPr>
        <p:txBody>
          <a:bodyPr/>
          <a:lstStyle/>
          <a:p>
            <a:pPr algn="ctr"/>
            <a:r>
              <a:rPr lang="pl-PL" b="1" dirty="0">
                <a:solidFill>
                  <a:schemeClr val="bg1"/>
                </a:solidFill>
              </a:rPr>
              <a:t>Kuchnia maltańska</a:t>
            </a:r>
          </a:p>
        </p:txBody>
      </p:sp>
      <p:sp>
        <p:nvSpPr>
          <p:cNvPr id="3" name="Symbol zastępczy zawartości 2">
            <a:extLst>
              <a:ext uri="{FF2B5EF4-FFF2-40B4-BE49-F238E27FC236}">
                <a16:creationId xmlns:a16="http://schemas.microsoft.com/office/drawing/2014/main" xmlns="" id="{82130CAE-AFF7-EE45-8145-ED0D0293198A}"/>
              </a:ext>
            </a:extLst>
          </p:cNvPr>
          <p:cNvSpPr>
            <a:spLocks noGrp="1"/>
          </p:cNvSpPr>
          <p:nvPr>
            <p:ph idx="1"/>
          </p:nvPr>
        </p:nvSpPr>
        <p:spPr>
          <a:xfrm>
            <a:off x="457200" y="1772816"/>
            <a:ext cx="5194920" cy="4752528"/>
          </a:xfrm>
        </p:spPr>
        <p:txBody>
          <a:bodyPr>
            <a:normAutofit fontScale="92500" lnSpcReduction="10000"/>
          </a:bodyPr>
          <a:lstStyle/>
          <a:p>
            <a:pPr marL="0" indent="0">
              <a:buNone/>
            </a:pPr>
            <a:r>
              <a:rPr lang="pl-PL" b="1" dirty="0">
                <a:solidFill>
                  <a:schemeClr val="bg1"/>
                </a:solidFill>
              </a:rPr>
              <a:t>Kuchnia maltańska </a:t>
            </a:r>
            <a:r>
              <a:rPr lang="pl-PL" dirty="0">
                <a:solidFill>
                  <a:schemeClr val="bg1"/>
                </a:solidFill>
              </a:rPr>
              <a:t>- potrawy i napoje charakterystyczne dla Malty oraz kultury jej mieszkańców. Obce wpływy odgrywają znaczącą rolę w maltańskiej kuchni. Bliskość Włoch spowodowała rozpowszechnienie na Malcie potraw z makaronu, po Brytyjczykach zostały </a:t>
            </a:r>
            <a:r>
              <a:rPr lang="pl-PL" b="1" dirty="0">
                <a:solidFill>
                  <a:schemeClr val="bg1"/>
                </a:solidFill>
              </a:rPr>
              <a:t>steki, szarlotka i smażona ryba z frytkami</a:t>
            </a:r>
            <a:r>
              <a:rPr lang="pl-PL" dirty="0">
                <a:solidFill>
                  <a:schemeClr val="bg1"/>
                </a:solidFill>
              </a:rPr>
              <a:t>. Autentyczne maltańskie potrawy należą do kuchni śródziemnomorskiej. Maltańskie menu tworzą danie skomponowane z takich składników jak m.in</a:t>
            </a:r>
            <a:r>
              <a:rPr lang="pl-PL" b="1" dirty="0">
                <a:solidFill>
                  <a:schemeClr val="bg1"/>
                </a:solidFill>
              </a:rPr>
              <a:t>. ryby, owoce morza, świeże warzywa, tradycyjny chleb, oliwa, serki owcze, pasta pomidorowa, ciasteczka oraz wina</a:t>
            </a:r>
            <a:r>
              <a:rPr lang="pl-PL" dirty="0">
                <a:solidFill>
                  <a:schemeClr val="bg1"/>
                </a:solidFill>
              </a:rPr>
              <a:t>. Większość z nich wychodzi spod ręki miejscowych </a:t>
            </a:r>
            <a:r>
              <a:rPr lang="pl-PL" b="1" dirty="0">
                <a:solidFill>
                  <a:schemeClr val="bg1"/>
                </a:solidFill>
              </a:rPr>
              <a:t>rolników, hodowców oraz właścicieli małych serowarni, piekarni i winiarni</a:t>
            </a:r>
            <a:r>
              <a:rPr lang="pl-PL" dirty="0">
                <a:solidFill>
                  <a:schemeClr val="bg1"/>
                </a:solidFill>
              </a:rPr>
              <a:t>.</a:t>
            </a:r>
          </a:p>
          <a:p>
            <a:pPr marL="0" indent="0">
              <a:buNone/>
            </a:pPr>
            <a:r>
              <a:rPr lang="pl-PL" dirty="0">
                <a:solidFill>
                  <a:schemeClr val="bg1"/>
                </a:solidFill>
              </a:rPr>
              <a:t>Najbardziej popularnym daniem na wyspie, a zaraz najchętniej poszukiwanym przez turystów jest potrawa z królika. </a:t>
            </a:r>
            <a:r>
              <a:rPr lang="pl-PL" b="1" dirty="0">
                <a:solidFill>
                  <a:schemeClr val="bg1"/>
                </a:solidFill>
              </a:rPr>
              <a:t>Fenek</a:t>
            </a:r>
            <a:r>
              <a:rPr lang="pl-PL" dirty="0">
                <a:solidFill>
                  <a:schemeClr val="bg1"/>
                </a:solidFill>
              </a:rPr>
              <a:t> najczęściej podawany jest w sosie winnym, ceniony jest również pasztet z królika.</a:t>
            </a:r>
          </a:p>
        </p:txBody>
      </p:sp>
      <p:pic>
        <p:nvPicPr>
          <p:cNvPr id="6" name="Obraz 5" descr="Obraz zawierający talerz, żywność, miska, stół&#10;&#10;Opis wygenerowany automatycznie">
            <a:extLst>
              <a:ext uri="{FF2B5EF4-FFF2-40B4-BE49-F238E27FC236}">
                <a16:creationId xmlns:a16="http://schemas.microsoft.com/office/drawing/2014/main" xmlns="" id="{0D1FC9C5-501A-914C-8E3F-D9DAE768FDE9}"/>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642942" y="1556792"/>
            <a:ext cx="3168352" cy="2274610"/>
          </a:xfrm>
          <a:prstGeom prst="rect">
            <a:avLst/>
          </a:prstGeom>
        </p:spPr>
      </p:pic>
      <p:pic>
        <p:nvPicPr>
          <p:cNvPr id="8" name="Obraz 7" descr="Obraz zawierający talerz, żywność, stół, biały&#10;&#10;Opis wygenerowany automatycznie">
            <a:extLst>
              <a:ext uri="{FF2B5EF4-FFF2-40B4-BE49-F238E27FC236}">
                <a16:creationId xmlns:a16="http://schemas.microsoft.com/office/drawing/2014/main" xmlns="" id="{B5D5C3BD-B89A-1D47-A870-91765BD8C25D}"/>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697840" y="4385892"/>
            <a:ext cx="2988960" cy="1923427"/>
          </a:xfrm>
          <a:prstGeom prst="rect">
            <a:avLst/>
          </a:prstGeom>
        </p:spPr>
      </p:pic>
    </p:spTree>
    <p:extLst>
      <p:ext uri="{BB962C8B-B14F-4D97-AF65-F5344CB8AC3E}">
        <p14:creationId xmlns:p14="http://schemas.microsoft.com/office/powerpoint/2010/main" xmlns="" val="2546078246"/>
      </p:ext>
    </p:extLst>
  </p:cSld>
  <p:clrMapOvr>
    <a:masterClrMapping/>
  </p:clrMapOvr>
  <p:transition spd="slow">
    <p:randomBar dir="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xmlns="" id="{0BE1B1D0-0C37-764E-BB4E-59805E6E6F9B}"/>
              </a:ext>
            </a:extLst>
          </p:cNvPr>
          <p:cNvSpPr>
            <a:spLocks noGrp="1"/>
          </p:cNvSpPr>
          <p:nvPr>
            <p:ph idx="1"/>
          </p:nvPr>
        </p:nvSpPr>
        <p:spPr>
          <a:xfrm>
            <a:off x="457200" y="620688"/>
            <a:ext cx="4690864" cy="5976664"/>
          </a:xfrm>
        </p:spPr>
        <p:txBody>
          <a:bodyPr>
            <a:normAutofit fontScale="92500" lnSpcReduction="20000"/>
          </a:bodyPr>
          <a:lstStyle/>
          <a:p>
            <a:pPr marL="0" indent="0">
              <a:buNone/>
            </a:pPr>
            <a:r>
              <a:rPr lang="pl-PL" dirty="0">
                <a:solidFill>
                  <a:schemeClr val="bg1"/>
                </a:solidFill>
              </a:rPr>
              <a:t>Najsłynniejszym napojem bezalkoholowym na Malcie jest </a:t>
            </a:r>
            <a:r>
              <a:rPr lang="pl-PL" b="1" dirty="0" err="1">
                <a:solidFill>
                  <a:schemeClr val="bg1"/>
                </a:solidFill>
              </a:rPr>
              <a:t>Kinnie</a:t>
            </a:r>
            <a:r>
              <a:rPr lang="pl-PL" b="1" dirty="0">
                <a:solidFill>
                  <a:schemeClr val="bg1"/>
                </a:solidFill>
              </a:rPr>
              <a:t> </a:t>
            </a:r>
            <a:r>
              <a:rPr lang="pl-PL" dirty="0">
                <a:solidFill>
                  <a:schemeClr val="bg1"/>
                </a:solidFill>
              </a:rPr>
              <a:t>– gazowany napój o aromacie pomarańczy połączonego z mieszanką ziół. Charakterystyczny gorzki smak nie wszystkim przypadnie do gustu, ale gasi pragnienie w upalne dni. Miejscowe piwo, które dostaniemy w każdym sklepie czy restauracji to </a:t>
            </a:r>
            <a:r>
              <a:rPr lang="pl-PL" b="1" dirty="0">
                <a:solidFill>
                  <a:schemeClr val="bg1"/>
                </a:solidFill>
              </a:rPr>
              <a:t>Cisk. </a:t>
            </a:r>
            <a:r>
              <a:rPr lang="pl-PL" dirty="0">
                <a:solidFill>
                  <a:schemeClr val="bg1"/>
                </a:solidFill>
              </a:rPr>
              <a:t>Ale warto spróbować też lokalnych likierów, w szczególności tego z owoców opuncji.</a:t>
            </a:r>
          </a:p>
          <a:p>
            <a:pPr marL="0" indent="0">
              <a:buNone/>
            </a:pPr>
            <a:r>
              <a:rPr lang="pl-PL" dirty="0">
                <a:solidFill>
                  <a:schemeClr val="bg1"/>
                </a:solidFill>
              </a:rPr>
              <a:t>Spacerując po mieście warto rozejrzeć się za </a:t>
            </a:r>
            <a:r>
              <a:rPr lang="pl-PL" b="1" dirty="0" err="1">
                <a:solidFill>
                  <a:schemeClr val="bg1"/>
                </a:solidFill>
              </a:rPr>
              <a:t>pastizzerią</a:t>
            </a:r>
            <a:r>
              <a:rPr lang="pl-PL" dirty="0">
                <a:solidFill>
                  <a:schemeClr val="bg1"/>
                </a:solidFill>
              </a:rPr>
              <a:t> – niewielkim lokalem serwującym słone przekąski, np. podawaną na ciepło </a:t>
            </a:r>
            <a:r>
              <a:rPr lang="pl-PL" dirty="0" err="1">
                <a:solidFill>
                  <a:schemeClr val="bg1"/>
                </a:solidFill>
              </a:rPr>
              <a:t>qassatatę</a:t>
            </a:r>
            <a:r>
              <a:rPr lang="pl-PL" dirty="0">
                <a:solidFill>
                  <a:schemeClr val="bg1"/>
                </a:solidFill>
              </a:rPr>
              <a:t> czy przysmaki z ciasta francuskiego z nadzieniem serowym. </a:t>
            </a:r>
          </a:p>
          <a:p>
            <a:pPr marL="0" indent="0">
              <a:buNone/>
            </a:pPr>
            <a:r>
              <a:rPr lang="pl-PL" dirty="0">
                <a:solidFill>
                  <a:schemeClr val="bg1"/>
                </a:solidFill>
              </a:rPr>
              <a:t>Maltańczycy przepadają też za zupami. W tej grupie potraw prym wiodą </a:t>
            </a:r>
            <a:r>
              <a:rPr lang="pl-PL" b="1" dirty="0" err="1">
                <a:solidFill>
                  <a:schemeClr val="bg1"/>
                </a:solidFill>
              </a:rPr>
              <a:t>aljotta</a:t>
            </a:r>
            <a:r>
              <a:rPr lang="pl-PL" dirty="0">
                <a:solidFill>
                  <a:schemeClr val="bg1"/>
                </a:solidFill>
              </a:rPr>
              <a:t> (zupa rybna z czosnkiem i </a:t>
            </a:r>
            <a:r>
              <a:rPr lang="pl-PL" dirty="0" err="1">
                <a:solidFill>
                  <a:schemeClr val="bg1"/>
                </a:solidFill>
              </a:rPr>
              <a:t>pepperoni</a:t>
            </a:r>
            <a:r>
              <a:rPr lang="pl-PL" dirty="0">
                <a:solidFill>
                  <a:schemeClr val="bg1"/>
                </a:solidFill>
              </a:rPr>
              <a:t> oraz pomidorami i ryżem z dodatkiem majeranku lub pietruszki) oraz </a:t>
            </a:r>
            <a:r>
              <a:rPr lang="pl-PL" b="1" dirty="0" err="1">
                <a:solidFill>
                  <a:schemeClr val="bg1"/>
                </a:solidFill>
              </a:rPr>
              <a:t>minestra</a:t>
            </a:r>
            <a:r>
              <a:rPr lang="pl-PL" dirty="0">
                <a:solidFill>
                  <a:schemeClr val="bg1"/>
                </a:solidFill>
              </a:rPr>
              <a:t> (gęsta zupa jarzynowa z dodatkiem przetartych pomidorów i kluskami). Zwierciadłem historii jest </a:t>
            </a:r>
            <a:r>
              <a:rPr lang="pl-PL" b="1" dirty="0" err="1">
                <a:solidFill>
                  <a:schemeClr val="bg1"/>
                </a:solidFill>
              </a:rPr>
              <a:t>soppa</a:t>
            </a:r>
            <a:r>
              <a:rPr lang="pl-PL" b="1" dirty="0">
                <a:solidFill>
                  <a:schemeClr val="bg1"/>
                </a:solidFill>
              </a:rPr>
              <a:t> tal-</a:t>
            </a:r>
            <a:r>
              <a:rPr lang="pl-PL" b="1" dirty="0" err="1">
                <a:solidFill>
                  <a:schemeClr val="bg1"/>
                </a:solidFill>
              </a:rPr>
              <a:t>armla</a:t>
            </a:r>
            <a:r>
              <a:rPr lang="pl-PL" b="1" dirty="0">
                <a:solidFill>
                  <a:schemeClr val="bg1"/>
                </a:solidFill>
              </a:rPr>
              <a:t> </a:t>
            </a:r>
            <a:r>
              <a:rPr lang="pl-PL" dirty="0">
                <a:solidFill>
                  <a:schemeClr val="bg1"/>
                </a:solidFill>
              </a:rPr>
              <a:t>tzw. wdowia zupa przygotowana z drobno pokrojonych warzyw i podawana z </a:t>
            </a:r>
            <a:r>
              <a:rPr lang="pl-PL" b="1" dirty="0">
                <a:solidFill>
                  <a:schemeClr val="bg1"/>
                </a:solidFill>
              </a:rPr>
              <a:t>kozim serem</a:t>
            </a:r>
            <a:r>
              <a:rPr lang="pl-PL" dirty="0">
                <a:solidFill>
                  <a:schemeClr val="bg1"/>
                </a:solidFill>
              </a:rPr>
              <a:t>. Tą potrawą dzielono się swego czasu z wdowami z sąsiedztwa.</a:t>
            </a:r>
            <a:br>
              <a:rPr lang="pl-PL" dirty="0">
                <a:solidFill>
                  <a:schemeClr val="bg1"/>
                </a:solidFill>
              </a:rPr>
            </a:br>
            <a:endParaRPr lang="pl-PL" dirty="0">
              <a:solidFill>
                <a:schemeClr val="bg1"/>
              </a:solidFill>
            </a:endParaRPr>
          </a:p>
          <a:p>
            <a:endParaRPr lang="pl-PL" dirty="0"/>
          </a:p>
        </p:txBody>
      </p:sp>
      <p:pic>
        <p:nvPicPr>
          <p:cNvPr id="5" name="Obraz 4" descr="Obraz zawierający stół, żywność, butelka, pomarańczowy&#10;&#10;Opis wygenerowany automatycznie">
            <a:extLst>
              <a:ext uri="{FF2B5EF4-FFF2-40B4-BE49-F238E27FC236}">
                <a16:creationId xmlns:a16="http://schemas.microsoft.com/office/drawing/2014/main" xmlns="" id="{898D444D-CDAE-B44B-AB54-FAAADF990645}"/>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508104" y="620688"/>
            <a:ext cx="2798564" cy="2459980"/>
          </a:xfrm>
          <a:prstGeom prst="rect">
            <a:avLst/>
          </a:prstGeom>
        </p:spPr>
      </p:pic>
      <p:pic>
        <p:nvPicPr>
          <p:cNvPr id="7" name="Obraz 6" descr="Obraz zawierający żywność, kontener, banan, wypełnione&#10;&#10;Opis wygenerowany automatycznie">
            <a:extLst>
              <a:ext uri="{FF2B5EF4-FFF2-40B4-BE49-F238E27FC236}">
                <a16:creationId xmlns:a16="http://schemas.microsoft.com/office/drawing/2014/main" xmlns="" id="{2E0BA561-B6CD-5D40-8428-295D18B33F9B}"/>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148064" y="3539600"/>
            <a:ext cx="3672408" cy="2459980"/>
          </a:xfrm>
          <a:prstGeom prst="rect">
            <a:avLst/>
          </a:prstGeom>
        </p:spPr>
      </p:pic>
    </p:spTree>
    <p:extLst>
      <p:ext uri="{BB962C8B-B14F-4D97-AF65-F5344CB8AC3E}">
        <p14:creationId xmlns:p14="http://schemas.microsoft.com/office/powerpoint/2010/main" xmlns="" val="2693602413"/>
      </p:ext>
    </p:extLst>
  </p:cSld>
  <p:clrMapOvr>
    <a:masterClrMapping/>
  </p:clrMapOvr>
  <p:transition spd="slow">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606C4076-A658-5645-B522-E43743217FBE}"/>
              </a:ext>
            </a:extLst>
          </p:cNvPr>
          <p:cNvSpPr>
            <a:spLocks noGrp="1"/>
          </p:cNvSpPr>
          <p:nvPr>
            <p:ph type="title"/>
          </p:nvPr>
        </p:nvSpPr>
        <p:spPr>
          <a:xfrm>
            <a:off x="457200" y="178355"/>
            <a:ext cx="7772400" cy="1030158"/>
          </a:xfrm>
        </p:spPr>
        <p:txBody>
          <a:bodyPr/>
          <a:lstStyle/>
          <a:p>
            <a:pPr algn="ctr"/>
            <a:r>
              <a:rPr lang="pl-PL" b="1" dirty="0">
                <a:solidFill>
                  <a:schemeClr val="bg1"/>
                </a:solidFill>
              </a:rPr>
              <a:t>Architektura</a:t>
            </a:r>
          </a:p>
        </p:txBody>
      </p:sp>
      <p:sp>
        <p:nvSpPr>
          <p:cNvPr id="3" name="Symbol zastępczy zawartości 2">
            <a:extLst>
              <a:ext uri="{FF2B5EF4-FFF2-40B4-BE49-F238E27FC236}">
                <a16:creationId xmlns:a16="http://schemas.microsoft.com/office/drawing/2014/main" xmlns="" id="{FA23DB27-8DB5-E947-8D4F-4B65B37B1649}"/>
              </a:ext>
            </a:extLst>
          </p:cNvPr>
          <p:cNvSpPr>
            <a:spLocks noGrp="1"/>
          </p:cNvSpPr>
          <p:nvPr>
            <p:ph idx="1"/>
          </p:nvPr>
        </p:nvSpPr>
        <p:spPr>
          <a:xfrm>
            <a:off x="251521" y="1412777"/>
            <a:ext cx="4320479" cy="4464495"/>
          </a:xfrm>
        </p:spPr>
        <p:txBody>
          <a:bodyPr>
            <a:normAutofit fontScale="85000" lnSpcReduction="10000"/>
          </a:bodyPr>
          <a:lstStyle/>
          <a:p>
            <a:pPr marL="0" indent="0">
              <a:buNone/>
            </a:pPr>
            <a:r>
              <a:rPr lang="pl-PL" dirty="0">
                <a:solidFill>
                  <a:schemeClr val="bg1"/>
                </a:solidFill>
              </a:rPr>
              <a:t>Zwiedzając wyspę nie sposób nie zwrócić uwagi na charakterystyczną architekturę: kamienice zbudowane z </a:t>
            </a:r>
            <a:r>
              <a:rPr lang="pl-PL" b="1" dirty="0">
                <a:solidFill>
                  <a:schemeClr val="bg1"/>
                </a:solidFill>
              </a:rPr>
              <a:t>żółtego piasko</a:t>
            </a:r>
            <a:r>
              <a:rPr lang="pl-PL" dirty="0">
                <a:solidFill>
                  <a:schemeClr val="bg1"/>
                </a:solidFill>
              </a:rPr>
              <a:t>wca, z kolorowymi drzwiami i balkonami oraz oryginalne nazwy domów.</a:t>
            </a:r>
          </a:p>
          <a:p>
            <a:pPr marL="0" indent="0">
              <a:buNone/>
            </a:pPr>
            <a:r>
              <a:rPr lang="pl-PL" b="1" dirty="0">
                <a:solidFill>
                  <a:schemeClr val="bg1"/>
                </a:solidFill>
              </a:rPr>
              <a:t>W odcieniu piasku</a:t>
            </a:r>
          </a:p>
          <a:p>
            <a:pPr marL="0" indent="0">
              <a:buNone/>
            </a:pPr>
            <a:r>
              <a:rPr lang="pl-PL" dirty="0">
                <a:solidFill>
                  <a:schemeClr val="bg1"/>
                </a:solidFill>
              </a:rPr>
              <a:t>W stolicy Malty, w najstarszej części Valletty podziwiać możemy dość wysokie budynki w różnych odcieniach piaskowca, niektóre z nich dodatkowo ozdobione są właśnie </a:t>
            </a:r>
            <a:r>
              <a:rPr lang="pl-PL" b="1" dirty="0">
                <a:solidFill>
                  <a:schemeClr val="bg1"/>
                </a:solidFill>
              </a:rPr>
              <a:t>kolorowymi, drewnianymi balkonami</a:t>
            </a:r>
            <a:r>
              <a:rPr lang="pl-PL" dirty="0">
                <a:solidFill>
                  <a:schemeClr val="bg1"/>
                </a:solidFill>
              </a:rPr>
              <a:t>. Część z nich została odrestaurowana, pozostałe cały czas czekają na remont. I oby się doczekały, bo maltańskie budynki potrafią naprawdę zachwycić. W mniejszych miastach, jak również i na Gozo budynki są już zdecydowanie niższe, ale dalej w </a:t>
            </a:r>
            <a:r>
              <a:rPr lang="pl-PL" b="1" dirty="0">
                <a:solidFill>
                  <a:schemeClr val="bg1"/>
                </a:solidFill>
              </a:rPr>
              <a:t>kolorze piaskowca</a:t>
            </a:r>
            <a:r>
              <a:rPr lang="pl-PL" dirty="0">
                <a:solidFill>
                  <a:schemeClr val="bg1"/>
                </a:solidFill>
              </a:rPr>
              <a:t>. Można wręcz powiedzieć, że obie wyspy mają ten charakterystyczny </a:t>
            </a:r>
            <a:r>
              <a:rPr lang="pl-PL" b="1" dirty="0">
                <a:solidFill>
                  <a:schemeClr val="bg1"/>
                </a:solidFill>
              </a:rPr>
              <a:t>żółty odcień</a:t>
            </a:r>
            <a:r>
              <a:rPr lang="pl-PL" dirty="0">
                <a:solidFill>
                  <a:schemeClr val="bg1"/>
                </a:solidFill>
              </a:rPr>
              <a:t>.</a:t>
            </a:r>
          </a:p>
          <a:p>
            <a:pPr marL="0" indent="0">
              <a:buNone/>
            </a:pPr>
            <a:endParaRPr lang="pl-PL" dirty="0">
              <a:solidFill>
                <a:schemeClr val="bg1"/>
              </a:solidFill>
            </a:endParaRPr>
          </a:p>
          <a:p>
            <a:endParaRPr lang="pl-PL" dirty="0"/>
          </a:p>
        </p:txBody>
      </p:sp>
      <p:pic>
        <p:nvPicPr>
          <p:cNvPr id="5" name="Obraz 4" descr="Obraz zawierający budynek, zewnętrzne, ulica, czerwony&#10;&#10;Opis wygenerowany automatycznie">
            <a:extLst>
              <a:ext uri="{FF2B5EF4-FFF2-40B4-BE49-F238E27FC236}">
                <a16:creationId xmlns:a16="http://schemas.microsoft.com/office/drawing/2014/main" xmlns="" id="{C0DDAC51-5240-8842-907B-A915FD4E8534}"/>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968662" y="5074898"/>
            <a:ext cx="1855365" cy="1604748"/>
          </a:xfrm>
          <a:prstGeom prst="rect">
            <a:avLst/>
          </a:prstGeom>
        </p:spPr>
      </p:pic>
      <p:pic>
        <p:nvPicPr>
          <p:cNvPr id="7" name="Obraz 6" descr="Obraz zawierający budynek, zewnętrzne, kamień, duży&#10;&#10;Opis wygenerowany automatycznie">
            <a:extLst>
              <a:ext uri="{FF2B5EF4-FFF2-40B4-BE49-F238E27FC236}">
                <a16:creationId xmlns:a16="http://schemas.microsoft.com/office/drawing/2014/main" xmlns="" id="{F2AB4967-684C-D047-BCA1-717CD4A5A3EE}"/>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076055" y="3756743"/>
            <a:ext cx="3816423" cy="2768600"/>
          </a:xfrm>
          <a:prstGeom prst="rect">
            <a:avLst/>
          </a:prstGeom>
        </p:spPr>
      </p:pic>
      <p:pic>
        <p:nvPicPr>
          <p:cNvPr id="9" name="Obraz 8" descr="Obraz zawierający budynek, zewnętrzne, droga, duży&#10;&#10;Opis wygenerowany automatycznie">
            <a:extLst>
              <a:ext uri="{FF2B5EF4-FFF2-40B4-BE49-F238E27FC236}">
                <a16:creationId xmlns:a16="http://schemas.microsoft.com/office/drawing/2014/main" xmlns="" id="{D50C799F-8AA1-6C41-9867-C6985F05D680}"/>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616975" y="1124744"/>
            <a:ext cx="4073594" cy="2427734"/>
          </a:xfrm>
          <a:prstGeom prst="rect">
            <a:avLst/>
          </a:prstGeom>
        </p:spPr>
      </p:pic>
    </p:spTree>
    <p:extLst>
      <p:ext uri="{BB962C8B-B14F-4D97-AF65-F5344CB8AC3E}">
        <p14:creationId xmlns:p14="http://schemas.microsoft.com/office/powerpoint/2010/main" xmlns="" val="3214394742"/>
      </p:ext>
    </p:extLst>
  </p:cSld>
  <p:clrMapOvr>
    <a:masterClrMapping/>
  </p:clrMapOvr>
  <p:transition spd="slow">
    <p:randomBar dir="ver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xmlns="" id="{4E020038-AFC1-054B-BCCE-2BF83903DF1F}"/>
              </a:ext>
            </a:extLst>
          </p:cNvPr>
          <p:cNvSpPr>
            <a:spLocks noGrp="1"/>
          </p:cNvSpPr>
          <p:nvPr>
            <p:ph idx="1"/>
          </p:nvPr>
        </p:nvSpPr>
        <p:spPr>
          <a:xfrm>
            <a:off x="457200" y="620688"/>
            <a:ext cx="3898776" cy="5184576"/>
          </a:xfrm>
        </p:spPr>
        <p:txBody>
          <a:bodyPr/>
          <a:lstStyle/>
          <a:p>
            <a:pPr marL="0" indent="0">
              <a:buNone/>
            </a:pPr>
            <a:r>
              <a:rPr lang="pl-PL" dirty="0">
                <a:solidFill>
                  <a:schemeClr val="bg1"/>
                </a:solidFill>
              </a:rPr>
              <a:t>Uwagę zwracają nie tylko </a:t>
            </a:r>
            <a:r>
              <a:rPr lang="pl-PL" b="1" dirty="0">
                <a:solidFill>
                  <a:schemeClr val="bg1"/>
                </a:solidFill>
              </a:rPr>
              <a:t>kolorowe balkony</a:t>
            </a:r>
            <a:r>
              <a:rPr lang="pl-PL" dirty="0">
                <a:solidFill>
                  <a:schemeClr val="bg1"/>
                </a:solidFill>
              </a:rPr>
              <a:t>, ale również stare drzwi z ciekawymi zdobieniami. Najwięcej takich charakterystycznych okuć na drzwiach znaleźliśmy w Mdinie. Oczywiście całe miasto zbudowane zostało z żółtego piaskowca.</a:t>
            </a:r>
          </a:p>
          <a:p>
            <a:pPr marL="0" indent="0">
              <a:buNone/>
            </a:pPr>
            <a:r>
              <a:rPr lang="pl-PL" b="1" dirty="0">
                <a:solidFill>
                  <a:schemeClr val="bg1"/>
                </a:solidFill>
              </a:rPr>
              <a:t>Domy na Malcie mają swoich patronów</a:t>
            </a:r>
            <a:r>
              <a:rPr lang="pl-PL" dirty="0">
                <a:solidFill>
                  <a:schemeClr val="bg1"/>
                </a:solidFill>
              </a:rPr>
              <a:t>, bardzo często zamiast numerów mają tylko tabliczki ze swoimi nazwami. Niektórym warto przyjrzeć się z bliska, bo są naprawdę piękne, a nazwy oryginalne.</a:t>
            </a:r>
          </a:p>
          <a:p>
            <a:endParaRPr lang="pl-PL" dirty="0"/>
          </a:p>
        </p:txBody>
      </p:sp>
      <p:pic>
        <p:nvPicPr>
          <p:cNvPr id="8" name="Obraz 7" descr="Obraz zawierający budynek, czerwony, drzwi, różowy&#10;&#10;Opis wygenerowany automatycznie">
            <a:extLst>
              <a:ext uri="{FF2B5EF4-FFF2-40B4-BE49-F238E27FC236}">
                <a16:creationId xmlns:a16="http://schemas.microsoft.com/office/drawing/2014/main" xmlns="" id="{0BDEB0C1-5F64-654E-AB2A-882FA9CAE0FC}"/>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572000" y="260648"/>
            <a:ext cx="3327400" cy="2438400"/>
          </a:xfrm>
          <a:prstGeom prst="rect">
            <a:avLst/>
          </a:prstGeom>
        </p:spPr>
      </p:pic>
      <p:pic>
        <p:nvPicPr>
          <p:cNvPr id="10" name="Obraz 9" descr="Obraz zawierający budynek, zewnętrzne, siedzi, przód&#10;&#10;Opis wygenerowany automatycznie">
            <a:extLst>
              <a:ext uri="{FF2B5EF4-FFF2-40B4-BE49-F238E27FC236}">
                <a16:creationId xmlns:a16="http://schemas.microsoft.com/office/drawing/2014/main" xmlns="" id="{1A44F7AA-5C37-B74A-8949-B8A5A0764224}"/>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279417" y="2996952"/>
            <a:ext cx="2520280" cy="3240360"/>
          </a:xfrm>
          <a:prstGeom prst="rect">
            <a:avLst/>
          </a:prstGeom>
        </p:spPr>
      </p:pic>
      <p:pic>
        <p:nvPicPr>
          <p:cNvPr id="12" name="Obraz 11" descr="Obraz zawierający budynek, zewnętrzne, znak, ulica&#10;&#10;Opis wygenerowany automatycznie">
            <a:extLst>
              <a:ext uri="{FF2B5EF4-FFF2-40B4-BE49-F238E27FC236}">
                <a16:creationId xmlns:a16="http://schemas.microsoft.com/office/drawing/2014/main" xmlns="" id="{ACF39766-6431-6242-A12A-5AB12987D56C}"/>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779912" y="4325034"/>
            <a:ext cx="2294490" cy="2276872"/>
          </a:xfrm>
          <a:prstGeom prst="rect">
            <a:avLst/>
          </a:prstGeom>
        </p:spPr>
      </p:pic>
    </p:spTree>
    <p:extLst>
      <p:ext uri="{BB962C8B-B14F-4D97-AF65-F5344CB8AC3E}">
        <p14:creationId xmlns:p14="http://schemas.microsoft.com/office/powerpoint/2010/main" xmlns="" val="3527149167"/>
      </p:ext>
    </p:extLst>
  </p:cSld>
  <p:clrMapOvr>
    <a:masterClrMapping/>
  </p:clrMapOvr>
  <p:transition spd="slow">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C7B7F403-B715-C54E-804C-AC8BD2CF9E2F}"/>
              </a:ext>
            </a:extLst>
          </p:cNvPr>
          <p:cNvSpPr>
            <a:spLocks noGrp="1"/>
          </p:cNvSpPr>
          <p:nvPr>
            <p:ph type="title"/>
          </p:nvPr>
        </p:nvSpPr>
        <p:spPr>
          <a:xfrm>
            <a:off x="457200" y="116632"/>
            <a:ext cx="7772400" cy="1080120"/>
          </a:xfrm>
        </p:spPr>
        <p:txBody>
          <a:bodyPr/>
          <a:lstStyle/>
          <a:p>
            <a:pPr algn="ctr"/>
            <a:r>
              <a:rPr lang="pl-PL" b="1" dirty="0">
                <a:solidFill>
                  <a:schemeClr val="bg1"/>
                </a:solidFill>
              </a:rPr>
              <a:t>NAJWAŻNIEJSZE MIASTA</a:t>
            </a:r>
          </a:p>
        </p:txBody>
      </p:sp>
      <p:sp>
        <p:nvSpPr>
          <p:cNvPr id="3" name="Symbol zastępczy zawartości 2">
            <a:extLst>
              <a:ext uri="{FF2B5EF4-FFF2-40B4-BE49-F238E27FC236}">
                <a16:creationId xmlns:a16="http://schemas.microsoft.com/office/drawing/2014/main" xmlns="" id="{70D271FB-68EB-BC4B-9BF6-311D44117CD8}"/>
              </a:ext>
            </a:extLst>
          </p:cNvPr>
          <p:cNvSpPr>
            <a:spLocks noGrp="1"/>
          </p:cNvSpPr>
          <p:nvPr>
            <p:ph idx="1"/>
          </p:nvPr>
        </p:nvSpPr>
        <p:spPr>
          <a:xfrm>
            <a:off x="457200" y="1340768"/>
            <a:ext cx="2962672" cy="4320481"/>
          </a:xfrm>
        </p:spPr>
        <p:txBody>
          <a:bodyPr>
            <a:noAutofit/>
          </a:bodyPr>
          <a:lstStyle/>
          <a:p>
            <a:pPr marL="0" indent="0">
              <a:buNone/>
            </a:pPr>
            <a:r>
              <a:rPr lang="pl-PL" b="1" dirty="0">
                <a:solidFill>
                  <a:schemeClr val="bg1"/>
                </a:solidFill>
              </a:rPr>
              <a:t>VALETTA – STOLICA MALTY</a:t>
            </a:r>
          </a:p>
          <a:p>
            <a:pPr marL="0" indent="0">
              <a:buNone/>
            </a:pPr>
            <a:r>
              <a:rPr lang="pl-PL" dirty="0">
                <a:solidFill>
                  <a:schemeClr val="bg1"/>
                </a:solidFill>
              </a:rPr>
              <a:t>La </a:t>
            </a:r>
            <a:r>
              <a:rPr lang="pl-PL" dirty="0" err="1">
                <a:solidFill>
                  <a:schemeClr val="bg1"/>
                </a:solidFill>
              </a:rPr>
              <a:t>Valetta</a:t>
            </a:r>
            <a:r>
              <a:rPr lang="pl-PL" dirty="0">
                <a:solidFill>
                  <a:schemeClr val="bg1"/>
                </a:solidFill>
              </a:rPr>
              <a:t> – piękna, zadbana i zjawiskowa dama, stolica wyspy, której nazwa wzięła się od jej założyciela wielkiego mistrza joannitów – </a:t>
            </a:r>
            <a:r>
              <a:rPr lang="pl-PL" b="1" dirty="0" err="1">
                <a:solidFill>
                  <a:schemeClr val="bg1"/>
                </a:solidFill>
              </a:rPr>
              <a:t>Jean’a</a:t>
            </a:r>
            <a:r>
              <a:rPr lang="pl-PL" b="1" dirty="0">
                <a:solidFill>
                  <a:schemeClr val="bg1"/>
                </a:solidFill>
              </a:rPr>
              <a:t> </a:t>
            </a:r>
            <a:r>
              <a:rPr lang="pl-PL" b="1" dirty="0" err="1">
                <a:solidFill>
                  <a:schemeClr val="bg1"/>
                </a:solidFill>
              </a:rPr>
              <a:t>Parisot’a</a:t>
            </a:r>
            <a:r>
              <a:rPr lang="pl-PL" b="1" dirty="0">
                <a:solidFill>
                  <a:schemeClr val="bg1"/>
                </a:solidFill>
              </a:rPr>
              <a:t> de La </a:t>
            </a:r>
            <a:r>
              <a:rPr lang="pl-PL" b="1" dirty="0" err="1">
                <a:solidFill>
                  <a:schemeClr val="bg1"/>
                </a:solidFill>
              </a:rPr>
              <a:t>Valette</a:t>
            </a:r>
            <a:r>
              <a:rPr lang="pl-PL" dirty="0">
                <a:solidFill>
                  <a:schemeClr val="bg1"/>
                </a:solidFill>
              </a:rPr>
              <a:t> powstała w XVI wieku, odbierając funkcję  najważniejszego miasta na Malcie, Mdinie. </a:t>
            </a:r>
          </a:p>
        </p:txBody>
      </p:sp>
      <p:pic>
        <p:nvPicPr>
          <p:cNvPr id="5" name="Obraz 4" descr="Obraz zawierający woda, zewnętrzne, budynek, scena&#10;&#10;Opis wygenerowany automatycznie">
            <a:extLst>
              <a:ext uri="{FF2B5EF4-FFF2-40B4-BE49-F238E27FC236}">
                <a16:creationId xmlns:a16="http://schemas.microsoft.com/office/drawing/2014/main" xmlns="" id="{88A064E3-79DC-2843-97B4-DF303907CA6F}"/>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635896" y="1052736"/>
            <a:ext cx="4680520" cy="2921000"/>
          </a:xfrm>
          <a:prstGeom prst="rect">
            <a:avLst/>
          </a:prstGeom>
        </p:spPr>
      </p:pic>
      <p:pic>
        <p:nvPicPr>
          <p:cNvPr id="9" name="Obraz 8" descr="Obraz zawierający woda, zewnętrzne, przyroda, góra&#10;&#10;Opis wygenerowany automatycznie">
            <a:extLst>
              <a:ext uri="{FF2B5EF4-FFF2-40B4-BE49-F238E27FC236}">
                <a16:creationId xmlns:a16="http://schemas.microsoft.com/office/drawing/2014/main" xmlns="" id="{48B81E79-C9ED-0A47-94B5-5FBCA1A7A566}"/>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635896" y="4125168"/>
            <a:ext cx="4680520" cy="2616200"/>
          </a:xfrm>
          <a:prstGeom prst="rect">
            <a:avLst/>
          </a:prstGeom>
        </p:spPr>
      </p:pic>
    </p:spTree>
    <p:extLst>
      <p:ext uri="{BB962C8B-B14F-4D97-AF65-F5344CB8AC3E}">
        <p14:creationId xmlns:p14="http://schemas.microsoft.com/office/powerpoint/2010/main" xmlns="" val="2649758621"/>
      </p:ext>
    </p:extLst>
  </p:cSld>
  <p:clrMapOvr>
    <a:masterClrMapping/>
  </p:clrMapOvr>
  <p:transition spd="slow">
    <p:randomBar dir="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xmlns="" id="{B3A3FDCA-586A-694A-8533-E9CF18412E94}"/>
              </a:ext>
            </a:extLst>
          </p:cNvPr>
          <p:cNvSpPr>
            <a:spLocks noGrp="1"/>
          </p:cNvSpPr>
          <p:nvPr>
            <p:ph idx="1"/>
          </p:nvPr>
        </p:nvSpPr>
        <p:spPr>
          <a:xfrm>
            <a:off x="457200" y="188640"/>
            <a:ext cx="4834880" cy="5602561"/>
          </a:xfrm>
        </p:spPr>
        <p:txBody>
          <a:bodyPr>
            <a:normAutofit lnSpcReduction="10000"/>
          </a:bodyPr>
          <a:lstStyle/>
          <a:p>
            <a:pPr marL="0" indent="0">
              <a:buNone/>
            </a:pPr>
            <a:endParaRPr lang="pl-PL" b="1" dirty="0">
              <a:solidFill>
                <a:schemeClr val="bg1"/>
              </a:solidFill>
            </a:endParaRPr>
          </a:p>
          <a:p>
            <a:pPr marL="0" indent="0">
              <a:buNone/>
            </a:pPr>
            <a:r>
              <a:rPr lang="pl-PL" b="1" dirty="0" err="1">
                <a:solidFill>
                  <a:schemeClr val="bg1"/>
                </a:solidFill>
              </a:rPr>
              <a:t>Valetta</a:t>
            </a:r>
            <a:r>
              <a:rPr lang="pl-PL" dirty="0">
                <a:solidFill>
                  <a:schemeClr val="bg1"/>
                </a:solidFill>
              </a:rPr>
              <a:t> – jedna z najmniejszych stolic Europy. Miasto, w którym można spędzić kilka godzin i kilka dni. Miasto, w którym jest więcej kościołów niż muzeów.</a:t>
            </a:r>
          </a:p>
          <a:p>
            <a:pPr marL="0" indent="0">
              <a:buNone/>
            </a:pPr>
            <a:r>
              <a:rPr lang="pl-PL" dirty="0">
                <a:solidFill>
                  <a:schemeClr val="bg1"/>
                </a:solidFill>
              </a:rPr>
              <a:t>Jak na stolicę przystało, miasto jest </a:t>
            </a:r>
            <a:r>
              <a:rPr lang="pl-PL" b="1" dirty="0">
                <a:solidFill>
                  <a:schemeClr val="bg1"/>
                </a:solidFill>
              </a:rPr>
              <a:t>głośne, zatłoczone, pełne turystów, </a:t>
            </a:r>
            <a:r>
              <a:rPr lang="pl-PL" dirty="0">
                <a:solidFill>
                  <a:schemeClr val="bg1"/>
                </a:solidFill>
              </a:rPr>
              <a:t>ale też </a:t>
            </a:r>
            <a:r>
              <a:rPr lang="pl-PL" b="1" dirty="0">
                <a:solidFill>
                  <a:schemeClr val="bg1"/>
                </a:solidFill>
              </a:rPr>
              <a:t>niezwykle interesujące, kuszące zabytkami, pamiątkami po zakonnikach i po brytyjskim panowaniu </a:t>
            </a:r>
            <a:r>
              <a:rPr lang="pl-PL" dirty="0">
                <a:solidFill>
                  <a:schemeClr val="bg1"/>
                </a:solidFill>
              </a:rPr>
              <a:t>(</a:t>
            </a:r>
            <a:r>
              <a:rPr lang="pl-PL" b="1" dirty="0">
                <a:solidFill>
                  <a:schemeClr val="bg1"/>
                </a:solidFill>
              </a:rPr>
              <a:t>typowe czerwone budki telefoniczne</a:t>
            </a:r>
            <a:r>
              <a:rPr lang="pl-PL" dirty="0">
                <a:solidFill>
                  <a:schemeClr val="bg1"/>
                </a:solidFill>
              </a:rPr>
              <a:t>, które kojarzymy zwykle z Londynem, są nieodłącznym elementem krajobrazu </a:t>
            </a:r>
            <a:r>
              <a:rPr lang="pl-PL" dirty="0" err="1">
                <a:solidFill>
                  <a:schemeClr val="bg1"/>
                </a:solidFill>
              </a:rPr>
              <a:t>Valetty</a:t>
            </a:r>
            <a:r>
              <a:rPr lang="pl-PL" dirty="0">
                <a:solidFill>
                  <a:schemeClr val="bg1"/>
                </a:solidFill>
              </a:rPr>
              <a:t> i Malty w ogóle). La </a:t>
            </a:r>
            <a:r>
              <a:rPr lang="pl-PL" dirty="0" err="1">
                <a:solidFill>
                  <a:schemeClr val="bg1"/>
                </a:solidFill>
              </a:rPr>
              <a:t>Valetta</a:t>
            </a:r>
            <a:r>
              <a:rPr lang="pl-PL" dirty="0">
                <a:solidFill>
                  <a:schemeClr val="bg1"/>
                </a:solidFill>
              </a:rPr>
              <a:t> prezentuje się najpiękniej jednak od strony morza – </a:t>
            </a:r>
            <a:r>
              <a:rPr lang="pl-PL" b="1" dirty="0">
                <a:solidFill>
                  <a:schemeClr val="bg1"/>
                </a:solidFill>
              </a:rPr>
              <a:t>majestatyczne, piaskowe mury obronne i kopuła Katedry św. Jana na tle błękitnego nieba.</a:t>
            </a:r>
          </a:p>
          <a:p>
            <a:pPr marL="0" indent="0">
              <a:buNone/>
            </a:pPr>
            <a:r>
              <a:rPr lang="pl-PL" b="1" dirty="0">
                <a:solidFill>
                  <a:schemeClr val="bg1"/>
                </a:solidFill>
              </a:rPr>
              <a:t>VALETTA to</a:t>
            </a:r>
            <a:r>
              <a:rPr lang="pl-PL" dirty="0">
                <a:solidFill>
                  <a:schemeClr val="bg1"/>
                </a:solidFill>
              </a:rPr>
              <a:t> miasto jednej ulicy… i  wielu uliczek bocznych, w których nagle rozmywa się i niknie tłum turystów, cichnie gwar i można ukradkiem, przez wizjer aparatu poobserwować miasto.</a:t>
            </a:r>
            <a:endParaRPr lang="pl-PL" b="1" dirty="0">
              <a:solidFill>
                <a:schemeClr val="bg1"/>
              </a:solidFill>
            </a:endParaRPr>
          </a:p>
          <a:p>
            <a:endParaRPr lang="pl-PL" dirty="0"/>
          </a:p>
        </p:txBody>
      </p:sp>
      <p:pic>
        <p:nvPicPr>
          <p:cNvPr id="5" name="Obraz 4" descr="Obraz zawierający budynek, zewnętrzne, ulica, droga&#10;&#10;Opis wygenerowany automatycznie">
            <a:extLst>
              <a:ext uri="{FF2B5EF4-FFF2-40B4-BE49-F238E27FC236}">
                <a16:creationId xmlns:a16="http://schemas.microsoft.com/office/drawing/2014/main" xmlns="" id="{8932E5FB-B315-244F-B9B5-D71D197FA9E6}"/>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292080" y="404664"/>
            <a:ext cx="3731890" cy="3312368"/>
          </a:xfrm>
          <a:prstGeom prst="rect">
            <a:avLst/>
          </a:prstGeom>
        </p:spPr>
      </p:pic>
      <p:pic>
        <p:nvPicPr>
          <p:cNvPr id="7" name="Obraz 6" descr="Obraz zawierający budynek, przyroda, woda, miasto&#10;&#10;Opis wygenerowany automatycznie">
            <a:extLst>
              <a:ext uri="{FF2B5EF4-FFF2-40B4-BE49-F238E27FC236}">
                <a16:creationId xmlns:a16="http://schemas.microsoft.com/office/drawing/2014/main" xmlns="" id="{9AE38CE6-F05E-8B40-AE7D-64233734F1FF}"/>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148064" y="3933056"/>
            <a:ext cx="3731890" cy="2413000"/>
          </a:xfrm>
          <a:prstGeom prst="rect">
            <a:avLst/>
          </a:prstGeom>
        </p:spPr>
      </p:pic>
    </p:spTree>
    <p:extLst>
      <p:ext uri="{BB962C8B-B14F-4D97-AF65-F5344CB8AC3E}">
        <p14:creationId xmlns:p14="http://schemas.microsoft.com/office/powerpoint/2010/main" xmlns="" val="2514239361"/>
      </p:ext>
    </p:extLst>
  </p:cSld>
  <p:clrMapOvr>
    <a:masterClrMapping/>
  </p:clrMapOvr>
  <p:transition spd="slow">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763BC9D8-2EC8-1D4C-AF46-728BCC2F262E}"/>
              </a:ext>
            </a:extLst>
          </p:cNvPr>
          <p:cNvSpPr>
            <a:spLocks noGrp="1"/>
          </p:cNvSpPr>
          <p:nvPr>
            <p:ph type="title"/>
          </p:nvPr>
        </p:nvSpPr>
        <p:spPr/>
        <p:txBody>
          <a:bodyPr/>
          <a:lstStyle/>
          <a:p>
            <a:r>
              <a:rPr lang="pl-PL" dirty="0"/>
              <a:t/>
            </a:r>
            <a:br>
              <a:rPr lang="pl-PL" dirty="0"/>
            </a:br>
            <a:endParaRPr lang="pl-PL" dirty="0"/>
          </a:p>
        </p:txBody>
      </p:sp>
      <p:sp>
        <p:nvSpPr>
          <p:cNvPr id="3" name="Symbol zastępczy zawartości 2">
            <a:extLst>
              <a:ext uri="{FF2B5EF4-FFF2-40B4-BE49-F238E27FC236}">
                <a16:creationId xmlns:a16="http://schemas.microsoft.com/office/drawing/2014/main" xmlns="" id="{CB5CA840-90C6-474E-99A4-5A034D84AB34}"/>
              </a:ext>
            </a:extLst>
          </p:cNvPr>
          <p:cNvSpPr>
            <a:spLocks noGrp="1"/>
          </p:cNvSpPr>
          <p:nvPr>
            <p:ph idx="1"/>
          </p:nvPr>
        </p:nvSpPr>
        <p:spPr>
          <a:xfrm>
            <a:off x="457200" y="332656"/>
            <a:ext cx="3826768" cy="5915743"/>
          </a:xfrm>
        </p:spPr>
        <p:txBody>
          <a:bodyPr>
            <a:normAutofit/>
          </a:bodyPr>
          <a:lstStyle/>
          <a:p>
            <a:pPr marL="0" indent="0">
              <a:buNone/>
            </a:pPr>
            <a:r>
              <a:rPr lang="pl-PL" b="1" dirty="0">
                <a:solidFill>
                  <a:schemeClr val="bg1"/>
                </a:solidFill>
              </a:rPr>
              <a:t>VICTORIA</a:t>
            </a:r>
            <a:r>
              <a:rPr lang="pl-PL" dirty="0">
                <a:solidFill>
                  <a:schemeClr val="bg1"/>
                </a:solidFill>
              </a:rPr>
              <a:t> – </a:t>
            </a:r>
            <a:r>
              <a:rPr lang="pl-PL" b="1" dirty="0">
                <a:solidFill>
                  <a:schemeClr val="bg1"/>
                </a:solidFill>
              </a:rPr>
              <a:t>stolicę wyspy Gozo </a:t>
            </a:r>
            <a:r>
              <a:rPr lang="pl-PL" dirty="0">
                <a:solidFill>
                  <a:schemeClr val="bg1"/>
                </a:solidFill>
              </a:rPr>
              <a:t>-  </a:t>
            </a:r>
            <a:r>
              <a:rPr lang="pl-PL" i="1" dirty="0">
                <a:solidFill>
                  <a:schemeClr val="bg1"/>
                </a:solidFill>
              </a:rPr>
              <a:t>Victoria</a:t>
            </a:r>
            <a:r>
              <a:rPr lang="pl-PL" dirty="0">
                <a:solidFill>
                  <a:schemeClr val="bg1"/>
                </a:solidFill>
              </a:rPr>
              <a:t>, która początkowo nosiła nazwę Rabat. W roku 1897 z okazji diamentowego jubileuszu brytyjskiej królowej Wiktorii, na wniosek ówczesnego biskupa Pietro Pace - miasto postanowiono nazwać jej imieniem i tak już pozostało do dzisiaj. Gozo, podobnie jak Malta należały do  brytyjskiej korony aż do roku 1964, a wpływy te są widoczne na każdym kroku. </a:t>
            </a:r>
          </a:p>
          <a:p>
            <a:pPr marL="0" indent="0">
              <a:buNone/>
            </a:pPr>
            <a:r>
              <a:rPr lang="pl-PL" i="1" dirty="0">
                <a:solidFill>
                  <a:schemeClr val="bg1"/>
                </a:solidFill>
              </a:rPr>
              <a:t>Victoria </a:t>
            </a:r>
            <a:r>
              <a:rPr lang="pl-PL" dirty="0">
                <a:solidFill>
                  <a:schemeClr val="bg1"/>
                </a:solidFill>
              </a:rPr>
              <a:t>jest geograficznym, handlowym i administracyjnym centrum wyspy. Działają tutaj urzędy, banki, katedra, szkoły, biblioteki, muza, dwa teatry i sześć konwentów zakonnych z równą liczbą kobiet i mężczyzn zakonników.</a:t>
            </a:r>
          </a:p>
          <a:p>
            <a:pPr marL="0" indent="0">
              <a:buNone/>
            </a:pPr>
            <a:endParaRPr lang="pl-PL" dirty="0">
              <a:solidFill>
                <a:schemeClr val="bg1"/>
              </a:solidFill>
            </a:endParaRPr>
          </a:p>
        </p:txBody>
      </p:sp>
      <p:pic>
        <p:nvPicPr>
          <p:cNvPr id="5" name="Obraz 4" descr="Obraz zawierający zewnętrzne, budynek, miasto, duży&#10;&#10;Opis wygenerowany automatycznie">
            <a:extLst>
              <a:ext uri="{FF2B5EF4-FFF2-40B4-BE49-F238E27FC236}">
                <a16:creationId xmlns:a16="http://schemas.microsoft.com/office/drawing/2014/main" xmlns="" id="{64A179D4-DF87-E64D-B026-8AB4D754CDBB}"/>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283968" y="374855"/>
            <a:ext cx="4402832" cy="2743488"/>
          </a:xfrm>
          <a:prstGeom prst="rect">
            <a:avLst/>
          </a:prstGeom>
        </p:spPr>
      </p:pic>
      <p:pic>
        <p:nvPicPr>
          <p:cNvPr id="7" name="Obraz 6" descr="Obraz zawierający budynek, zewnętrzne, czerwony, ulica&#10;&#10;Opis wygenerowany automatycznie">
            <a:extLst>
              <a:ext uri="{FF2B5EF4-FFF2-40B4-BE49-F238E27FC236}">
                <a16:creationId xmlns:a16="http://schemas.microsoft.com/office/drawing/2014/main" xmlns="" id="{8761B48A-DE7E-D949-9CA2-3379A2E1C98E}"/>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343400" y="3645024"/>
            <a:ext cx="4343400" cy="2743488"/>
          </a:xfrm>
          <a:prstGeom prst="rect">
            <a:avLst/>
          </a:prstGeom>
        </p:spPr>
      </p:pic>
    </p:spTree>
    <p:extLst>
      <p:ext uri="{BB962C8B-B14F-4D97-AF65-F5344CB8AC3E}">
        <p14:creationId xmlns:p14="http://schemas.microsoft.com/office/powerpoint/2010/main" xmlns="" val="3835043878"/>
      </p:ext>
    </p:extLst>
  </p:cSld>
  <p:clrMapOvr>
    <a:masterClrMapping/>
  </p:clrMapOvr>
  <p:transition spd="slow">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xmlns="" id="{05733D32-794A-E445-99F7-40EFA16A4C15}"/>
              </a:ext>
            </a:extLst>
          </p:cNvPr>
          <p:cNvSpPr>
            <a:spLocks noGrp="1"/>
          </p:cNvSpPr>
          <p:nvPr>
            <p:ph idx="1"/>
          </p:nvPr>
        </p:nvSpPr>
        <p:spPr>
          <a:xfrm>
            <a:off x="457200" y="609601"/>
            <a:ext cx="4906888" cy="5915743"/>
          </a:xfrm>
        </p:spPr>
        <p:txBody>
          <a:bodyPr>
            <a:normAutofit fontScale="92500" lnSpcReduction="10000"/>
          </a:bodyPr>
          <a:lstStyle/>
          <a:p>
            <a:pPr marL="0" indent="0">
              <a:buNone/>
            </a:pPr>
            <a:r>
              <a:rPr lang="pl-PL" sz="2100" b="1" dirty="0">
                <a:solidFill>
                  <a:schemeClr val="bg1"/>
                </a:solidFill>
              </a:rPr>
              <a:t>MDINA</a:t>
            </a:r>
            <a:r>
              <a:rPr lang="pl-PL" sz="2100" dirty="0">
                <a:solidFill>
                  <a:schemeClr val="bg1"/>
                </a:solidFill>
              </a:rPr>
              <a:t> - </a:t>
            </a:r>
            <a:r>
              <a:rPr lang="pl-PL" sz="2100" b="1" dirty="0">
                <a:solidFill>
                  <a:schemeClr val="bg1"/>
                </a:solidFill>
              </a:rPr>
              <a:t>była stolica Malty.</a:t>
            </a:r>
          </a:p>
          <a:p>
            <a:pPr marL="0" indent="0">
              <a:buNone/>
            </a:pPr>
            <a:r>
              <a:rPr lang="pl-PL" sz="2100" dirty="0">
                <a:solidFill>
                  <a:schemeClr val="bg1"/>
                </a:solidFill>
              </a:rPr>
              <a:t>Mdina leży na szczycie </a:t>
            </a:r>
            <a:r>
              <a:rPr lang="pl-PL" sz="2100" dirty="0" err="1">
                <a:solidFill>
                  <a:schemeClr val="bg1"/>
                </a:solidFill>
              </a:rPr>
              <a:t>wzgorza</a:t>
            </a:r>
            <a:r>
              <a:rPr lang="pl-PL" sz="2100" dirty="0">
                <a:solidFill>
                  <a:schemeClr val="bg1"/>
                </a:solidFill>
              </a:rPr>
              <a:t> , w najwyższym punkcie Malty (213 m nad poziomem morza). Miasto jest otoczone grubymi i wysokimi na 25 </a:t>
            </a:r>
            <a:r>
              <a:rPr lang="pl-PL" sz="2100" dirty="0" err="1">
                <a:solidFill>
                  <a:schemeClr val="bg1"/>
                </a:solidFill>
              </a:rPr>
              <a:t>metrow</a:t>
            </a:r>
            <a:r>
              <a:rPr lang="pl-PL" sz="2100" dirty="0">
                <a:solidFill>
                  <a:schemeClr val="bg1"/>
                </a:solidFill>
              </a:rPr>
              <a:t> murami obronnymi (stworzonymi przez </a:t>
            </a:r>
            <a:r>
              <a:rPr lang="pl-PL" sz="2100" dirty="0" err="1">
                <a:solidFill>
                  <a:schemeClr val="bg1"/>
                </a:solidFill>
              </a:rPr>
              <a:t>Arabow</a:t>
            </a:r>
            <a:r>
              <a:rPr lang="pl-PL" sz="2100" dirty="0">
                <a:solidFill>
                  <a:schemeClr val="bg1"/>
                </a:solidFill>
              </a:rPr>
              <a:t>). Mdina znajduje się w strategicznym miejscu – w centrum wyspy Malty, na wzgórzu, z dala od brzegów morza, czyli w miejscu najmniej narażonym na ataki wrogów.</a:t>
            </a:r>
          </a:p>
          <a:p>
            <a:pPr marL="0" indent="0">
              <a:buNone/>
            </a:pPr>
            <a:r>
              <a:rPr lang="pl-PL" sz="2100" b="1" dirty="0">
                <a:solidFill>
                  <a:schemeClr val="bg1"/>
                </a:solidFill>
              </a:rPr>
              <a:t>Mdina</a:t>
            </a:r>
            <a:r>
              <a:rPr lang="pl-PL" sz="2100" dirty="0">
                <a:solidFill>
                  <a:schemeClr val="bg1"/>
                </a:solidFill>
              </a:rPr>
              <a:t> określana jest mianem </a:t>
            </a:r>
            <a:r>
              <a:rPr lang="pl-PL" sz="2100" b="1" dirty="0">
                <a:solidFill>
                  <a:schemeClr val="bg1"/>
                </a:solidFill>
              </a:rPr>
              <a:t>The </a:t>
            </a:r>
            <a:r>
              <a:rPr lang="pl-PL" sz="2100" b="1" dirty="0" err="1">
                <a:solidFill>
                  <a:schemeClr val="bg1"/>
                </a:solidFill>
              </a:rPr>
              <a:t>Silent</a:t>
            </a:r>
            <a:r>
              <a:rPr lang="pl-PL" sz="2100" b="1" dirty="0">
                <a:solidFill>
                  <a:schemeClr val="bg1"/>
                </a:solidFill>
              </a:rPr>
              <a:t> City – Ciche Miasto</a:t>
            </a:r>
            <a:r>
              <a:rPr lang="pl-PL" sz="2100" dirty="0">
                <a:solidFill>
                  <a:schemeClr val="bg1"/>
                </a:solidFill>
              </a:rPr>
              <a:t>. A to z racji tego, że po mieście mogą się poruszać tylko samochody dostawcze, służb ratowniczych, samochody… nowożeńców, oraz stałych mieszkańców miasta, których jest nie więcej niż trzystu.</a:t>
            </a:r>
          </a:p>
          <a:p>
            <a:pPr marL="0" indent="0">
              <a:buNone/>
            </a:pPr>
            <a:r>
              <a:rPr lang="pl-PL" sz="2100" dirty="0">
                <a:solidFill>
                  <a:schemeClr val="bg1"/>
                </a:solidFill>
              </a:rPr>
              <a:t>Samo miasto, to otoczone murami, średniowieczne zabudowania, pełne urokliwych, klaustrofobicznie wąskich uliczek, po których jakikolwiek ruch samochodowy i tak byłby niemożliwy.</a:t>
            </a:r>
          </a:p>
          <a:p>
            <a:pPr marL="0" indent="0">
              <a:buNone/>
            </a:pPr>
            <a:endParaRPr lang="pl-PL" dirty="0">
              <a:solidFill>
                <a:schemeClr val="bg1"/>
              </a:solidFill>
            </a:endParaRPr>
          </a:p>
        </p:txBody>
      </p:sp>
      <p:pic>
        <p:nvPicPr>
          <p:cNvPr id="5" name="Obraz 4" descr="Obraz zawierający zewnętrzne, trawa, budynek, kamień&#10;&#10;Opis wygenerowany automatycznie">
            <a:extLst>
              <a:ext uri="{FF2B5EF4-FFF2-40B4-BE49-F238E27FC236}">
                <a16:creationId xmlns:a16="http://schemas.microsoft.com/office/drawing/2014/main" xmlns="" id="{876B04FC-5C53-B14D-8B73-02C1346F8612}"/>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292080" y="332656"/>
            <a:ext cx="3600400" cy="3081506"/>
          </a:xfrm>
          <a:prstGeom prst="rect">
            <a:avLst/>
          </a:prstGeom>
        </p:spPr>
      </p:pic>
      <p:pic>
        <p:nvPicPr>
          <p:cNvPr id="7" name="Obraz 6" descr="Obraz zawierający góra, zewnętrzne, trawa, budynek&#10;&#10;Opis wygenerowany automatycznie">
            <a:extLst>
              <a:ext uri="{FF2B5EF4-FFF2-40B4-BE49-F238E27FC236}">
                <a16:creationId xmlns:a16="http://schemas.microsoft.com/office/drawing/2014/main" xmlns="" id="{DB540CD6-5A53-7F45-82AA-FD4334BDED97}"/>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220072" y="3623295"/>
            <a:ext cx="3672408" cy="2692916"/>
          </a:xfrm>
          <a:prstGeom prst="rect">
            <a:avLst/>
          </a:prstGeom>
        </p:spPr>
      </p:pic>
    </p:spTree>
    <p:extLst>
      <p:ext uri="{BB962C8B-B14F-4D97-AF65-F5344CB8AC3E}">
        <p14:creationId xmlns:p14="http://schemas.microsoft.com/office/powerpoint/2010/main" xmlns="" val="3001993058"/>
      </p:ext>
    </p:extLst>
  </p:cSld>
  <p:clrMapOvr>
    <a:masterClrMapping/>
  </p:clrMapOvr>
  <p:transition spd="slow">
    <p:randomBar dir="ver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xmlns="" id="{B7FED0C9-5F95-DD46-9DED-7A61F3AE0F44}"/>
              </a:ext>
            </a:extLst>
          </p:cNvPr>
          <p:cNvSpPr>
            <a:spLocks noGrp="1"/>
          </p:cNvSpPr>
          <p:nvPr>
            <p:ph idx="1"/>
          </p:nvPr>
        </p:nvSpPr>
        <p:spPr>
          <a:xfrm>
            <a:off x="457200" y="764704"/>
            <a:ext cx="4186808" cy="5544616"/>
          </a:xfrm>
        </p:spPr>
        <p:txBody>
          <a:bodyPr>
            <a:normAutofit fontScale="92500" lnSpcReduction="20000"/>
          </a:bodyPr>
          <a:lstStyle/>
          <a:p>
            <a:pPr marL="0" indent="0">
              <a:buNone/>
            </a:pPr>
            <a:r>
              <a:rPr lang="pl-PL" sz="2600" b="1" dirty="0">
                <a:solidFill>
                  <a:schemeClr val="bg1"/>
                </a:solidFill>
              </a:rPr>
              <a:t>Trójmiasto maltańskie :</a:t>
            </a:r>
          </a:p>
          <a:p>
            <a:pPr marL="0" indent="0">
              <a:buNone/>
            </a:pPr>
            <a:r>
              <a:rPr lang="pl-PL" sz="2200" b="1" dirty="0">
                <a:solidFill>
                  <a:schemeClr val="bg1"/>
                </a:solidFill>
              </a:rPr>
              <a:t>Trzy miasta </a:t>
            </a:r>
            <a:r>
              <a:rPr lang="pl-PL" sz="2200" b="1" dirty="0" err="1">
                <a:solidFill>
                  <a:schemeClr val="bg1"/>
                </a:solidFill>
              </a:rPr>
              <a:t>Senglea</a:t>
            </a:r>
            <a:r>
              <a:rPr lang="pl-PL" sz="2200" b="1" dirty="0">
                <a:solidFill>
                  <a:schemeClr val="bg1"/>
                </a:solidFill>
              </a:rPr>
              <a:t>, </a:t>
            </a:r>
            <a:r>
              <a:rPr lang="pl-PL" sz="2200" b="1" dirty="0" err="1">
                <a:solidFill>
                  <a:schemeClr val="bg1"/>
                </a:solidFill>
              </a:rPr>
              <a:t>Cospicua</a:t>
            </a:r>
            <a:r>
              <a:rPr lang="pl-PL" sz="2200" b="1" dirty="0">
                <a:solidFill>
                  <a:schemeClr val="bg1"/>
                </a:solidFill>
              </a:rPr>
              <a:t> i </a:t>
            </a:r>
            <a:r>
              <a:rPr lang="pl-PL" sz="2200" b="1" dirty="0" err="1">
                <a:solidFill>
                  <a:schemeClr val="bg1"/>
                </a:solidFill>
              </a:rPr>
              <a:t>Vittoriosa</a:t>
            </a:r>
            <a:r>
              <a:rPr lang="pl-PL" sz="2200" b="1" dirty="0">
                <a:solidFill>
                  <a:schemeClr val="bg1"/>
                </a:solidFill>
              </a:rPr>
              <a:t> - </a:t>
            </a:r>
            <a:r>
              <a:rPr lang="pl-PL" dirty="0">
                <a:solidFill>
                  <a:schemeClr val="bg1"/>
                </a:solidFill>
              </a:rPr>
              <a:t>starsze niż Valletta oferują fascynujący wgląd w marynistyczne losy wysp.</a:t>
            </a:r>
          </a:p>
          <a:p>
            <a:pPr marL="0" indent="0">
              <a:buNone/>
            </a:pPr>
            <a:r>
              <a:rPr lang="pl-PL" b="1" dirty="0" err="1">
                <a:solidFill>
                  <a:schemeClr val="bg1"/>
                </a:solidFill>
              </a:rPr>
              <a:t>Vittoriosa</a:t>
            </a:r>
            <a:r>
              <a:rPr lang="pl-PL" b="1" dirty="0">
                <a:solidFill>
                  <a:schemeClr val="bg1"/>
                </a:solidFill>
              </a:rPr>
              <a:t> (</a:t>
            </a:r>
            <a:r>
              <a:rPr lang="pl-PL" b="1" dirty="0" err="1">
                <a:solidFill>
                  <a:schemeClr val="bg1"/>
                </a:solidFill>
              </a:rPr>
              <a:t>Birgu</a:t>
            </a:r>
            <a:r>
              <a:rPr lang="pl-PL" b="1" dirty="0">
                <a:solidFill>
                  <a:schemeClr val="bg1"/>
                </a:solidFill>
              </a:rPr>
              <a:t>), </a:t>
            </a:r>
            <a:r>
              <a:rPr lang="pl-PL" b="1" dirty="0" err="1">
                <a:solidFill>
                  <a:schemeClr val="bg1"/>
                </a:solidFill>
              </a:rPr>
              <a:t>Senglea</a:t>
            </a:r>
            <a:r>
              <a:rPr lang="pl-PL" b="1" dirty="0">
                <a:solidFill>
                  <a:schemeClr val="bg1"/>
                </a:solidFill>
              </a:rPr>
              <a:t> (</a:t>
            </a:r>
            <a:r>
              <a:rPr lang="pl-PL" b="1" dirty="0" err="1">
                <a:solidFill>
                  <a:schemeClr val="bg1"/>
                </a:solidFill>
              </a:rPr>
              <a:t>Isola</a:t>
            </a:r>
            <a:r>
              <a:rPr lang="pl-PL" b="1" dirty="0">
                <a:solidFill>
                  <a:schemeClr val="bg1"/>
                </a:solidFill>
              </a:rPr>
              <a:t>) i </a:t>
            </a:r>
            <a:r>
              <a:rPr lang="pl-PL" b="1" dirty="0" err="1">
                <a:solidFill>
                  <a:schemeClr val="bg1"/>
                </a:solidFill>
              </a:rPr>
              <a:t>Cospicua</a:t>
            </a:r>
            <a:r>
              <a:rPr lang="pl-PL" b="1" dirty="0">
                <a:solidFill>
                  <a:schemeClr val="bg1"/>
                </a:solidFill>
              </a:rPr>
              <a:t> (</a:t>
            </a:r>
            <a:r>
              <a:rPr lang="pl-PL" b="1" dirty="0" err="1">
                <a:solidFill>
                  <a:schemeClr val="bg1"/>
                </a:solidFill>
              </a:rPr>
              <a:t>Bormla</a:t>
            </a:r>
            <a:r>
              <a:rPr lang="pl-PL" b="1" dirty="0">
                <a:solidFill>
                  <a:schemeClr val="bg1"/>
                </a:solidFill>
              </a:rPr>
              <a:t>) to bezapelacyjnie najpiękniejsza część Malty. Co istotne i do tej pory dla mnie nieodgadnione, to również część często omijana przez turystów, a co za tym idzie, bardzo autentyczna i o wiele tańsza od położonej obok stolicy.</a:t>
            </a:r>
            <a:endParaRPr lang="pl-PL" dirty="0">
              <a:solidFill>
                <a:schemeClr val="bg1"/>
              </a:solidFill>
            </a:endParaRPr>
          </a:p>
          <a:p>
            <a:pPr marL="0" indent="0">
              <a:buNone/>
            </a:pPr>
            <a:r>
              <a:rPr lang="pl-PL" b="1" dirty="0" err="1">
                <a:solidFill>
                  <a:schemeClr val="bg1"/>
                </a:solidFill>
              </a:rPr>
              <a:t>Senglea</a:t>
            </a:r>
            <a:r>
              <a:rPr lang="pl-PL" dirty="0">
                <a:solidFill>
                  <a:schemeClr val="bg1"/>
                </a:solidFill>
              </a:rPr>
              <a:t> natomiast uwodzi cichymi, pustymi uliczkami, budkami z maltańskim fast </a:t>
            </a:r>
            <a:r>
              <a:rPr lang="pl-PL" dirty="0" err="1">
                <a:solidFill>
                  <a:schemeClr val="bg1"/>
                </a:solidFill>
              </a:rPr>
              <a:t>foodem</a:t>
            </a:r>
            <a:r>
              <a:rPr lang="pl-PL" dirty="0">
                <a:solidFill>
                  <a:schemeClr val="bg1"/>
                </a:solidFill>
              </a:rPr>
              <a:t> (</a:t>
            </a:r>
            <a:r>
              <a:rPr lang="pl-PL" b="1" i="1" dirty="0" err="1">
                <a:solidFill>
                  <a:schemeClr val="bg1"/>
                </a:solidFill>
              </a:rPr>
              <a:t>ftira</a:t>
            </a:r>
            <a:r>
              <a:rPr lang="pl-PL" dirty="0">
                <a:solidFill>
                  <a:schemeClr val="bg1"/>
                </a:solidFill>
              </a:rPr>
              <a:t>), przy których toczy się życie miasta i obecnością artystów, tworzących swoje dzieła w małych, wietrznych uliczkach. Stąd też odpływają do Valletty oryginalne maltańskie łodzie </a:t>
            </a:r>
            <a:r>
              <a:rPr lang="pl-PL" b="1" i="1" dirty="0" err="1">
                <a:solidFill>
                  <a:schemeClr val="bg1"/>
                </a:solidFill>
              </a:rPr>
              <a:t>luzzu</a:t>
            </a:r>
            <a:r>
              <a:rPr lang="pl-PL" i="1" dirty="0">
                <a:solidFill>
                  <a:schemeClr val="bg1"/>
                </a:solidFill>
              </a:rPr>
              <a:t>.</a:t>
            </a:r>
            <a:endParaRPr lang="pl-PL" dirty="0">
              <a:solidFill>
                <a:schemeClr val="bg1"/>
              </a:solidFill>
            </a:endParaRPr>
          </a:p>
          <a:p>
            <a:pPr marL="0" indent="0">
              <a:buNone/>
            </a:pPr>
            <a:r>
              <a:rPr lang="pl-PL" b="1" dirty="0" err="1">
                <a:solidFill>
                  <a:schemeClr val="bg1"/>
                </a:solidFill>
              </a:rPr>
              <a:t>Vittoriosa</a:t>
            </a:r>
            <a:r>
              <a:rPr lang="pl-PL" dirty="0">
                <a:solidFill>
                  <a:schemeClr val="bg1"/>
                </a:solidFill>
              </a:rPr>
              <a:t> ma najwięcej kawiarni, barów, restauracji i innych miejsc, które żywią i poją właścicieli jachtów i żaglówek. To tutaj znajduje się również najwięcej zabytków.</a:t>
            </a:r>
          </a:p>
        </p:txBody>
      </p:sp>
      <p:pic>
        <p:nvPicPr>
          <p:cNvPr id="5" name="Obraz 4" descr="Obraz zawierający woda, zewnętrzne, budynek, łódź&#10;&#10;Opis wygenerowany automatycznie">
            <a:extLst>
              <a:ext uri="{FF2B5EF4-FFF2-40B4-BE49-F238E27FC236}">
                <a16:creationId xmlns:a16="http://schemas.microsoft.com/office/drawing/2014/main" xmlns="" id="{43896FB6-C803-DE41-B95E-2EFFEF87A4C2}"/>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904008" y="3861048"/>
            <a:ext cx="3721100" cy="2304256"/>
          </a:xfrm>
          <a:prstGeom prst="rect">
            <a:avLst/>
          </a:prstGeom>
        </p:spPr>
      </p:pic>
      <p:pic>
        <p:nvPicPr>
          <p:cNvPr id="7" name="Obraz 6" descr="Obraz zawierający zewnętrzne, przyroda, woda, siedzi&#10;&#10;Opis wygenerowany automatycznie">
            <a:extLst>
              <a:ext uri="{FF2B5EF4-FFF2-40B4-BE49-F238E27FC236}">
                <a16:creationId xmlns:a16="http://schemas.microsoft.com/office/drawing/2014/main" xmlns="" id="{2D001D3A-5837-0C4C-86D1-E1774B5BF4AB}"/>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795996" y="548680"/>
            <a:ext cx="3937124" cy="3048497"/>
          </a:xfrm>
          <a:prstGeom prst="rect">
            <a:avLst/>
          </a:prstGeom>
        </p:spPr>
      </p:pic>
    </p:spTree>
    <p:extLst>
      <p:ext uri="{BB962C8B-B14F-4D97-AF65-F5344CB8AC3E}">
        <p14:creationId xmlns:p14="http://schemas.microsoft.com/office/powerpoint/2010/main" xmlns="" val="3436054115"/>
      </p:ext>
    </p:extLst>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F4F77794-B4F6-8D47-A63C-DF91ABF17936}"/>
              </a:ext>
            </a:extLst>
          </p:cNvPr>
          <p:cNvSpPr>
            <a:spLocks noGrp="1"/>
          </p:cNvSpPr>
          <p:nvPr>
            <p:ph type="title"/>
          </p:nvPr>
        </p:nvSpPr>
        <p:spPr>
          <a:xfrm>
            <a:off x="457200" y="116633"/>
            <a:ext cx="7772400" cy="1440160"/>
          </a:xfrm>
        </p:spPr>
        <p:txBody>
          <a:bodyPr>
            <a:normAutofit/>
          </a:bodyPr>
          <a:lstStyle/>
          <a:p>
            <a:pPr algn="ctr"/>
            <a:r>
              <a:rPr lang="pl-PL" sz="3600" b="1" dirty="0">
                <a:solidFill>
                  <a:schemeClr val="bg1"/>
                </a:solidFill>
              </a:rPr>
              <a:t>MAPA OGÓLNA MALTY</a:t>
            </a:r>
          </a:p>
        </p:txBody>
      </p:sp>
      <p:pic>
        <p:nvPicPr>
          <p:cNvPr id="5" name="Symbol zastępczy zawartości 4" descr="Obraz zawierający tekst, mapa&#10;&#10;Opis wygenerowany automatycznie">
            <a:extLst>
              <a:ext uri="{FF2B5EF4-FFF2-40B4-BE49-F238E27FC236}">
                <a16:creationId xmlns:a16="http://schemas.microsoft.com/office/drawing/2014/main" xmlns="" id="{28EDFC07-8D07-D643-9E49-AAF55C1E2DCF}"/>
              </a:ext>
            </a:extLst>
          </p:cNvPr>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691680" y="1700808"/>
            <a:ext cx="5616624" cy="4824536"/>
          </a:xfrm>
        </p:spPr>
      </p:pic>
    </p:spTree>
    <p:extLst>
      <p:ext uri="{BB962C8B-B14F-4D97-AF65-F5344CB8AC3E}">
        <p14:creationId xmlns:p14="http://schemas.microsoft.com/office/powerpoint/2010/main" xmlns="" val="1049814931"/>
      </p:ext>
    </p:extLst>
  </p:cSld>
  <p:clrMapOvr>
    <a:masterClrMapping/>
  </p:clrMapOvr>
  <p:transition spd="slow">
    <p:randomBar dir="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78AB630C-C0C8-F84D-82F9-1BFB25347EA6}"/>
              </a:ext>
            </a:extLst>
          </p:cNvPr>
          <p:cNvSpPr>
            <a:spLocks noGrp="1"/>
          </p:cNvSpPr>
          <p:nvPr>
            <p:ph type="title"/>
          </p:nvPr>
        </p:nvSpPr>
        <p:spPr>
          <a:xfrm>
            <a:off x="457200" y="380009"/>
            <a:ext cx="7772400" cy="1176784"/>
          </a:xfrm>
        </p:spPr>
        <p:txBody>
          <a:bodyPr/>
          <a:lstStyle/>
          <a:p>
            <a:pPr algn="ctr"/>
            <a:r>
              <a:rPr lang="pl-PL" b="1" dirty="0" err="1">
                <a:solidFill>
                  <a:schemeClr val="bg1"/>
                </a:solidFill>
              </a:rPr>
              <a:t>Atrakacje</a:t>
            </a:r>
            <a:r>
              <a:rPr lang="pl-PL" b="1" dirty="0">
                <a:solidFill>
                  <a:schemeClr val="bg1"/>
                </a:solidFill>
              </a:rPr>
              <a:t> turystyczne</a:t>
            </a:r>
          </a:p>
        </p:txBody>
      </p:sp>
      <p:sp>
        <p:nvSpPr>
          <p:cNvPr id="3" name="Symbol zastępczy zawartości 2">
            <a:extLst>
              <a:ext uri="{FF2B5EF4-FFF2-40B4-BE49-F238E27FC236}">
                <a16:creationId xmlns:a16="http://schemas.microsoft.com/office/drawing/2014/main" xmlns="" id="{7A7ABFAF-8949-6940-A5D7-727C1499F836}"/>
              </a:ext>
            </a:extLst>
          </p:cNvPr>
          <p:cNvSpPr>
            <a:spLocks noGrp="1"/>
          </p:cNvSpPr>
          <p:nvPr>
            <p:ph idx="1"/>
          </p:nvPr>
        </p:nvSpPr>
        <p:spPr>
          <a:xfrm>
            <a:off x="457200" y="1916832"/>
            <a:ext cx="3898776" cy="4331567"/>
          </a:xfrm>
        </p:spPr>
        <p:txBody>
          <a:bodyPr/>
          <a:lstStyle/>
          <a:p>
            <a:pPr marL="0" indent="0">
              <a:buNone/>
            </a:pPr>
            <a:r>
              <a:rPr lang="pl-PL" b="1" dirty="0">
                <a:solidFill>
                  <a:schemeClr val="bg1"/>
                </a:solidFill>
              </a:rPr>
              <a:t>1. POPEYE VILLAGE</a:t>
            </a:r>
          </a:p>
          <a:p>
            <a:pPr marL="0" indent="0">
              <a:buNone/>
            </a:pPr>
            <a:r>
              <a:rPr lang="pl-PL" dirty="0">
                <a:solidFill>
                  <a:schemeClr val="bg1"/>
                </a:solidFill>
              </a:rPr>
              <a:t>To jedno z tych miejsc, w które warto przyjechać „na chwilę”. Wstęp do tego małego miasteczka jest płatny i jest to głównie atrakcja dla dzieci, dlatego też jeżeli nie podróżujecie z maluchami (i nie planujecie spędzić w tym miejscu całego dnia), to nie warto wchodzić do środka. Warto jednak przyjechać tu i zobaczyć wioskę z góry – wygląda bajkowo!</a:t>
            </a:r>
          </a:p>
          <a:p>
            <a:endParaRPr lang="pl-PL" dirty="0"/>
          </a:p>
        </p:txBody>
      </p:sp>
      <p:pic>
        <p:nvPicPr>
          <p:cNvPr id="7" name="Obraz 6" descr="Obraz zawierający woda, zewnętrzne, przyroda, skała&#10;&#10;Opis wygenerowany automatycznie">
            <a:extLst>
              <a:ext uri="{FF2B5EF4-FFF2-40B4-BE49-F238E27FC236}">
                <a16:creationId xmlns:a16="http://schemas.microsoft.com/office/drawing/2014/main" xmlns="" id="{A2F362EF-31B8-4543-BC72-9DE02EC46E51}"/>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343400" y="1556792"/>
            <a:ext cx="4536504" cy="2917149"/>
          </a:xfrm>
          <a:prstGeom prst="rect">
            <a:avLst/>
          </a:prstGeom>
        </p:spPr>
      </p:pic>
      <p:pic>
        <p:nvPicPr>
          <p:cNvPr id="9" name="Obraz 8" descr="Obraz zawierający budynek, dom, stół, góra&#10;&#10;Opis wygenerowany automatycznie">
            <a:extLst>
              <a:ext uri="{FF2B5EF4-FFF2-40B4-BE49-F238E27FC236}">
                <a16:creationId xmlns:a16="http://schemas.microsoft.com/office/drawing/2014/main" xmlns="" id="{BA350A47-E302-E54A-870C-79DFA81BE6AF}"/>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355976" y="4653136"/>
            <a:ext cx="3873624" cy="1824856"/>
          </a:xfrm>
          <a:prstGeom prst="rect">
            <a:avLst/>
          </a:prstGeom>
        </p:spPr>
      </p:pic>
    </p:spTree>
    <p:extLst>
      <p:ext uri="{BB962C8B-B14F-4D97-AF65-F5344CB8AC3E}">
        <p14:creationId xmlns:p14="http://schemas.microsoft.com/office/powerpoint/2010/main" xmlns="" val="290203671"/>
      </p:ext>
    </p:extLst>
  </p:cSld>
  <p:clrMapOvr>
    <a:masterClrMapping/>
  </p:clrMapOvr>
  <p:transition spd="slow">
    <p:randomBar dir="ver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xmlns="" id="{9ADC3F7D-D952-644E-9656-5C4DB74B2385}"/>
              </a:ext>
            </a:extLst>
          </p:cNvPr>
          <p:cNvSpPr>
            <a:spLocks noGrp="1"/>
          </p:cNvSpPr>
          <p:nvPr>
            <p:ph idx="1"/>
          </p:nvPr>
        </p:nvSpPr>
        <p:spPr>
          <a:xfrm>
            <a:off x="457200" y="404664"/>
            <a:ext cx="3754760" cy="5616624"/>
          </a:xfrm>
        </p:spPr>
        <p:txBody>
          <a:bodyPr>
            <a:normAutofit/>
          </a:bodyPr>
          <a:lstStyle/>
          <a:p>
            <a:pPr marL="0" indent="0">
              <a:buNone/>
            </a:pPr>
            <a:r>
              <a:rPr lang="pl-PL" b="1" dirty="0">
                <a:solidFill>
                  <a:schemeClr val="bg1"/>
                </a:solidFill>
              </a:rPr>
              <a:t>2. MARSAXLOKK</a:t>
            </a:r>
          </a:p>
          <a:p>
            <a:pPr marL="0" indent="0">
              <a:buNone/>
            </a:pPr>
            <a:r>
              <a:rPr lang="pl-PL" dirty="0">
                <a:solidFill>
                  <a:schemeClr val="bg1"/>
                </a:solidFill>
              </a:rPr>
              <a:t>To mała rybacka wioska, znana przede wszystkim z kolorowych, pasiastych łodzi unoszących się na tafli wody oraz odbywającego się tu w każdą niedzielę targu rybnego. Na targu poza owocami morza kupić można również warzywa, owoce oraz lokalne rękodzieła. Miejscowość skoncentrowana jest wokół portu i zamieszkuje ją jedynie ok. 3 tys. ludzi. To również było miejsce, które odwiedziliśmy w trakcie Jeep Safari i jeśli nie macie w planach wizyty na niedzielnym targu, godzina lub dwie w zupełności wystarczą, żeby zobaczyć okolice i napić się pysznej, mrożonej kawy na maleńkim ryneczku</a:t>
            </a:r>
          </a:p>
          <a:p>
            <a:endParaRPr lang="pl-PL" dirty="0"/>
          </a:p>
        </p:txBody>
      </p:sp>
      <p:pic>
        <p:nvPicPr>
          <p:cNvPr id="9" name="Obraz 8" descr="Obraz zawierający woda, łódź, zewnętrzne, budynek&#10;&#10;Opis wygenerowany automatycznie">
            <a:extLst>
              <a:ext uri="{FF2B5EF4-FFF2-40B4-BE49-F238E27FC236}">
                <a16:creationId xmlns:a16="http://schemas.microsoft.com/office/drawing/2014/main" xmlns="" id="{27AC6C35-8EA3-9F4C-ADED-6EEC90F12736}"/>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474840" y="667543"/>
            <a:ext cx="4211960" cy="2761457"/>
          </a:xfrm>
          <a:prstGeom prst="rect">
            <a:avLst/>
          </a:prstGeom>
        </p:spPr>
      </p:pic>
      <p:pic>
        <p:nvPicPr>
          <p:cNvPr id="11" name="Obraz 10" descr="Obraz zawierający zewnętrzne, łódź, woda, niebieski&#10;&#10;Opis wygenerowany automatycznie">
            <a:extLst>
              <a:ext uri="{FF2B5EF4-FFF2-40B4-BE49-F238E27FC236}">
                <a16:creationId xmlns:a16="http://schemas.microsoft.com/office/drawing/2014/main" xmlns="" id="{B656C517-3F70-CE4F-B4EC-CA83EC4A7B32}"/>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211960" y="4026758"/>
            <a:ext cx="4752528" cy="2448272"/>
          </a:xfrm>
          <a:prstGeom prst="rect">
            <a:avLst/>
          </a:prstGeom>
        </p:spPr>
      </p:pic>
    </p:spTree>
    <p:extLst>
      <p:ext uri="{BB962C8B-B14F-4D97-AF65-F5344CB8AC3E}">
        <p14:creationId xmlns:p14="http://schemas.microsoft.com/office/powerpoint/2010/main" xmlns="" val="535541043"/>
      </p:ext>
    </p:extLst>
  </p:cSld>
  <p:clrMapOvr>
    <a:masterClrMapping/>
  </p:clrMapOvr>
  <p:transition spd="slow">
    <p:randomBar dir="ver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xmlns="" id="{C8091DEA-1FE7-E74F-81F7-30CAB21C8820}"/>
              </a:ext>
            </a:extLst>
          </p:cNvPr>
          <p:cNvSpPr>
            <a:spLocks noGrp="1"/>
          </p:cNvSpPr>
          <p:nvPr>
            <p:ph idx="1"/>
          </p:nvPr>
        </p:nvSpPr>
        <p:spPr>
          <a:xfrm>
            <a:off x="457200" y="620688"/>
            <a:ext cx="3610744" cy="5328592"/>
          </a:xfrm>
        </p:spPr>
        <p:txBody>
          <a:bodyPr>
            <a:normAutofit/>
          </a:bodyPr>
          <a:lstStyle/>
          <a:p>
            <a:pPr marL="0" indent="0">
              <a:buNone/>
            </a:pPr>
            <a:r>
              <a:rPr lang="pl-PL" b="1" dirty="0">
                <a:solidFill>
                  <a:schemeClr val="bg1"/>
                </a:solidFill>
              </a:rPr>
              <a:t>3. BLUE GROTTO</a:t>
            </a:r>
          </a:p>
          <a:p>
            <a:pPr marL="0" indent="0">
              <a:buNone/>
            </a:pPr>
            <a:r>
              <a:rPr lang="pl-PL" dirty="0">
                <a:solidFill>
                  <a:schemeClr val="bg1"/>
                </a:solidFill>
              </a:rPr>
              <a:t>Skaliste wybrzeże Malty w wielu miejscach wytworzyło naturalne, niewielkie jaskinie, w których kolor wody jest niewiarygodnie niebieski. Jedno z takich miejsc dostępne jest z miejscowości Wied iż-</a:t>
            </a:r>
            <a:r>
              <a:rPr lang="pl-PL" dirty="0" err="1">
                <a:solidFill>
                  <a:schemeClr val="bg1"/>
                </a:solidFill>
              </a:rPr>
              <a:t>Żurrueq</a:t>
            </a:r>
            <a:r>
              <a:rPr lang="pl-PL" dirty="0">
                <a:solidFill>
                  <a:schemeClr val="bg1"/>
                </a:solidFill>
              </a:rPr>
              <a:t>, gdzie z niewielkiej przystani organizowane są wycieczki do pobliskiej Błękitnej Groty i jej okolic. To jedna z najpiękniejszych naturalnych atrakcji wyspy, niestety mocno skomercjalizowana. Rejs łódką kosztuje kilka euro.</a:t>
            </a:r>
          </a:p>
          <a:p>
            <a:endParaRPr lang="pl-PL" dirty="0"/>
          </a:p>
        </p:txBody>
      </p:sp>
      <p:pic>
        <p:nvPicPr>
          <p:cNvPr id="5" name="Obraz 4" descr="Obraz zawierający skała, zewnętrzne, woda, góra&#10;&#10;Opis wygenerowany automatycznie">
            <a:extLst>
              <a:ext uri="{FF2B5EF4-FFF2-40B4-BE49-F238E27FC236}">
                <a16:creationId xmlns:a16="http://schemas.microsoft.com/office/drawing/2014/main" xmlns="" id="{4EFD2E7A-E08E-3B42-9952-61430EB690B7}"/>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098404" y="476672"/>
            <a:ext cx="4362028" cy="3096344"/>
          </a:xfrm>
          <a:prstGeom prst="rect">
            <a:avLst/>
          </a:prstGeom>
        </p:spPr>
      </p:pic>
      <p:pic>
        <p:nvPicPr>
          <p:cNvPr id="7" name="Obraz 6" descr="Obraz zawierający woda, zewnętrzne, rzeka, skała&#10;&#10;Opis wygenerowany automatycznie">
            <a:extLst>
              <a:ext uri="{FF2B5EF4-FFF2-40B4-BE49-F238E27FC236}">
                <a16:creationId xmlns:a16="http://schemas.microsoft.com/office/drawing/2014/main" xmlns="" id="{FD4C23BC-EF54-5943-935D-5159A0F1E932}"/>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355976" y="3861048"/>
            <a:ext cx="3505200" cy="2311400"/>
          </a:xfrm>
          <a:prstGeom prst="rect">
            <a:avLst/>
          </a:prstGeom>
        </p:spPr>
      </p:pic>
    </p:spTree>
    <p:extLst>
      <p:ext uri="{BB962C8B-B14F-4D97-AF65-F5344CB8AC3E}">
        <p14:creationId xmlns:p14="http://schemas.microsoft.com/office/powerpoint/2010/main" xmlns="" val="315950667"/>
      </p:ext>
    </p:extLst>
  </p:cSld>
  <p:clrMapOvr>
    <a:masterClrMapping/>
  </p:clrMapOvr>
  <p:transition spd="slow">
    <p:randomBar dir="ver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xmlns="" id="{A03A6095-7D6C-CA4B-9824-062A1843DBBF}"/>
              </a:ext>
            </a:extLst>
          </p:cNvPr>
          <p:cNvSpPr>
            <a:spLocks noGrp="1"/>
          </p:cNvSpPr>
          <p:nvPr>
            <p:ph idx="1"/>
          </p:nvPr>
        </p:nvSpPr>
        <p:spPr>
          <a:xfrm>
            <a:off x="457200" y="836712"/>
            <a:ext cx="3682752" cy="5472608"/>
          </a:xfrm>
        </p:spPr>
        <p:txBody>
          <a:bodyPr>
            <a:normAutofit fontScale="92500" lnSpcReduction="10000"/>
          </a:bodyPr>
          <a:lstStyle/>
          <a:p>
            <a:pPr marL="0" indent="0">
              <a:buNone/>
            </a:pPr>
            <a:r>
              <a:rPr lang="pl-PL" b="1" dirty="0">
                <a:solidFill>
                  <a:schemeClr val="bg1"/>
                </a:solidFill>
              </a:rPr>
              <a:t>4. GOLDEN BAY</a:t>
            </a:r>
          </a:p>
          <a:p>
            <a:pPr marL="0" indent="0">
              <a:buNone/>
            </a:pPr>
            <a:r>
              <a:rPr lang="pl-PL" dirty="0">
                <a:solidFill>
                  <a:schemeClr val="bg1"/>
                </a:solidFill>
              </a:rPr>
              <a:t>Wybrzeże Malty w przeważającej części jest skaliste i nie raz trudno dostępne, co może być szczególnie kłopotliwe dla rodzin z dziećmi. Piaszczystych plaż z łagodnym zejściem do wody jest na wyspie zaledwie kilka, przez co w sezonie są one dość mocno zatłoczone. Najpiękniejszą z nich jest </a:t>
            </a:r>
            <a:r>
              <a:rPr lang="pl-PL" dirty="0" err="1">
                <a:solidFill>
                  <a:schemeClr val="bg1"/>
                </a:solidFill>
              </a:rPr>
              <a:t>Golden</a:t>
            </a:r>
            <a:r>
              <a:rPr lang="pl-PL" dirty="0">
                <a:solidFill>
                  <a:schemeClr val="bg1"/>
                </a:solidFill>
              </a:rPr>
              <a:t> Bay, leżąca zaledwie 4 km od Saint </a:t>
            </a:r>
            <a:r>
              <a:rPr lang="pl-PL" dirty="0" err="1">
                <a:solidFill>
                  <a:schemeClr val="bg1"/>
                </a:solidFill>
              </a:rPr>
              <a:t>Paul’s</a:t>
            </a:r>
            <a:r>
              <a:rPr lang="pl-PL" dirty="0">
                <a:solidFill>
                  <a:schemeClr val="bg1"/>
                </a:solidFill>
              </a:rPr>
              <a:t> Bay. Plaża jest dobrze zagospodarowana a morze płytkie, nie brakuje tam również zaplecza gastronomicznego oraz dodatkowych atrakcji dla znudzonych leżeniem na plaży. My również skorzystaliśmy z jednej z nich – </a:t>
            </a:r>
            <a:r>
              <a:rPr lang="pl-PL" dirty="0" err="1">
                <a:solidFill>
                  <a:schemeClr val="bg1"/>
                </a:solidFill>
              </a:rPr>
              <a:t>parasailing</a:t>
            </a:r>
            <a:r>
              <a:rPr lang="pl-PL" dirty="0">
                <a:solidFill>
                  <a:schemeClr val="bg1"/>
                </a:solidFill>
              </a:rPr>
              <a:t>. Szczerze mówiąc spodziewaliśmy się bardziej ekstremalnych przeżyć, ale za to widoki z góry były przepiękne:)</a:t>
            </a:r>
          </a:p>
          <a:p>
            <a:endParaRPr lang="pl-PL" dirty="0"/>
          </a:p>
        </p:txBody>
      </p:sp>
      <p:pic>
        <p:nvPicPr>
          <p:cNvPr id="5" name="Obraz 4" descr="Obraz zawierający przyroda, zewnętrzne, woda, góra&#10;&#10;Opis wygenerowany automatycznie">
            <a:extLst>
              <a:ext uri="{FF2B5EF4-FFF2-40B4-BE49-F238E27FC236}">
                <a16:creationId xmlns:a16="http://schemas.microsoft.com/office/drawing/2014/main" xmlns="" id="{13848C88-CEA8-134D-94CC-402CCD008EB4}"/>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294312" y="548680"/>
            <a:ext cx="4392488" cy="2736304"/>
          </a:xfrm>
          <a:prstGeom prst="rect">
            <a:avLst/>
          </a:prstGeom>
        </p:spPr>
      </p:pic>
      <p:pic>
        <p:nvPicPr>
          <p:cNvPr id="7" name="Obraz 6" descr="Obraz zawierający przyroda, zewnętrzne, woda, skała&#10;&#10;Opis wygenerowany automatycznie">
            <a:extLst>
              <a:ext uri="{FF2B5EF4-FFF2-40B4-BE49-F238E27FC236}">
                <a16:creationId xmlns:a16="http://schemas.microsoft.com/office/drawing/2014/main" xmlns="" id="{D0951F26-BEA8-D74D-B8C3-5A1F3A9B41A7}"/>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294312" y="3573017"/>
            <a:ext cx="4490268" cy="2324100"/>
          </a:xfrm>
          <a:prstGeom prst="rect">
            <a:avLst/>
          </a:prstGeom>
        </p:spPr>
      </p:pic>
    </p:spTree>
    <p:extLst>
      <p:ext uri="{BB962C8B-B14F-4D97-AF65-F5344CB8AC3E}">
        <p14:creationId xmlns:p14="http://schemas.microsoft.com/office/powerpoint/2010/main" xmlns="" val="847309090"/>
      </p:ext>
    </p:extLst>
  </p:cSld>
  <p:clrMapOvr>
    <a:masterClrMapping/>
  </p:clrMapOvr>
  <p:transition spd="slow">
    <p:randomBar dir="ver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xmlns="" id="{2CDB678B-AA5C-414C-83A4-0CB562814972}"/>
              </a:ext>
            </a:extLst>
          </p:cNvPr>
          <p:cNvSpPr>
            <a:spLocks noGrp="1"/>
          </p:cNvSpPr>
          <p:nvPr>
            <p:ph idx="1"/>
          </p:nvPr>
        </p:nvSpPr>
        <p:spPr>
          <a:xfrm>
            <a:off x="457200" y="302538"/>
            <a:ext cx="3970784" cy="4571412"/>
          </a:xfrm>
        </p:spPr>
        <p:txBody>
          <a:bodyPr>
            <a:normAutofit fontScale="85000" lnSpcReduction="20000"/>
          </a:bodyPr>
          <a:lstStyle/>
          <a:p>
            <a:pPr marL="0" indent="0">
              <a:buNone/>
            </a:pPr>
            <a:r>
              <a:rPr lang="pl-PL" b="1" dirty="0">
                <a:solidFill>
                  <a:schemeClr val="bg1"/>
                </a:solidFill>
              </a:rPr>
              <a:t>5. COMINO , BLUE LAGOON</a:t>
            </a:r>
          </a:p>
          <a:p>
            <a:pPr marL="0" indent="0">
              <a:buNone/>
            </a:pPr>
            <a:r>
              <a:rPr lang="pl-PL" dirty="0">
                <a:solidFill>
                  <a:schemeClr val="bg1"/>
                </a:solidFill>
              </a:rPr>
              <a:t>Zdecydowanie jeden z naszych faworytów ! Te dwie maleńkie wysepki są tak przepiękne, że ciężko opisać to słowami !</a:t>
            </a:r>
          </a:p>
          <a:p>
            <a:pPr marL="0" indent="0">
              <a:buNone/>
            </a:pPr>
            <a:r>
              <a:rPr lang="pl-PL" dirty="0">
                <a:solidFill>
                  <a:schemeClr val="bg1"/>
                </a:solidFill>
              </a:rPr>
              <a:t>Na wyspy popłynąć można zorganizowanym rejsem z jednym z lokalnych biur podróży z Gozo lub z Malty, lub też prywatną łodzią lub wodną taksówką. Na większej z wysp – Comino można również przenocować – znajdują się tam dwa hotele !</a:t>
            </a:r>
          </a:p>
          <a:p>
            <a:pPr marL="0" indent="0">
              <a:buNone/>
            </a:pPr>
            <a:r>
              <a:rPr lang="pl-PL" dirty="0">
                <a:solidFill>
                  <a:schemeClr val="bg1"/>
                </a:solidFill>
              </a:rPr>
              <a:t>Comino ma trzy piękne plaże: </a:t>
            </a:r>
            <a:r>
              <a:rPr lang="pl-PL" b="1" dirty="0">
                <a:solidFill>
                  <a:schemeClr val="bg1"/>
                </a:solidFill>
              </a:rPr>
              <a:t>Santa </a:t>
            </a:r>
            <a:r>
              <a:rPr lang="pl-PL" b="1" dirty="0" err="1">
                <a:solidFill>
                  <a:schemeClr val="bg1"/>
                </a:solidFill>
              </a:rPr>
              <a:t>Marija</a:t>
            </a:r>
            <a:r>
              <a:rPr lang="pl-PL" b="1" dirty="0">
                <a:solidFill>
                  <a:schemeClr val="bg1"/>
                </a:solidFill>
              </a:rPr>
              <a:t> Bay, San </a:t>
            </a:r>
            <a:r>
              <a:rPr lang="pl-PL" b="1" dirty="0" err="1">
                <a:solidFill>
                  <a:schemeClr val="bg1"/>
                </a:solidFill>
              </a:rPr>
              <a:t>Niklaw</a:t>
            </a:r>
            <a:r>
              <a:rPr lang="pl-PL" b="1" dirty="0">
                <a:solidFill>
                  <a:schemeClr val="bg1"/>
                </a:solidFill>
              </a:rPr>
              <a:t> Bay oraz </a:t>
            </a:r>
            <a:r>
              <a:rPr lang="pl-PL" b="1" dirty="0" err="1">
                <a:solidFill>
                  <a:schemeClr val="bg1"/>
                </a:solidFill>
              </a:rPr>
              <a:t>Bejn</a:t>
            </a:r>
            <a:r>
              <a:rPr lang="pl-PL" b="1" dirty="0">
                <a:solidFill>
                  <a:schemeClr val="bg1"/>
                </a:solidFill>
              </a:rPr>
              <a:t> </a:t>
            </a:r>
            <a:r>
              <a:rPr lang="pl-PL" b="1" dirty="0" err="1">
                <a:solidFill>
                  <a:schemeClr val="bg1"/>
                </a:solidFill>
              </a:rPr>
              <a:t>il-Kmiemen</a:t>
            </a:r>
            <a:r>
              <a:rPr lang="pl-PL" b="1" dirty="0">
                <a:solidFill>
                  <a:schemeClr val="bg1"/>
                </a:solidFill>
              </a:rPr>
              <a:t> </a:t>
            </a:r>
            <a:r>
              <a:rPr lang="pl-PL" dirty="0">
                <a:solidFill>
                  <a:schemeClr val="bg1"/>
                </a:solidFill>
              </a:rPr>
              <a:t>znajdująca się pomiędzy Comino i </a:t>
            </a:r>
            <a:r>
              <a:rPr lang="pl-PL" dirty="0" err="1">
                <a:solidFill>
                  <a:schemeClr val="bg1"/>
                </a:solidFill>
              </a:rPr>
              <a:t>Cominotto</a:t>
            </a:r>
            <a:r>
              <a:rPr lang="pl-PL" dirty="0">
                <a:solidFill>
                  <a:schemeClr val="bg1"/>
                </a:solidFill>
              </a:rPr>
              <a:t>, znana jako Błękitna Laguna. Pierwsze dwie są bardziej zaciszne, korzystają z nich głównie goście hotelowi. Przepiękna Błękitna Laguna jest w szczycie sezonu natomiast mocno zatłoczona, to tutaj zatrzymują się motorówki i łodzie wycieczkowe, jest to jednak miejsce którego nie można pominąć!</a:t>
            </a:r>
          </a:p>
          <a:p>
            <a:endParaRPr lang="pl-PL" dirty="0"/>
          </a:p>
        </p:txBody>
      </p:sp>
      <p:pic>
        <p:nvPicPr>
          <p:cNvPr id="5" name="Obraz 4" descr="Obraz zawierający woda, skała, zewnętrzne, przyroda&#10;&#10;Opis wygenerowany automatycznie">
            <a:extLst>
              <a:ext uri="{FF2B5EF4-FFF2-40B4-BE49-F238E27FC236}">
                <a16:creationId xmlns:a16="http://schemas.microsoft.com/office/drawing/2014/main" xmlns="" id="{A639FD6A-F0D2-5848-8285-7D62BCCC0701}"/>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860032" y="188640"/>
            <a:ext cx="3744416" cy="2636912"/>
          </a:xfrm>
          <a:prstGeom prst="rect">
            <a:avLst/>
          </a:prstGeom>
        </p:spPr>
      </p:pic>
      <p:pic>
        <p:nvPicPr>
          <p:cNvPr id="7" name="Obraz 6" descr="Obraz zawierający woda, zewnętrzne, trawa, przyroda&#10;&#10;Opis wygenerowany automatycznie">
            <a:extLst>
              <a:ext uri="{FF2B5EF4-FFF2-40B4-BE49-F238E27FC236}">
                <a16:creationId xmlns:a16="http://schemas.microsoft.com/office/drawing/2014/main" xmlns="" id="{CD616469-62BB-7C47-9F01-A2BC6861E878}"/>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70384" y="4653136"/>
            <a:ext cx="3744416" cy="1902326"/>
          </a:xfrm>
          <a:prstGeom prst="rect">
            <a:avLst/>
          </a:prstGeom>
        </p:spPr>
      </p:pic>
      <p:pic>
        <p:nvPicPr>
          <p:cNvPr id="9" name="Obraz 8" descr="Obraz zawierający woda, zewnętrzne, plaża, parasol&#10;&#10;Opis wygenerowany automatycznie">
            <a:extLst>
              <a:ext uri="{FF2B5EF4-FFF2-40B4-BE49-F238E27FC236}">
                <a16:creationId xmlns:a16="http://schemas.microsoft.com/office/drawing/2014/main" xmlns="" id="{FBE80B36-7101-8047-8D48-6D5DE6BCB69A}"/>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716018" y="3398138"/>
            <a:ext cx="3649214" cy="2911182"/>
          </a:xfrm>
          <a:prstGeom prst="rect">
            <a:avLst/>
          </a:prstGeom>
        </p:spPr>
      </p:pic>
    </p:spTree>
    <p:extLst>
      <p:ext uri="{BB962C8B-B14F-4D97-AF65-F5344CB8AC3E}">
        <p14:creationId xmlns:p14="http://schemas.microsoft.com/office/powerpoint/2010/main" xmlns="" val="892403114"/>
      </p:ext>
    </p:extLst>
  </p:cSld>
  <p:clrMapOvr>
    <a:masterClrMapping/>
  </p:clrMapOvr>
  <p:transition spd="slow">
    <p:randomBar dir="ver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xmlns="" id="{4BD14563-9A68-0741-846E-660B7E92595D}"/>
              </a:ext>
            </a:extLst>
          </p:cNvPr>
          <p:cNvSpPr>
            <a:spLocks noGrp="1"/>
          </p:cNvSpPr>
          <p:nvPr>
            <p:ph idx="1"/>
          </p:nvPr>
        </p:nvSpPr>
        <p:spPr>
          <a:xfrm>
            <a:off x="477644" y="283026"/>
            <a:ext cx="4474840" cy="5170513"/>
          </a:xfrm>
        </p:spPr>
        <p:txBody>
          <a:bodyPr/>
          <a:lstStyle/>
          <a:p>
            <a:pPr marL="0" indent="0">
              <a:buNone/>
            </a:pPr>
            <a:r>
              <a:rPr lang="pl-PL" b="1" dirty="0">
                <a:solidFill>
                  <a:schemeClr val="bg1"/>
                </a:solidFill>
              </a:rPr>
              <a:t>6. GOZO</a:t>
            </a:r>
          </a:p>
          <a:p>
            <a:pPr marL="0" indent="0">
              <a:buNone/>
            </a:pPr>
            <a:r>
              <a:rPr lang="pl-PL" dirty="0">
                <a:solidFill>
                  <a:schemeClr val="bg1"/>
                </a:solidFill>
              </a:rPr>
              <a:t>Gozo to wyspa leżąca zaledwie 5 km od Malty, o niedużej powierzchni liczącej 67 km2. Niech Was jednak nie zmylą nieduże rozmiary wyspy, bo ma ona do zaoferowania bardzo bardzo wiele. Warto tam pojechać chociażby na jeden dzień, chociaż według nas to zbyt krótki czas, żeby nacieszyć się wyspą i widokami. Więcej na temat Gozo i miejsc, które koniecznie trzeba tam zobaczyć przeczytacie w tym wpisie</a:t>
            </a:r>
          </a:p>
          <a:p>
            <a:endParaRPr lang="pl-PL" dirty="0"/>
          </a:p>
        </p:txBody>
      </p:sp>
      <p:pic>
        <p:nvPicPr>
          <p:cNvPr id="5" name="Obraz 4" descr="Obraz zawierający woda, scena, zewnętrzne, łódź&#10;&#10;Opis wygenerowany automatycznie">
            <a:extLst>
              <a:ext uri="{FF2B5EF4-FFF2-40B4-BE49-F238E27FC236}">
                <a16:creationId xmlns:a16="http://schemas.microsoft.com/office/drawing/2014/main" xmlns="" id="{17C4D70A-6002-2443-8999-1D8E8C5F9FF7}"/>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966300" y="620688"/>
            <a:ext cx="3888432" cy="3024336"/>
          </a:xfrm>
          <a:prstGeom prst="rect">
            <a:avLst/>
          </a:prstGeom>
        </p:spPr>
      </p:pic>
      <p:pic>
        <p:nvPicPr>
          <p:cNvPr id="7" name="Obraz 6" descr="Obraz zawierający skała, zewnętrzne, góra, skaliste&#10;&#10;Opis wygenerowany automatycznie">
            <a:extLst>
              <a:ext uri="{FF2B5EF4-FFF2-40B4-BE49-F238E27FC236}">
                <a16:creationId xmlns:a16="http://schemas.microsoft.com/office/drawing/2014/main" xmlns="" id="{06B529C6-C6FF-B044-B509-EE9A1EFA534E}"/>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660232" y="4005064"/>
            <a:ext cx="1944216" cy="2448271"/>
          </a:xfrm>
          <a:prstGeom prst="rect">
            <a:avLst/>
          </a:prstGeom>
        </p:spPr>
      </p:pic>
      <p:pic>
        <p:nvPicPr>
          <p:cNvPr id="9" name="Obraz 8" descr="Obraz zawierający zewnętrzne, plaża, woda, przyroda&#10;&#10;Opis wygenerowany automatycznie">
            <a:extLst>
              <a:ext uri="{FF2B5EF4-FFF2-40B4-BE49-F238E27FC236}">
                <a16:creationId xmlns:a16="http://schemas.microsoft.com/office/drawing/2014/main" xmlns="" id="{C5AF6D4E-FD33-9548-82C4-F9421D4C38D1}"/>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331640" y="4653136"/>
            <a:ext cx="4991596" cy="1944215"/>
          </a:xfrm>
          <a:prstGeom prst="rect">
            <a:avLst/>
          </a:prstGeom>
        </p:spPr>
      </p:pic>
    </p:spTree>
    <p:extLst>
      <p:ext uri="{BB962C8B-B14F-4D97-AF65-F5344CB8AC3E}">
        <p14:creationId xmlns:p14="http://schemas.microsoft.com/office/powerpoint/2010/main" xmlns="" val="169548710"/>
      </p:ext>
    </p:extLst>
  </p:cSld>
  <p:clrMapOvr>
    <a:masterClrMapping/>
  </p:clrMapOvr>
  <p:transition spd="slow">
    <p:randomBar dir="ver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xmlns="" id="{8DE7F83B-E155-954F-8965-14AEFD9E9654}"/>
              </a:ext>
            </a:extLst>
          </p:cNvPr>
          <p:cNvSpPr>
            <a:spLocks noGrp="1"/>
          </p:cNvSpPr>
          <p:nvPr>
            <p:ph idx="1"/>
          </p:nvPr>
        </p:nvSpPr>
        <p:spPr>
          <a:xfrm>
            <a:off x="457200" y="620689"/>
            <a:ext cx="4330824" cy="5112568"/>
          </a:xfrm>
        </p:spPr>
        <p:txBody>
          <a:bodyPr>
            <a:normAutofit/>
          </a:bodyPr>
          <a:lstStyle/>
          <a:p>
            <a:pPr marL="0" indent="0">
              <a:buNone/>
            </a:pPr>
            <a:r>
              <a:rPr lang="pl-PL" b="1" dirty="0">
                <a:solidFill>
                  <a:schemeClr val="bg1"/>
                </a:solidFill>
              </a:rPr>
              <a:t>7. Ta </a:t>
            </a:r>
            <a:r>
              <a:rPr lang="pl-PL" b="1" dirty="0" err="1">
                <a:solidFill>
                  <a:schemeClr val="bg1"/>
                </a:solidFill>
              </a:rPr>
              <a:t>Qali</a:t>
            </a:r>
            <a:r>
              <a:rPr lang="pl-PL" b="1" dirty="0">
                <a:solidFill>
                  <a:schemeClr val="bg1"/>
                </a:solidFill>
              </a:rPr>
              <a:t> </a:t>
            </a:r>
            <a:r>
              <a:rPr lang="pl-PL" dirty="0">
                <a:solidFill>
                  <a:schemeClr val="bg1"/>
                </a:solidFill>
              </a:rPr>
              <a:t>-  Mała, nieco schowana w drzewach wioska to istny raj dla fanów pamiątek. Możemy tam kupić dosłownie wszystko, od plastikowych mieczy po ceramiczne blaty stołów. Cóż, to taka Malta na wynos.</a:t>
            </a:r>
          </a:p>
          <a:p>
            <a:pPr marL="0" indent="0">
              <a:buNone/>
            </a:pPr>
            <a:r>
              <a:rPr lang="pl-PL" dirty="0" err="1">
                <a:solidFill>
                  <a:schemeClr val="bg1"/>
                </a:solidFill>
              </a:rPr>
              <a:t>Ta`Qali</a:t>
            </a:r>
            <a:r>
              <a:rPr lang="pl-PL" dirty="0">
                <a:solidFill>
                  <a:schemeClr val="bg1"/>
                </a:solidFill>
              </a:rPr>
              <a:t> to w zasadzie mała wioska rzemieślników. Znajduje się ona na terenie nieczynnego lotniska wojskowego. W czasie II wojny światowej było to lotnisko RAF-u. Dzisiaj hangary zamiast samolotów goszczą pod dachem maltańskich rzemieślników, małe huty szkła i sklepy z pamiątkami.</a:t>
            </a:r>
          </a:p>
          <a:p>
            <a:pPr marL="0" indent="0">
              <a:buNone/>
            </a:pPr>
            <a:r>
              <a:rPr lang="pl-PL" dirty="0"/>
              <a:t>.</a:t>
            </a:r>
            <a:endParaRPr lang="pl-PL" dirty="0">
              <a:solidFill>
                <a:schemeClr val="bg1"/>
              </a:solidFill>
            </a:endParaRPr>
          </a:p>
          <a:p>
            <a:endParaRPr lang="pl-PL" dirty="0"/>
          </a:p>
        </p:txBody>
      </p:sp>
      <p:pic>
        <p:nvPicPr>
          <p:cNvPr id="5" name="Obraz 4" descr="Obraz zawierający żywność, stół, wiele, sklep&#10;&#10;Opis wygenerowany automatycznie">
            <a:extLst>
              <a:ext uri="{FF2B5EF4-FFF2-40B4-BE49-F238E27FC236}">
                <a16:creationId xmlns:a16="http://schemas.microsoft.com/office/drawing/2014/main" xmlns="" id="{E817EB40-3B33-5445-8301-067BC4DE1E61}"/>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788024" y="476672"/>
            <a:ext cx="3816424" cy="2664296"/>
          </a:xfrm>
          <a:prstGeom prst="rect">
            <a:avLst/>
          </a:prstGeom>
        </p:spPr>
      </p:pic>
      <p:pic>
        <p:nvPicPr>
          <p:cNvPr id="7" name="Obraz 6" descr="Obraz zawierający zewnętrzne, budynek, ulica, kwiat&#10;&#10;Opis wygenerowany automatycznie">
            <a:extLst>
              <a:ext uri="{FF2B5EF4-FFF2-40B4-BE49-F238E27FC236}">
                <a16:creationId xmlns:a16="http://schemas.microsoft.com/office/drawing/2014/main" xmlns="" id="{E5FCC14B-FFBA-DC43-9003-4DD392D0FC18}"/>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758288" y="3573016"/>
            <a:ext cx="4068564" cy="2808312"/>
          </a:xfrm>
          <a:prstGeom prst="rect">
            <a:avLst/>
          </a:prstGeom>
        </p:spPr>
      </p:pic>
      <p:pic>
        <p:nvPicPr>
          <p:cNvPr id="9" name="Obraz 8" descr="Obraz zawierający zewnętrzne, budynek, pęk, wiele&#10;&#10;Opis wygenerowany automatycznie">
            <a:extLst>
              <a:ext uri="{FF2B5EF4-FFF2-40B4-BE49-F238E27FC236}">
                <a16:creationId xmlns:a16="http://schemas.microsoft.com/office/drawing/2014/main" xmlns="" id="{55112FA1-BC2E-D94B-98AC-5A73207A7CBB}"/>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11560" y="4653136"/>
            <a:ext cx="3672408" cy="1926818"/>
          </a:xfrm>
          <a:prstGeom prst="rect">
            <a:avLst/>
          </a:prstGeom>
        </p:spPr>
      </p:pic>
    </p:spTree>
    <p:extLst>
      <p:ext uri="{BB962C8B-B14F-4D97-AF65-F5344CB8AC3E}">
        <p14:creationId xmlns:p14="http://schemas.microsoft.com/office/powerpoint/2010/main" xmlns="" val="2473123881"/>
      </p:ext>
    </p:extLst>
  </p:cSld>
  <p:clrMapOvr>
    <a:masterClrMapping/>
  </p:clrMapOvr>
  <p:transition spd="slow">
    <p:randomBar dir="ver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1D011A6C-DC06-A84E-B0E9-2C748046D041}"/>
              </a:ext>
            </a:extLst>
          </p:cNvPr>
          <p:cNvSpPr>
            <a:spLocks noGrp="1"/>
          </p:cNvSpPr>
          <p:nvPr>
            <p:ph type="title"/>
          </p:nvPr>
        </p:nvSpPr>
        <p:spPr>
          <a:xfrm>
            <a:off x="457200" y="188639"/>
            <a:ext cx="7772400" cy="1221359"/>
          </a:xfrm>
        </p:spPr>
        <p:txBody>
          <a:bodyPr/>
          <a:lstStyle/>
          <a:p>
            <a:pPr algn="ctr"/>
            <a:r>
              <a:rPr lang="pl-PL" b="1" dirty="0">
                <a:solidFill>
                  <a:schemeClr val="bg1"/>
                </a:solidFill>
              </a:rPr>
              <a:t>Filmy nagrywane na </a:t>
            </a:r>
            <a:r>
              <a:rPr lang="pl-PL" b="1" dirty="0" err="1">
                <a:solidFill>
                  <a:schemeClr val="bg1"/>
                </a:solidFill>
              </a:rPr>
              <a:t>malcie</a:t>
            </a:r>
            <a:endParaRPr lang="pl-PL" b="1" dirty="0">
              <a:solidFill>
                <a:schemeClr val="bg1"/>
              </a:solidFill>
            </a:endParaRPr>
          </a:p>
        </p:txBody>
      </p:sp>
      <p:sp>
        <p:nvSpPr>
          <p:cNvPr id="3" name="Symbol zastępczy zawartości 2">
            <a:extLst>
              <a:ext uri="{FF2B5EF4-FFF2-40B4-BE49-F238E27FC236}">
                <a16:creationId xmlns:a16="http://schemas.microsoft.com/office/drawing/2014/main" xmlns="" id="{33AB0B76-FEDF-D943-B26D-C0B93135AE4C}"/>
              </a:ext>
            </a:extLst>
          </p:cNvPr>
          <p:cNvSpPr>
            <a:spLocks noGrp="1"/>
          </p:cNvSpPr>
          <p:nvPr>
            <p:ph idx="1"/>
          </p:nvPr>
        </p:nvSpPr>
        <p:spPr>
          <a:xfrm>
            <a:off x="457200" y="2142068"/>
            <a:ext cx="4978896" cy="4383276"/>
          </a:xfrm>
        </p:spPr>
        <p:txBody>
          <a:bodyPr>
            <a:normAutofit fontScale="92500" lnSpcReduction="10000"/>
          </a:bodyPr>
          <a:lstStyle/>
          <a:p>
            <a:pPr marL="0" indent="0">
              <a:buNone/>
            </a:pPr>
            <a:r>
              <a:rPr lang="pl-PL" b="1" dirty="0">
                <a:solidFill>
                  <a:schemeClr val="bg1"/>
                </a:solidFill>
              </a:rPr>
              <a:t>1. </a:t>
            </a:r>
            <a:r>
              <a:rPr lang="pl-PL" b="1" dirty="0" err="1">
                <a:solidFill>
                  <a:schemeClr val="bg1"/>
                </a:solidFill>
              </a:rPr>
              <a:t>Popey</a:t>
            </a:r>
            <a:r>
              <a:rPr lang="pl-PL" b="1" dirty="0">
                <a:solidFill>
                  <a:schemeClr val="bg1"/>
                </a:solidFill>
              </a:rPr>
              <a:t> </a:t>
            </a:r>
            <a:r>
              <a:rPr lang="pl-PL" b="1" dirty="0" err="1">
                <a:solidFill>
                  <a:schemeClr val="bg1"/>
                </a:solidFill>
              </a:rPr>
              <a:t>Village</a:t>
            </a:r>
            <a:r>
              <a:rPr lang="pl-PL" b="1" dirty="0">
                <a:solidFill>
                  <a:schemeClr val="bg1"/>
                </a:solidFill>
              </a:rPr>
              <a:t>: wioska jak z bajki</a:t>
            </a:r>
          </a:p>
          <a:p>
            <a:pPr marL="0" indent="0">
              <a:buNone/>
            </a:pPr>
            <a:r>
              <a:rPr lang="pl-PL" dirty="0">
                <a:solidFill>
                  <a:schemeClr val="bg1"/>
                </a:solidFill>
              </a:rPr>
              <a:t>To jedno z najbardziej popularnych, filmowych miejsc na Malcie. </a:t>
            </a:r>
            <a:r>
              <a:rPr lang="pl-PL" dirty="0" err="1">
                <a:solidFill>
                  <a:schemeClr val="bg1"/>
                </a:solidFill>
              </a:rPr>
              <a:t>Popey</a:t>
            </a:r>
            <a:r>
              <a:rPr lang="pl-PL" dirty="0">
                <a:solidFill>
                  <a:schemeClr val="bg1"/>
                </a:solidFill>
              </a:rPr>
              <a:t> </a:t>
            </a:r>
            <a:r>
              <a:rPr lang="pl-PL" dirty="0" err="1">
                <a:solidFill>
                  <a:schemeClr val="bg1"/>
                </a:solidFill>
              </a:rPr>
              <a:t>Village</a:t>
            </a:r>
            <a:r>
              <a:rPr lang="pl-PL" dirty="0">
                <a:solidFill>
                  <a:schemeClr val="bg1"/>
                </a:solidFill>
              </a:rPr>
              <a:t> w całości stanowiło scenografię planu filmowego – wioskę stworzono w 1979 roku na potrzeby filmowej wersji przygód </a:t>
            </a:r>
            <a:r>
              <a:rPr lang="pl-PL" dirty="0" err="1">
                <a:solidFill>
                  <a:schemeClr val="bg1"/>
                </a:solidFill>
              </a:rPr>
              <a:t>Popeye’a</a:t>
            </a:r>
            <a:r>
              <a:rPr lang="pl-PL" dirty="0">
                <a:solidFill>
                  <a:schemeClr val="bg1"/>
                </a:solidFill>
              </a:rPr>
              <a:t> z Robinem Williamsem w głównej roli. Po skończeniu zdjęć do tej produkcji (w 1980 roku) miejsce to zostało przekształcone w skansen i swoisty park rozrywki. </a:t>
            </a:r>
          </a:p>
          <a:p>
            <a:pPr marL="0" indent="0">
              <a:buNone/>
            </a:pPr>
            <a:r>
              <a:rPr lang="pl-PL" b="1" dirty="0">
                <a:solidFill>
                  <a:schemeClr val="bg1"/>
                </a:solidFill>
              </a:rPr>
              <a:t>2. Mdina: maltański Rzym</a:t>
            </a:r>
          </a:p>
          <a:p>
            <a:pPr marL="0" indent="0">
              <a:buNone/>
            </a:pPr>
            <a:r>
              <a:rPr lang="pl-PL" dirty="0">
                <a:solidFill>
                  <a:schemeClr val="bg1"/>
                </a:solidFill>
              </a:rPr>
              <a:t>W Mdinie, w okolicy katedry św. Pawła, została nakręcona scena karnawału w Rzymie z filmu Hrabia Monte Christo. Dawną stolicę Malty można zobaczyć również w „Wyspie Piratów” – produkcji, która znalazła się w niechlubnym zestawieniu „największej klapy w historii kina”. </a:t>
            </a:r>
          </a:p>
        </p:txBody>
      </p:sp>
      <p:pic>
        <p:nvPicPr>
          <p:cNvPr id="5" name="Obraz 4" descr="Obraz zawierający osoba, wewnątrz, mężczyzna, trzymający&#10;&#10;Opis wygenerowany automatycznie">
            <a:extLst>
              <a:ext uri="{FF2B5EF4-FFF2-40B4-BE49-F238E27FC236}">
                <a16:creationId xmlns:a16="http://schemas.microsoft.com/office/drawing/2014/main" xmlns="" id="{5F1ABE6B-4FFF-D847-9D9D-75547A9E1A42}"/>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436096" y="1700808"/>
            <a:ext cx="3168352" cy="2016224"/>
          </a:xfrm>
          <a:prstGeom prst="rect">
            <a:avLst/>
          </a:prstGeom>
        </p:spPr>
      </p:pic>
      <p:pic>
        <p:nvPicPr>
          <p:cNvPr id="9" name="Obraz 8" descr="Obraz zawierający budynek, zewnętrzne, droga, ulica&#10;&#10;Opis wygenerowany automatycznie">
            <a:extLst>
              <a:ext uri="{FF2B5EF4-FFF2-40B4-BE49-F238E27FC236}">
                <a16:creationId xmlns:a16="http://schemas.microsoft.com/office/drawing/2014/main" xmlns="" id="{94E423DF-229B-0944-A0E0-F6DBDFE7E66F}"/>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402942" y="4007842"/>
            <a:ext cx="3530600" cy="2298700"/>
          </a:xfrm>
          <a:prstGeom prst="rect">
            <a:avLst/>
          </a:prstGeom>
        </p:spPr>
      </p:pic>
    </p:spTree>
    <p:extLst>
      <p:ext uri="{BB962C8B-B14F-4D97-AF65-F5344CB8AC3E}">
        <p14:creationId xmlns:p14="http://schemas.microsoft.com/office/powerpoint/2010/main" xmlns="" val="2536641536"/>
      </p:ext>
    </p:extLst>
  </p:cSld>
  <p:clrMapOvr>
    <a:masterClrMapping/>
  </p:clrMapOvr>
  <p:transition spd="slow">
    <p:randomBar dir="ver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xmlns="" id="{FAB29FF1-4A55-0B4D-8988-BEF91F043714}"/>
              </a:ext>
            </a:extLst>
          </p:cNvPr>
          <p:cNvSpPr>
            <a:spLocks noGrp="1"/>
          </p:cNvSpPr>
          <p:nvPr>
            <p:ph idx="1"/>
          </p:nvPr>
        </p:nvSpPr>
        <p:spPr>
          <a:xfrm>
            <a:off x="457200" y="260648"/>
            <a:ext cx="4330824" cy="5976664"/>
          </a:xfrm>
        </p:spPr>
        <p:txBody>
          <a:bodyPr>
            <a:normAutofit fontScale="92500" lnSpcReduction="20000"/>
          </a:bodyPr>
          <a:lstStyle/>
          <a:p>
            <a:pPr marL="0" indent="0">
              <a:buNone/>
            </a:pPr>
            <a:r>
              <a:rPr lang="pl-PL" b="1" dirty="0">
                <a:solidFill>
                  <a:schemeClr val="bg1"/>
                </a:solidFill>
              </a:rPr>
              <a:t>3. Fort Saint </a:t>
            </a:r>
            <a:r>
              <a:rPr lang="pl-PL" b="1" dirty="0" err="1">
                <a:solidFill>
                  <a:schemeClr val="bg1"/>
                </a:solidFill>
              </a:rPr>
              <a:t>Elmo</a:t>
            </a:r>
            <a:r>
              <a:rPr lang="pl-PL" b="1" dirty="0">
                <a:solidFill>
                  <a:schemeClr val="bg1"/>
                </a:solidFill>
              </a:rPr>
              <a:t>: śladami Monte Christo i nie tylko</a:t>
            </a:r>
          </a:p>
          <a:p>
            <a:pPr marL="0" indent="0">
              <a:buNone/>
            </a:pPr>
            <a:r>
              <a:rPr lang="pl-PL" dirty="0">
                <a:solidFill>
                  <a:schemeClr val="bg1"/>
                </a:solidFill>
              </a:rPr>
              <a:t>Saint </a:t>
            </a:r>
            <a:r>
              <a:rPr lang="pl-PL" dirty="0" err="1">
                <a:solidFill>
                  <a:schemeClr val="bg1"/>
                </a:solidFill>
              </a:rPr>
              <a:t>Elmo</a:t>
            </a:r>
            <a:r>
              <a:rPr lang="pl-PL" dirty="0">
                <a:solidFill>
                  <a:schemeClr val="bg1"/>
                </a:solidFill>
              </a:rPr>
              <a:t> „zagrał” w kilku produkcjach filmowych. W </a:t>
            </a:r>
            <a:r>
              <a:rPr lang="pl-PL" dirty="0" err="1">
                <a:solidFill>
                  <a:schemeClr val="bg1"/>
                </a:solidFill>
              </a:rPr>
              <a:t>Midnight</a:t>
            </a:r>
            <a:r>
              <a:rPr lang="pl-PL" dirty="0">
                <a:solidFill>
                  <a:schemeClr val="bg1"/>
                </a:solidFill>
              </a:rPr>
              <a:t> Express (z 1978 roku) opuszczone budynki fortu „wcieliły się w rolę” tureckiego więzienia. Zabytkowe fortyfikacje pojawiły się też w scenach produkcji Hrabia Monte Christo. Sam reżyser, Kevin Reynolds, tak bardzo zachwycił się całym maltańskim archipelagiem, że postanowił większość scen nagrać właśnie tutaj – znaleziono tu około 80 proc. filmowych plenerów. </a:t>
            </a:r>
          </a:p>
          <a:p>
            <a:pPr marL="0" indent="0">
              <a:buNone/>
            </a:pPr>
            <a:r>
              <a:rPr lang="pl-PL" b="1" dirty="0">
                <a:solidFill>
                  <a:schemeClr val="bg1"/>
                </a:solidFill>
              </a:rPr>
              <a:t>4. Comino i Błękitna Laguna filmowym szlakiem</a:t>
            </a:r>
          </a:p>
          <a:p>
            <a:pPr marL="0" indent="0">
              <a:buNone/>
            </a:pPr>
            <a:r>
              <a:rPr lang="pl-PL" dirty="0">
                <a:solidFill>
                  <a:schemeClr val="bg1"/>
                </a:solidFill>
              </a:rPr>
              <a:t>Właśnie na Comino Madonna i jej ówczesny mąż, reżyser Guy </a:t>
            </a:r>
            <a:r>
              <a:rPr lang="pl-PL" dirty="0" err="1">
                <a:solidFill>
                  <a:schemeClr val="bg1"/>
                </a:solidFill>
              </a:rPr>
              <a:t>Ritchie</a:t>
            </a:r>
            <a:r>
              <a:rPr lang="pl-PL" dirty="0">
                <a:solidFill>
                  <a:schemeClr val="bg1"/>
                </a:solidFill>
              </a:rPr>
              <a:t>, nakręcili w 1974 roku film Rejs w nieznane – o parze, która wylądowała na bezludnej wyspie. Produkcja nie odniosła może sukcesu, ale wielu widzom zapadły w pamięć niesamowite plenery Błękitnej Laguny. Krystalicznie czysta woda, jasny piasek, odosobniona lokalizacja i widoki na sąsiednią Gozo czynią to miejsce naprawdę wyjątkowym. Błękitna Laguna pojawiła się też w </a:t>
            </a:r>
            <a:r>
              <a:rPr lang="pl-PL" dirty="0" err="1">
                <a:solidFill>
                  <a:schemeClr val="bg1"/>
                </a:solidFill>
              </a:rPr>
              <a:t>miniserialu</a:t>
            </a:r>
            <a:r>
              <a:rPr lang="pl-PL" dirty="0">
                <a:solidFill>
                  <a:schemeClr val="bg1"/>
                </a:solidFill>
              </a:rPr>
              <a:t> „Helena Trojańska”.  </a:t>
            </a:r>
          </a:p>
        </p:txBody>
      </p:sp>
      <p:pic>
        <p:nvPicPr>
          <p:cNvPr id="5" name="Obraz 4" descr="Obraz zawierający osoba, zewnętrzne, mężczyzna, stojące&#10;&#10;Opis wygenerowany automatycznie">
            <a:extLst>
              <a:ext uri="{FF2B5EF4-FFF2-40B4-BE49-F238E27FC236}">
                <a16:creationId xmlns:a16="http://schemas.microsoft.com/office/drawing/2014/main" xmlns="" id="{B883D842-79D5-B448-AF15-69E8AFC8E1FD}"/>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784616" y="332656"/>
            <a:ext cx="4009008" cy="2880320"/>
          </a:xfrm>
          <a:prstGeom prst="rect">
            <a:avLst/>
          </a:prstGeom>
        </p:spPr>
      </p:pic>
      <p:pic>
        <p:nvPicPr>
          <p:cNvPr id="7" name="Obraz 6" descr="Obraz zawierający woda, zewnętrzne, przyroda, skała&#10;&#10;Opis wygenerowany automatycznie">
            <a:extLst>
              <a:ext uri="{FF2B5EF4-FFF2-40B4-BE49-F238E27FC236}">
                <a16:creationId xmlns:a16="http://schemas.microsoft.com/office/drawing/2014/main" xmlns="" id="{8AA4A639-03BD-F841-A7EF-5EC987B95208}"/>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784616" y="3573016"/>
            <a:ext cx="4104456" cy="2636913"/>
          </a:xfrm>
          <a:prstGeom prst="rect">
            <a:avLst/>
          </a:prstGeom>
        </p:spPr>
      </p:pic>
    </p:spTree>
    <p:extLst>
      <p:ext uri="{BB962C8B-B14F-4D97-AF65-F5344CB8AC3E}">
        <p14:creationId xmlns:p14="http://schemas.microsoft.com/office/powerpoint/2010/main" xmlns="" val="1870624046"/>
      </p:ext>
    </p:extLst>
  </p:cSld>
  <p:clrMapOvr>
    <a:masterClrMapping/>
  </p:clrMapOvr>
  <p:transition spd="slow">
    <p:randomBar dir="ver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xmlns="" id="{9552C8F6-57FA-444E-AC43-7F17366A5711}"/>
              </a:ext>
            </a:extLst>
          </p:cNvPr>
          <p:cNvSpPr>
            <a:spLocks noGrp="1"/>
          </p:cNvSpPr>
          <p:nvPr>
            <p:ph idx="1"/>
          </p:nvPr>
        </p:nvSpPr>
        <p:spPr>
          <a:xfrm>
            <a:off x="457200" y="1340768"/>
            <a:ext cx="3826768" cy="4450433"/>
          </a:xfrm>
        </p:spPr>
        <p:txBody>
          <a:bodyPr>
            <a:normAutofit/>
          </a:bodyPr>
          <a:lstStyle/>
          <a:p>
            <a:pPr marL="0" indent="0">
              <a:buNone/>
            </a:pPr>
            <a:r>
              <a:rPr lang="pl-PL" b="1" dirty="0">
                <a:solidFill>
                  <a:schemeClr val="bg1"/>
                </a:solidFill>
              </a:rPr>
              <a:t>5. </a:t>
            </a:r>
            <a:r>
              <a:rPr lang="pl-PL" b="1" dirty="0" err="1">
                <a:solidFill>
                  <a:schemeClr val="bg1"/>
                </a:solidFill>
              </a:rPr>
              <a:t>Mġarr</a:t>
            </a:r>
            <a:r>
              <a:rPr lang="pl-PL" b="1" dirty="0">
                <a:solidFill>
                  <a:schemeClr val="bg1"/>
                </a:solidFill>
              </a:rPr>
              <a:t> ix-</a:t>
            </a:r>
            <a:r>
              <a:rPr lang="pl-PL" b="1" dirty="0" err="1">
                <a:solidFill>
                  <a:schemeClr val="bg1"/>
                </a:solidFill>
              </a:rPr>
              <a:t>Xini</a:t>
            </a:r>
            <a:r>
              <a:rPr lang="pl-PL" b="1" dirty="0">
                <a:solidFill>
                  <a:schemeClr val="bg1"/>
                </a:solidFill>
              </a:rPr>
              <a:t>: zatoka </a:t>
            </a:r>
            <a:r>
              <a:rPr lang="pl-PL" b="1" dirty="0" err="1">
                <a:solidFill>
                  <a:schemeClr val="bg1"/>
                </a:solidFill>
              </a:rPr>
              <a:t>Brada</a:t>
            </a:r>
            <a:r>
              <a:rPr lang="pl-PL" b="1" dirty="0">
                <a:solidFill>
                  <a:schemeClr val="bg1"/>
                </a:solidFill>
              </a:rPr>
              <a:t> </a:t>
            </a:r>
            <a:r>
              <a:rPr lang="pl-PL" b="1" dirty="0" err="1">
                <a:solidFill>
                  <a:schemeClr val="bg1"/>
                </a:solidFill>
              </a:rPr>
              <a:t>Pitta</a:t>
            </a:r>
            <a:r>
              <a:rPr lang="pl-PL" b="1" dirty="0">
                <a:solidFill>
                  <a:schemeClr val="bg1"/>
                </a:solidFill>
              </a:rPr>
              <a:t> i Angeliny Jolie</a:t>
            </a:r>
          </a:p>
          <a:p>
            <a:pPr marL="0" indent="0">
              <a:buNone/>
            </a:pPr>
            <a:r>
              <a:rPr lang="pl-PL" dirty="0">
                <a:solidFill>
                  <a:schemeClr val="bg1"/>
                </a:solidFill>
              </a:rPr>
              <a:t>Ta niezwykła zatoka wyspy Gozo, będąca częścią Morza Śródziemnego, jest niezwykle urokliwym i fotogenicznym miejscem. Właśnie tutaj </a:t>
            </a:r>
            <a:r>
              <a:rPr lang="pl-PL" dirty="0" err="1">
                <a:solidFill>
                  <a:schemeClr val="bg1"/>
                </a:solidFill>
              </a:rPr>
              <a:t>Brad</a:t>
            </a:r>
            <a:r>
              <a:rPr lang="pl-PL" dirty="0">
                <a:solidFill>
                  <a:schemeClr val="bg1"/>
                </a:solidFill>
              </a:rPr>
              <a:t> </a:t>
            </a:r>
            <a:r>
              <a:rPr lang="pl-PL" dirty="0" err="1">
                <a:solidFill>
                  <a:schemeClr val="bg1"/>
                </a:solidFill>
              </a:rPr>
              <a:t>Pitt</a:t>
            </a:r>
            <a:r>
              <a:rPr lang="pl-PL" dirty="0">
                <a:solidFill>
                  <a:schemeClr val="bg1"/>
                </a:solidFill>
              </a:rPr>
              <a:t> i Angelina Jolie nagrali w 2014 roku film Nad morzem. Produkcja opowiada o kryzysie małżeńskim, którego tłem są rajskie krajobrazy Gozo. </a:t>
            </a:r>
          </a:p>
          <a:p>
            <a:pPr marL="0" indent="0">
              <a:buNone/>
            </a:pPr>
            <a:endParaRPr lang="pl-PL" dirty="0">
              <a:solidFill>
                <a:schemeClr val="bg1"/>
              </a:solidFill>
            </a:endParaRPr>
          </a:p>
          <a:p>
            <a:pPr marL="0" indent="0">
              <a:buNone/>
            </a:pPr>
            <a:r>
              <a:rPr lang="pl-PL" dirty="0">
                <a:solidFill>
                  <a:schemeClr val="bg1"/>
                </a:solidFill>
              </a:rPr>
              <a:t>6</a:t>
            </a:r>
            <a:r>
              <a:rPr lang="pl-PL" b="1" dirty="0">
                <a:solidFill>
                  <a:schemeClr val="bg1"/>
                </a:solidFill>
              </a:rPr>
              <a:t>. Film „Troja”</a:t>
            </a:r>
          </a:p>
        </p:txBody>
      </p:sp>
      <p:pic>
        <p:nvPicPr>
          <p:cNvPr id="5" name="Obraz 4" descr="Obraz zawierający zewnętrzne, woda, przyroda, trawa&#10;&#10;Opis wygenerowany automatycznie">
            <a:extLst>
              <a:ext uri="{FF2B5EF4-FFF2-40B4-BE49-F238E27FC236}">
                <a16:creationId xmlns:a16="http://schemas.microsoft.com/office/drawing/2014/main" xmlns="" id="{61EDC028-D1E7-D844-9C4B-A5558BEFD1FD}"/>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427984" y="548681"/>
            <a:ext cx="4464496" cy="2880320"/>
          </a:xfrm>
          <a:prstGeom prst="rect">
            <a:avLst/>
          </a:prstGeom>
        </p:spPr>
      </p:pic>
      <p:pic>
        <p:nvPicPr>
          <p:cNvPr id="7" name="Obraz 6" descr="Obraz zawierający budynek, zewnętrzne, przód, stojące&#10;&#10;Opis wygenerowany automatycznie">
            <a:extLst>
              <a:ext uri="{FF2B5EF4-FFF2-40B4-BE49-F238E27FC236}">
                <a16:creationId xmlns:a16="http://schemas.microsoft.com/office/drawing/2014/main" xmlns="" id="{BD210779-DE16-AF4D-8711-7F3A01D02987}"/>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427984" y="3933056"/>
            <a:ext cx="3826768" cy="2476500"/>
          </a:xfrm>
          <a:prstGeom prst="rect">
            <a:avLst/>
          </a:prstGeom>
        </p:spPr>
      </p:pic>
    </p:spTree>
    <p:extLst>
      <p:ext uri="{BB962C8B-B14F-4D97-AF65-F5344CB8AC3E}">
        <p14:creationId xmlns:p14="http://schemas.microsoft.com/office/powerpoint/2010/main" xmlns="" val="333823021"/>
      </p:ext>
    </p:extLst>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
            <a:ext cx="7772400" cy="1340768"/>
          </a:xfrm>
        </p:spPr>
        <p:txBody>
          <a:bodyPr>
            <a:normAutofit/>
          </a:bodyPr>
          <a:lstStyle/>
          <a:p>
            <a:pPr algn="ctr"/>
            <a:r>
              <a:rPr lang="pl-PL" sz="3600" b="1" dirty="0">
                <a:solidFill>
                  <a:schemeClr val="bg1"/>
                </a:solidFill>
              </a:rPr>
              <a:t>Język maltański</a:t>
            </a:r>
          </a:p>
        </p:txBody>
      </p:sp>
      <p:sp>
        <p:nvSpPr>
          <p:cNvPr id="9" name="Symbol zastępczy zawartości 8">
            <a:extLst>
              <a:ext uri="{FF2B5EF4-FFF2-40B4-BE49-F238E27FC236}">
                <a16:creationId xmlns:a16="http://schemas.microsoft.com/office/drawing/2014/main" xmlns="" id="{1CB020F9-B9D1-1D45-8730-25CB7D60F675}"/>
              </a:ext>
            </a:extLst>
          </p:cNvPr>
          <p:cNvSpPr>
            <a:spLocks noGrp="1"/>
          </p:cNvSpPr>
          <p:nvPr>
            <p:ph idx="1"/>
          </p:nvPr>
        </p:nvSpPr>
        <p:spPr>
          <a:xfrm>
            <a:off x="457200" y="1196752"/>
            <a:ext cx="5626968" cy="5661246"/>
          </a:xfrm>
        </p:spPr>
        <p:txBody>
          <a:bodyPr>
            <a:normAutofit/>
          </a:bodyPr>
          <a:lstStyle/>
          <a:p>
            <a:pPr marL="0" indent="0">
              <a:buNone/>
            </a:pPr>
            <a:r>
              <a:rPr lang="pl-PL" dirty="0">
                <a:solidFill>
                  <a:schemeClr val="bg1"/>
                </a:solidFill>
              </a:rPr>
              <a:t>Język maltański ( MALTI )  – </a:t>
            </a:r>
          </a:p>
          <a:p>
            <a:pPr marL="0" indent="0">
              <a:buNone/>
            </a:pPr>
            <a:r>
              <a:rPr lang="pl-PL" dirty="0">
                <a:solidFill>
                  <a:schemeClr val="bg1"/>
                </a:solidFill>
              </a:rPr>
              <a:t>język </a:t>
            </a:r>
            <a:r>
              <a:rPr lang="pl-PL" b="1" dirty="0">
                <a:solidFill>
                  <a:schemeClr val="bg1"/>
                </a:solidFill>
              </a:rPr>
              <a:t>grupy semickiej, rodziny afroazjatyckiej</a:t>
            </a:r>
            <a:r>
              <a:rPr lang="pl-PL" dirty="0">
                <a:solidFill>
                  <a:schemeClr val="bg1"/>
                </a:solidFill>
              </a:rPr>
              <a:t>. Maltański jest używany m.in. przez około </a:t>
            </a:r>
            <a:r>
              <a:rPr lang="pl-PL" b="1" dirty="0">
                <a:solidFill>
                  <a:schemeClr val="bg1"/>
                </a:solidFill>
              </a:rPr>
              <a:t>350 tys. osób na Malcie</a:t>
            </a:r>
            <a:r>
              <a:rPr lang="pl-PL" dirty="0">
                <a:solidFill>
                  <a:schemeClr val="bg1"/>
                </a:solidFill>
              </a:rPr>
              <a:t>, gdzie od 1964 jest językiem urzędowym. Maltański jest </a:t>
            </a:r>
            <a:r>
              <a:rPr lang="pl-PL" b="1" dirty="0">
                <a:solidFill>
                  <a:schemeClr val="bg1"/>
                </a:solidFill>
              </a:rPr>
              <a:t>spokrewniony z językiem arabskim</a:t>
            </a:r>
            <a:r>
              <a:rPr lang="pl-PL" dirty="0">
                <a:solidFill>
                  <a:schemeClr val="bg1"/>
                </a:solidFill>
              </a:rPr>
              <a:t>, a dokładniej z dialektami zachodnimi języka arabskiego, szczególnie z dialektem tunezyjskim. Wiele zapożyczeń czerpał z języków włoskiego i angielskiego. Jest to jedyny język semicki zapisywany wyłącznie alfabetem łacińskim. Niektórzy lingwiści sądzą, że maltański może być potomkiem wymarłego języka fenickiego. Najstarszym znanym tekstem zapisanym po maltańsku jest Il </a:t>
            </a:r>
            <a:r>
              <a:rPr lang="pl-PL" b="1" dirty="0" err="1">
                <a:solidFill>
                  <a:schemeClr val="bg1"/>
                </a:solidFill>
              </a:rPr>
              <a:t>Cantilena</a:t>
            </a:r>
            <a:r>
              <a:rPr lang="pl-PL" b="1" dirty="0">
                <a:solidFill>
                  <a:schemeClr val="bg1"/>
                </a:solidFill>
              </a:rPr>
              <a:t>, wiersz pochodzący z XV wieku, pióra Pietro </a:t>
            </a:r>
            <a:r>
              <a:rPr lang="pl-PL" b="1" dirty="0" err="1">
                <a:solidFill>
                  <a:schemeClr val="bg1"/>
                </a:solidFill>
              </a:rPr>
              <a:t>Caxaro</a:t>
            </a:r>
            <a:r>
              <a:rPr lang="pl-PL" dirty="0">
                <a:solidFill>
                  <a:schemeClr val="bg1"/>
                </a:solidFill>
              </a:rPr>
              <a:t>.</a:t>
            </a:r>
          </a:p>
          <a:p>
            <a:pPr marL="0" indent="0">
              <a:buNone/>
            </a:pPr>
            <a:r>
              <a:rPr lang="pl-PL" dirty="0">
                <a:solidFill>
                  <a:schemeClr val="bg1"/>
                </a:solidFill>
              </a:rPr>
              <a:t>Język maltański od dnia przystąpienia Malty do Unii Europejskiej jako </a:t>
            </a:r>
            <a:r>
              <a:rPr lang="pl-PL" b="1" dirty="0">
                <a:solidFill>
                  <a:schemeClr val="bg1"/>
                </a:solidFill>
              </a:rPr>
              <a:t>język urzędowy </a:t>
            </a:r>
            <a:r>
              <a:rPr lang="pl-PL" dirty="0">
                <a:solidFill>
                  <a:schemeClr val="bg1"/>
                </a:solidFill>
              </a:rPr>
              <a:t>tego kraju stał się jednym z języków urzędowych i roboczych Unii.</a:t>
            </a:r>
          </a:p>
          <a:p>
            <a:endParaRPr lang="pl-PL" dirty="0"/>
          </a:p>
        </p:txBody>
      </p:sp>
      <p:pic>
        <p:nvPicPr>
          <p:cNvPr id="14" name="Obraz 13" descr="Obraz zawierający siedzi, stół, biały, otwarte&#10;&#10;Opis wygenerowany automatycznie">
            <a:extLst>
              <a:ext uri="{FF2B5EF4-FFF2-40B4-BE49-F238E27FC236}">
                <a16:creationId xmlns:a16="http://schemas.microsoft.com/office/drawing/2014/main" xmlns="" id="{81170A99-B78C-354F-AF80-07CD4B8BE462}"/>
              </a:ext>
            </a:extLst>
          </p:cNvPr>
          <p:cNvPicPr>
            <a:picLocks noChangeAspect="1"/>
          </p:cNvPicPr>
          <p:nvPr/>
        </p:nvPicPr>
        <p:blipFill>
          <a:blip r:embed="rId2" cstate="print">
            <a:extLst>
              <a:ext uri="{28A0092B-C50C-407E-A947-70E740481C1C}">
                <a14:useLocalDpi xmlns:a14="http://schemas.microsoft.com/office/drawing/2010/main" xmlns="" val="0"/>
              </a:ext>
              <a:ext uri="{837473B0-CC2E-450A-ABE3-18F120FF3D39}">
                <a1611:picAttrSrcUrl xmlns:a1611="http://schemas.microsoft.com/office/drawing/2016/11/main" xmlns="" r:id="rId3"/>
              </a:ext>
            </a:extLst>
          </a:blip>
          <a:stretch>
            <a:fillRect/>
          </a:stretch>
        </p:blipFill>
        <p:spPr>
          <a:xfrm>
            <a:off x="5940152" y="1272739"/>
            <a:ext cx="3048000" cy="4483100"/>
          </a:xfrm>
          <a:prstGeom prst="rect">
            <a:avLst/>
          </a:prstGeom>
        </p:spPr>
      </p:pic>
    </p:spTree>
  </p:cSld>
  <p:clrMapOvr>
    <a:masterClrMapping/>
  </p:clrMapOvr>
  <p:transition spd="slow">
    <p:randomBar dir="ver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7C63D339-7E79-D342-BD53-49890A2E8A32}"/>
              </a:ext>
            </a:extLst>
          </p:cNvPr>
          <p:cNvSpPr>
            <a:spLocks noGrp="1"/>
          </p:cNvSpPr>
          <p:nvPr>
            <p:ph type="title"/>
          </p:nvPr>
        </p:nvSpPr>
        <p:spPr/>
        <p:txBody>
          <a:bodyPr>
            <a:normAutofit/>
          </a:bodyPr>
          <a:lstStyle/>
          <a:p>
            <a:pPr algn="ctr"/>
            <a:r>
              <a:rPr lang="pl-PL" b="1" dirty="0">
                <a:solidFill>
                  <a:schemeClr val="bg1"/>
                </a:solidFill>
              </a:rPr>
              <a:t/>
            </a:r>
            <a:br>
              <a:rPr lang="pl-PL" b="1" dirty="0">
                <a:solidFill>
                  <a:schemeClr val="bg1"/>
                </a:solidFill>
              </a:rPr>
            </a:br>
            <a:r>
              <a:rPr lang="pl-PL" b="1" dirty="0">
                <a:solidFill>
                  <a:schemeClr val="bg1"/>
                </a:solidFill>
              </a:rPr>
              <a:t>Dziękujemy za uwagę :-)</a:t>
            </a:r>
          </a:p>
        </p:txBody>
      </p:sp>
    </p:spTree>
    <p:extLst>
      <p:ext uri="{BB962C8B-B14F-4D97-AF65-F5344CB8AC3E}">
        <p14:creationId xmlns:p14="http://schemas.microsoft.com/office/powerpoint/2010/main" xmlns="" val="3034758078"/>
      </p:ext>
    </p:extLst>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a:extLst>
              <a:ext uri="{FF2B5EF4-FFF2-40B4-BE49-F238E27FC236}">
                <a16:creationId xmlns:a16="http://schemas.microsoft.com/office/drawing/2014/main" xmlns="" id="{E81AA4FD-7652-F04C-AD39-5DCD7CACEFE1}"/>
              </a:ext>
            </a:extLst>
          </p:cNvPr>
          <p:cNvSpPr>
            <a:spLocks noGrp="1"/>
          </p:cNvSpPr>
          <p:nvPr>
            <p:ph type="title"/>
          </p:nvPr>
        </p:nvSpPr>
        <p:spPr>
          <a:xfrm>
            <a:off x="457200" y="260649"/>
            <a:ext cx="7772400" cy="1296144"/>
          </a:xfrm>
        </p:spPr>
        <p:txBody>
          <a:bodyPr>
            <a:normAutofit/>
          </a:bodyPr>
          <a:lstStyle/>
          <a:p>
            <a:pPr algn="ctr"/>
            <a:r>
              <a:rPr lang="pl-PL" sz="3200" b="1" dirty="0">
                <a:solidFill>
                  <a:schemeClr val="bg1"/>
                </a:solidFill>
              </a:rPr>
              <a:t>PRZYKŁADOWE SŁOWNICTWO MALTAŃSKIE</a:t>
            </a:r>
          </a:p>
        </p:txBody>
      </p:sp>
      <p:sp>
        <p:nvSpPr>
          <p:cNvPr id="6" name="Symbol zastępczy zawartości 5">
            <a:extLst>
              <a:ext uri="{FF2B5EF4-FFF2-40B4-BE49-F238E27FC236}">
                <a16:creationId xmlns:a16="http://schemas.microsoft.com/office/drawing/2014/main" xmlns="" id="{DEDA83B1-4C8B-9240-BF30-B31F7A257172}"/>
              </a:ext>
            </a:extLst>
          </p:cNvPr>
          <p:cNvSpPr>
            <a:spLocks noGrp="1"/>
          </p:cNvSpPr>
          <p:nvPr>
            <p:ph idx="1"/>
          </p:nvPr>
        </p:nvSpPr>
        <p:spPr>
          <a:xfrm>
            <a:off x="457200" y="1700808"/>
            <a:ext cx="6563072" cy="4896544"/>
          </a:xfrm>
        </p:spPr>
        <p:txBody>
          <a:bodyPr>
            <a:normAutofit fontScale="92500" lnSpcReduction="10000"/>
          </a:bodyPr>
          <a:lstStyle/>
          <a:p>
            <a:pPr marL="0" indent="0">
              <a:buNone/>
            </a:pPr>
            <a:endParaRPr lang="pl-PL" sz="2400" u="sng" dirty="0">
              <a:solidFill>
                <a:schemeClr val="bg1"/>
              </a:solidFill>
            </a:endParaRPr>
          </a:p>
          <a:p>
            <a:pPr marL="0" indent="0">
              <a:buNone/>
            </a:pPr>
            <a:r>
              <a:rPr lang="pl-PL" sz="2400" b="1" dirty="0">
                <a:solidFill>
                  <a:schemeClr val="bg1"/>
                </a:solidFill>
              </a:rPr>
              <a:t>cześć</a:t>
            </a:r>
            <a:r>
              <a:rPr lang="pl-PL" sz="2400" dirty="0">
                <a:solidFill>
                  <a:schemeClr val="bg1"/>
                </a:solidFill>
              </a:rPr>
              <a:t> - </a:t>
            </a:r>
            <a:r>
              <a:rPr lang="pl-PL" sz="2400" dirty="0" err="1">
                <a:solidFill>
                  <a:schemeClr val="bg1"/>
                </a:solidFill>
              </a:rPr>
              <a:t>bonġu</a:t>
            </a:r>
            <a:r>
              <a:rPr lang="pl-PL" sz="2400" dirty="0">
                <a:solidFill>
                  <a:schemeClr val="bg1"/>
                </a:solidFill>
              </a:rPr>
              <a:t> [</a:t>
            </a:r>
            <a:r>
              <a:rPr lang="pl-PL" sz="2400" dirty="0" err="1">
                <a:solidFill>
                  <a:schemeClr val="bg1"/>
                </a:solidFill>
              </a:rPr>
              <a:t>bondżiu</a:t>
            </a:r>
            <a:r>
              <a:rPr lang="pl-PL" sz="2400" dirty="0">
                <a:solidFill>
                  <a:schemeClr val="bg1"/>
                </a:solidFill>
              </a:rPr>
              <a:t>]</a:t>
            </a:r>
            <a:br>
              <a:rPr lang="pl-PL" sz="2400" dirty="0">
                <a:solidFill>
                  <a:schemeClr val="bg1"/>
                </a:solidFill>
              </a:rPr>
            </a:br>
            <a:r>
              <a:rPr lang="pl-PL" sz="2400" b="1" dirty="0">
                <a:solidFill>
                  <a:schemeClr val="bg1"/>
                </a:solidFill>
              </a:rPr>
              <a:t>dzień dobry </a:t>
            </a:r>
            <a:r>
              <a:rPr lang="pl-PL" sz="2400" dirty="0">
                <a:solidFill>
                  <a:schemeClr val="bg1"/>
                </a:solidFill>
              </a:rPr>
              <a:t>- l-</a:t>
            </a:r>
            <a:r>
              <a:rPr lang="pl-PL" sz="2400" dirty="0" err="1">
                <a:solidFill>
                  <a:schemeClr val="bg1"/>
                </a:solidFill>
              </a:rPr>
              <a:t>għodwa</a:t>
            </a:r>
            <a:r>
              <a:rPr lang="pl-PL" sz="2400" dirty="0">
                <a:solidFill>
                  <a:schemeClr val="bg1"/>
                </a:solidFill>
              </a:rPr>
              <a:t> t-</a:t>
            </a:r>
            <a:r>
              <a:rPr lang="pl-PL" sz="2400" dirty="0" err="1">
                <a:solidFill>
                  <a:schemeClr val="bg1"/>
                </a:solidFill>
              </a:rPr>
              <a:t>tajba</a:t>
            </a:r>
            <a:r>
              <a:rPr lang="pl-PL" sz="2400" dirty="0">
                <a:solidFill>
                  <a:schemeClr val="bg1"/>
                </a:solidFill>
              </a:rPr>
              <a:t> [</a:t>
            </a:r>
            <a:r>
              <a:rPr lang="pl-PL" sz="2400" dirty="0" err="1">
                <a:solidFill>
                  <a:schemeClr val="bg1"/>
                </a:solidFill>
              </a:rPr>
              <a:t>l`odła</a:t>
            </a:r>
            <a:r>
              <a:rPr lang="pl-PL" sz="2400" dirty="0">
                <a:solidFill>
                  <a:schemeClr val="bg1"/>
                </a:solidFill>
              </a:rPr>
              <a:t> </a:t>
            </a:r>
            <a:r>
              <a:rPr lang="pl-PL" sz="2400" dirty="0" err="1">
                <a:solidFill>
                  <a:schemeClr val="bg1"/>
                </a:solidFill>
              </a:rPr>
              <a:t>ttajba</a:t>
            </a:r>
            <a:r>
              <a:rPr lang="pl-PL" sz="2400" dirty="0">
                <a:solidFill>
                  <a:schemeClr val="bg1"/>
                </a:solidFill>
              </a:rPr>
              <a:t>]</a:t>
            </a:r>
            <a:br>
              <a:rPr lang="pl-PL" sz="2400" dirty="0">
                <a:solidFill>
                  <a:schemeClr val="bg1"/>
                </a:solidFill>
              </a:rPr>
            </a:br>
            <a:r>
              <a:rPr lang="pl-PL" sz="2400" b="1" dirty="0">
                <a:solidFill>
                  <a:schemeClr val="bg1"/>
                </a:solidFill>
              </a:rPr>
              <a:t>dobry wieczór </a:t>
            </a:r>
            <a:r>
              <a:rPr lang="pl-PL" sz="2400" dirty="0">
                <a:solidFill>
                  <a:schemeClr val="bg1"/>
                </a:solidFill>
              </a:rPr>
              <a:t>- </a:t>
            </a:r>
            <a:r>
              <a:rPr lang="pl-PL" sz="2400" dirty="0" err="1">
                <a:solidFill>
                  <a:schemeClr val="bg1"/>
                </a:solidFill>
              </a:rPr>
              <a:t>bonswa</a:t>
            </a:r>
            <a:r>
              <a:rPr lang="pl-PL" sz="2400" dirty="0">
                <a:solidFill>
                  <a:schemeClr val="bg1"/>
                </a:solidFill>
              </a:rPr>
              <a:t> [</a:t>
            </a:r>
            <a:r>
              <a:rPr lang="pl-PL" sz="2400" dirty="0" err="1">
                <a:solidFill>
                  <a:schemeClr val="bg1"/>
                </a:solidFill>
              </a:rPr>
              <a:t>bonsła</a:t>
            </a:r>
            <a:r>
              <a:rPr lang="pl-PL" sz="2400" dirty="0">
                <a:solidFill>
                  <a:schemeClr val="bg1"/>
                </a:solidFill>
              </a:rPr>
              <a:t>]</a:t>
            </a:r>
            <a:br>
              <a:rPr lang="pl-PL" sz="2400" dirty="0">
                <a:solidFill>
                  <a:schemeClr val="bg1"/>
                </a:solidFill>
              </a:rPr>
            </a:br>
            <a:r>
              <a:rPr lang="pl-PL" sz="2400" b="1" dirty="0">
                <a:solidFill>
                  <a:schemeClr val="bg1"/>
                </a:solidFill>
              </a:rPr>
              <a:t>do widzenia </a:t>
            </a:r>
            <a:r>
              <a:rPr lang="pl-PL" sz="2400" dirty="0">
                <a:solidFill>
                  <a:schemeClr val="bg1"/>
                </a:solidFill>
              </a:rPr>
              <a:t>- </a:t>
            </a:r>
            <a:r>
              <a:rPr lang="pl-PL" sz="2400" dirty="0" err="1">
                <a:solidFill>
                  <a:schemeClr val="bg1"/>
                </a:solidFill>
              </a:rPr>
              <a:t>saħħa</a:t>
            </a:r>
            <a:r>
              <a:rPr lang="pl-PL" sz="2400" dirty="0">
                <a:solidFill>
                  <a:schemeClr val="bg1"/>
                </a:solidFill>
              </a:rPr>
              <a:t> [</a:t>
            </a:r>
            <a:r>
              <a:rPr lang="pl-PL" sz="2400" dirty="0" err="1">
                <a:solidFill>
                  <a:schemeClr val="bg1"/>
                </a:solidFill>
              </a:rPr>
              <a:t>sah’ha</a:t>
            </a:r>
            <a:r>
              <a:rPr lang="pl-PL" sz="2400" dirty="0">
                <a:solidFill>
                  <a:schemeClr val="bg1"/>
                </a:solidFill>
              </a:rPr>
              <a:t>]</a:t>
            </a:r>
            <a:br>
              <a:rPr lang="pl-PL" sz="2400" dirty="0">
                <a:solidFill>
                  <a:schemeClr val="bg1"/>
                </a:solidFill>
              </a:rPr>
            </a:br>
            <a:r>
              <a:rPr lang="pl-PL" sz="2400" b="1" dirty="0">
                <a:solidFill>
                  <a:schemeClr val="bg1"/>
                </a:solidFill>
              </a:rPr>
              <a:t>Jak się masz? </a:t>
            </a:r>
            <a:r>
              <a:rPr lang="pl-PL" sz="2400" dirty="0">
                <a:solidFill>
                  <a:schemeClr val="bg1"/>
                </a:solidFill>
              </a:rPr>
              <a:t>- </a:t>
            </a:r>
            <a:r>
              <a:rPr lang="pl-PL" sz="2400" dirty="0" err="1">
                <a:solidFill>
                  <a:schemeClr val="bg1"/>
                </a:solidFill>
              </a:rPr>
              <a:t>Kif</a:t>
            </a:r>
            <a:r>
              <a:rPr lang="pl-PL" sz="2400" dirty="0">
                <a:solidFill>
                  <a:schemeClr val="bg1"/>
                </a:solidFill>
              </a:rPr>
              <a:t> </a:t>
            </a:r>
            <a:r>
              <a:rPr lang="pl-PL" sz="2400" dirty="0" err="1">
                <a:solidFill>
                  <a:schemeClr val="bg1"/>
                </a:solidFill>
              </a:rPr>
              <a:t>Inti</a:t>
            </a:r>
            <a:r>
              <a:rPr lang="pl-PL" sz="2400" dirty="0">
                <a:solidFill>
                  <a:schemeClr val="bg1"/>
                </a:solidFill>
              </a:rPr>
              <a:t>?</a:t>
            </a:r>
            <a:br>
              <a:rPr lang="pl-PL" sz="2400" dirty="0">
                <a:solidFill>
                  <a:schemeClr val="bg1"/>
                </a:solidFill>
              </a:rPr>
            </a:br>
            <a:r>
              <a:rPr lang="pl-PL" sz="2400" b="1" dirty="0">
                <a:solidFill>
                  <a:schemeClr val="bg1"/>
                </a:solidFill>
              </a:rPr>
              <a:t>proszę </a:t>
            </a:r>
            <a:r>
              <a:rPr lang="pl-PL" sz="2400" dirty="0">
                <a:solidFill>
                  <a:schemeClr val="bg1"/>
                </a:solidFill>
              </a:rPr>
              <a:t>- </a:t>
            </a:r>
            <a:r>
              <a:rPr lang="pl-PL" sz="2400" dirty="0" err="1">
                <a:solidFill>
                  <a:schemeClr val="bg1"/>
                </a:solidFill>
              </a:rPr>
              <a:t>jekk</a:t>
            </a:r>
            <a:r>
              <a:rPr lang="pl-PL" sz="2400" dirty="0">
                <a:solidFill>
                  <a:schemeClr val="bg1"/>
                </a:solidFill>
              </a:rPr>
              <a:t> </a:t>
            </a:r>
            <a:r>
              <a:rPr lang="pl-PL" sz="2400" dirty="0" err="1">
                <a:solidFill>
                  <a:schemeClr val="bg1"/>
                </a:solidFill>
              </a:rPr>
              <a:t>jogħġbok</a:t>
            </a:r>
            <a:r>
              <a:rPr lang="pl-PL" sz="2400" dirty="0">
                <a:solidFill>
                  <a:schemeClr val="bg1"/>
                </a:solidFill>
              </a:rPr>
              <a:t> [</a:t>
            </a:r>
            <a:r>
              <a:rPr lang="pl-PL" sz="2400" dirty="0" err="1">
                <a:solidFill>
                  <a:schemeClr val="bg1"/>
                </a:solidFill>
              </a:rPr>
              <a:t>jek</a:t>
            </a:r>
            <a:r>
              <a:rPr lang="pl-PL" sz="2400" dirty="0">
                <a:solidFill>
                  <a:schemeClr val="bg1"/>
                </a:solidFill>
              </a:rPr>
              <a:t> </a:t>
            </a:r>
            <a:r>
              <a:rPr lang="pl-PL" sz="2400" dirty="0" err="1">
                <a:solidFill>
                  <a:schemeClr val="bg1"/>
                </a:solidFill>
              </a:rPr>
              <a:t>jodżbok</a:t>
            </a:r>
            <a:r>
              <a:rPr lang="pl-PL" sz="2400" dirty="0">
                <a:solidFill>
                  <a:schemeClr val="bg1"/>
                </a:solidFill>
              </a:rPr>
              <a:t>]</a:t>
            </a:r>
            <a:br>
              <a:rPr lang="pl-PL" sz="2400" dirty="0">
                <a:solidFill>
                  <a:schemeClr val="bg1"/>
                </a:solidFill>
              </a:rPr>
            </a:br>
            <a:r>
              <a:rPr lang="pl-PL" sz="2400" b="1" dirty="0">
                <a:solidFill>
                  <a:schemeClr val="bg1"/>
                </a:solidFill>
              </a:rPr>
              <a:t>dziękuję </a:t>
            </a:r>
            <a:r>
              <a:rPr lang="pl-PL" sz="2400" dirty="0">
                <a:solidFill>
                  <a:schemeClr val="bg1"/>
                </a:solidFill>
              </a:rPr>
              <a:t>- </a:t>
            </a:r>
            <a:r>
              <a:rPr lang="pl-PL" sz="2400" dirty="0" err="1">
                <a:solidFill>
                  <a:schemeClr val="bg1"/>
                </a:solidFill>
              </a:rPr>
              <a:t>grazzi</a:t>
            </a:r>
            <a:r>
              <a:rPr lang="pl-PL" sz="2400" dirty="0">
                <a:solidFill>
                  <a:schemeClr val="bg1"/>
                </a:solidFill>
              </a:rPr>
              <a:t> [</a:t>
            </a:r>
            <a:r>
              <a:rPr lang="pl-PL" sz="2400" dirty="0" err="1">
                <a:solidFill>
                  <a:schemeClr val="bg1"/>
                </a:solidFill>
              </a:rPr>
              <a:t>gracci</a:t>
            </a:r>
            <a:r>
              <a:rPr lang="pl-PL" sz="2400" dirty="0">
                <a:solidFill>
                  <a:schemeClr val="bg1"/>
                </a:solidFill>
              </a:rPr>
              <a:t>]</a:t>
            </a:r>
            <a:br>
              <a:rPr lang="pl-PL" sz="2400" dirty="0">
                <a:solidFill>
                  <a:schemeClr val="bg1"/>
                </a:solidFill>
              </a:rPr>
            </a:br>
            <a:r>
              <a:rPr lang="pl-PL" sz="2400" b="1" dirty="0">
                <a:solidFill>
                  <a:schemeClr val="bg1"/>
                </a:solidFill>
              </a:rPr>
              <a:t>dziękuję bardzo </a:t>
            </a:r>
            <a:r>
              <a:rPr lang="pl-PL" sz="2400" dirty="0">
                <a:solidFill>
                  <a:schemeClr val="bg1"/>
                </a:solidFill>
              </a:rPr>
              <a:t>- </a:t>
            </a:r>
            <a:r>
              <a:rPr lang="pl-PL" sz="2400" dirty="0" err="1">
                <a:solidFill>
                  <a:schemeClr val="bg1"/>
                </a:solidFill>
              </a:rPr>
              <a:t>grazzi</a:t>
            </a:r>
            <a:r>
              <a:rPr lang="pl-PL" sz="2400" dirty="0">
                <a:solidFill>
                  <a:schemeClr val="bg1"/>
                </a:solidFill>
              </a:rPr>
              <a:t> </a:t>
            </a:r>
            <a:r>
              <a:rPr lang="pl-PL" sz="2400" dirty="0" err="1">
                <a:solidFill>
                  <a:schemeClr val="bg1"/>
                </a:solidFill>
              </a:rPr>
              <a:t>ħafna</a:t>
            </a:r>
            <a:r>
              <a:rPr lang="pl-PL" sz="2400" dirty="0">
                <a:solidFill>
                  <a:schemeClr val="bg1"/>
                </a:solidFill>
              </a:rPr>
              <a:t> [</a:t>
            </a:r>
            <a:r>
              <a:rPr lang="pl-PL" sz="2400" dirty="0" err="1">
                <a:solidFill>
                  <a:schemeClr val="bg1"/>
                </a:solidFill>
              </a:rPr>
              <a:t>gracci</a:t>
            </a:r>
            <a:r>
              <a:rPr lang="pl-PL" sz="2400" dirty="0">
                <a:solidFill>
                  <a:schemeClr val="bg1"/>
                </a:solidFill>
              </a:rPr>
              <a:t> hafna]</a:t>
            </a:r>
            <a:br>
              <a:rPr lang="pl-PL" sz="2400" dirty="0">
                <a:solidFill>
                  <a:schemeClr val="bg1"/>
                </a:solidFill>
              </a:rPr>
            </a:br>
            <a:r>
              <a:rPr lang="pl-PL" sz="2400" b="1" dirty="0">
                <a:solidFill>
                  <a:schemeClr val="bg1"/>
                </a:solidFill>
              </a:rPr>
              <a:t>przepraszam </a:t>
            </a:r>
            <a:r>
              <a:rPr lang="pl-PL" sz="2400" dirty="0">
                <a:solidFill>
                  <a:schemeClr val="bg1"/>
                </a:solidFill>
              </a:rPr>
              <a:t>- </a:t>
            </a:r>
            <a:r>
              <a:rPr lang="pl-PL" sz="2400" dirty="0" err="1">
                <a:solidFill>
                  <a:schemeClr val="bg1"/>
                </a:solidFill>
              </a:rPr>
              <a:t>skużi</a:t>
            </a:r>
            <a:r>
              <a:rPr lang="pl-PL" sz="2400" dirty="0">
                <a:solidFill>
                  <a:schemeClr val="bg1"/>
                </a:solidFill>
              </a:rPr>
              <a:t> [</a:t>
            </a:r>
            <a:r>
              <a:rPr lang="pl-PL" sz="2400" dirty="0" err="1">
                <a:solidFill>
                  <a:schemeClr val="bg1"/>
                </a:solidFill>
              </a:rPr>
              <a:t>skuzi</a:t>
            </a:r>
            <a:r>
              <a:rPr lang="pl-PL" sz="2400" dirty="0">
                <a:solidFill>
                  <a:schemeClr val="bg1"/>
                </a:solidFill>
              </a:rPr>
              <a:t>]</a:t>
            </a:r>
            <a:br>
              <a:rPr lang="pl-PL" sz="2400" dirty="0">
                <a:solidFill>
                  <a:schemeClr val="bg1"/>
                </a:solidFill>
              </a:rPr>
            </a:br>
            <a:r>
              <a:rPr lang="pl-PL" sz="2400" b="1" dirty="0">
                <a:solidFill>
                  <a:schemeClr val="bg1"/>
                </a:solidFill>
              </a:rPr>
              <a:t>tak</a:t>
            </a:r>
            <a:r>
              <a:rPr lang="pl-PL" sz="2400" dirty="0">
                <a:solidFill>
                  <a:schemeClr val="bg1"/>
                </a:solidFill>
              </a:rPr>
              <a:t> - </a:t>
            </a:r>
            <a:r>
              <a:rPr lang="pl-PL" sz="2400" dirty="0" err="1">
                <a:solidFill>
                  <a:schemeClr val="bg1"/>
                </a:solidFill>
              </a:rPr>
              <a:t>iva</a:t>
            </a:r>
            <a:r>
              <a:rPr lang="pl-PL" sz="2400" dirty="0">
                <a:solidFill>
                  <a:schemeClr val="bg1"/>
                </a:solidFill>
              </a:rPr>
              <a:t> [iwa]</a:t>
            </a:r>
            <a:br>
              <a:rPr lang="pl-PL" sz="2400" dirty="0">
                <a:solidFill>
                  <a:schemeClr val="bg1"/>
                </a:solidFill>
              </a:rPr>
            </a:br>
            <a:r>
              <a:rPr lang="pl-PL" sz="2400" b="1" dirty="0">
                <a:solidFill>
                  <a:schemeClr val="bg1"/>
                </a:solidFill>
              </a:rPr>
              <a:t>nie</a:t>
            </a:r>
            <a:r>
              <a:rPr lang="pl-PL" sz="2400" dirty="0">
                <a:solidFill>
                  <a:schemeClr val="bg1"/>
                </a:solidFill>
              </a:rPr>
              <a:t> - le [le]</a:t>
            </a:r>
            <a:br>
              <a:rPr lang="pl-PL" sz="2400" dirty="0">
                <a:solidFill>
                  <a:schemeClr val="bg1"/>
                </a:solidFill>
              </a:rPr>
            </a:br>
            <a:r>
              <a:rPr lang="pl-PL" sz="2400" b="1" dirty="0" err="1">
                <a:solidFill>
                  <a:schemeClr val="bg1"/>
                </a:solidFill>
              </a:rPr>
              <a:t>narazie</a:t>
            </a:r>
            <a:r>
              <a:rPr lang="pl-PL" sz="2400" dirty="0">
                <a:solidFill>
                  <a:schemeClr val="bg1"/>
                </a:solidFill>
              </a:rPr>
              <a:t> - </a:t>
            </a:r>
            <a:r>
              <a:rPr lang="pl-PL" sz="2400" dirty="0" err="1">
                <a:solidFill>
                  <a:schemeClr val="bg1"/>
                </a:solidFill>
              </a:rPr>
              <a:t>ċaw</a:t>
            </a:r>
            <a:r>
              <a:rPr lang="pl-PL" sz="2400" dirty="0">
                <a:solidFill>
                  <a:schemeClr val="bg1"/>
                </a:solidFill>
              </a:rPr>
              <a:t> [</a:t>
            </a:r>
            <a:r>
              <a:rPr lang="pl-PL" sz="2400" dirty="0" err="1">
                <a:solidFill>
                  <a:schemeClr val="bg1"/>
                </a:solidFill>
              </a:rPr>
              <a:t>cział</a:t>
            </a:r>
            <a:r>
              <a:rPr lang="pl-PL" sz="2400" dirty="0">
                <a:solidFill>
                  <a:schemeClr val="bg1"/>
                </a:solidFill>
              </a:rPr>
              <a:t>]</a:t>
            </a:r>
            <a:br>
              <a:rPr lang="pl-PL" sz="2400" dirty="0">
                <a:solidFill>
                  <a:schemeClr val="bg1"/>
                </a:solidFill>
              </a:rPr>
            </a:br>
            <a:r>
              <a:rPr lang="pl-PL" sz="2400" b="1" dirty="0">
                <a:solidFill>
                  <a:schemeClr val="bg1"/>
                </a:solidFill>
              </a:rPr>
              <a:t>pa </a:t>
            </a:r>
            <a:r>
              <a:rPr lang="pl-PL" sz="2400" dirty="0">
                <a:solidFill>
                  <a:schemeClr val="bg1"/>
                </a:solidFill>
              </a:rPr>
              <a:t>- </a:t>
            </a:r>
            <a:r>
              <a:rPr lang="pl-PL" sz="2400" dirty="0" err="1">
                <a:solidFill>
                  <a:schemeClr val="bg1"/>
                </a:solidFill>
              </a:rPr>
              <a:t>narak</a:t>
            </a:r>
            <a:endParaRPr lang="pl-PL" sz="2400" dirty="0">
              <a:solidFill>
                <a:schemeClr val="bg1"/>
              </a:solidFill>
            </a:endParaRPr>
          </a:p>
          <a:p>
            <a:endParaRPr lang="pl-PL" dirty="0"/>
          </a:p>
        </p:txBody>
      </p:sp>
      <p:pic>
        <p:nvPicPr>
          <p:cNvPr id="8" name="Obraz 7">
            <a:extLst>
              <a:ext uri="{FF2B5EF4-FFF2-40B4-BE49-F238E27FC236}">
                <a16:creationId xmlns:a16="http://schemas.microsoft.com/office/drawing/2014/main" xmlns="" id="{C47660C2-C155-4E42-8D1E-AE1D6238FF15}"/>
              </a:ext>
            </a:extLst>
          </p:cNvPr>
          <p:cNvPicPr>
            <a:picLocks noChangeAspect="1"/>
          </p:cNvPicPr>
          <p:nvPr/>
        </p:nvPicPr>
        <p:blipFill>
          <a:blip r:embed="rId2" cstate="print">
            <a:extLst>
              <a:ext uri="{28A0092B-C50C-407E-A947-70E740481C1C}">
                <a14:useLocalDpi xmlns:a14="http://schemas.microsoft.com/office/drawing/2010/main" xmlns="" val="0"/>
              </a:ext>
              <a:ext uri="{837473B0-CC2E-450A-ABE3-18F120FF3D39}">
                <a1611:picAttrSrcUrl xmlns:a1611="http://schemas.microsoft.com/office/drawing/2016/11/main" xmlns="" r:id="rId3"/>
              </a:ext>
            </a:extLst>
          </a:blip>
          <a:stretch>
            <a:fillRect/>
          </a:stretch>
        </p:blipFill>
        <p:spPr>
          <a:xfrm>
            <a:off x="5724128" y="1340769"/>
            <a:ext cx="3102496" cy="5032616"/>
          </a:xfrm>
          <a:prstGeom prst="rect">
            <a:avLst/>
          </a:prstGeom>
        </p:spPr>
      </p:pic>
    </p:spTree>
    <p:extLst>
      <p:ext uri="{BB962C8B-B14F-4D97-AF65-F5344CB8AC3E}">
        <p14:creationId xmlns:p14="http://schemas.microsoft.com/office/powerpoint/2010/main" xmlns="" val="3438241932"/>
      </p:ext>
    </p:extLst>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88640"/>
            <a:ext cx="9143999" cy="792088"/>
          </a:xfrm>
        </p:spPr>
        <p:txBody>
          <a:bodyPr>
            <a:normAutofit/>
          </a:bodyPr>
          <a:lstStyle/>
          <a:p>
            <a:r>
              <a:rPr lang="pl-PL" sz="3200" b="1" dirty="0">
                <a:solidFill>
                  <a:schemeClr val="bg1"/>
                </a:solidFill>
              </a:rPr>
              <a:t>                             Historia MALTY</a:t>
            </a:r>
          </a:p>
        </p:txBody>
      </p:sp>
      <p:sp>
        <p:nvSpPr>
          <p:cNvPr id="5" name="Prostokąt 4"/>
          <p:cNvSpPr/>
          <p:nvPr/>
        </p:nvSpPr>
        <p:spPr>
          <a:xfrm>
            <a:off x="5436096" y="6309320"/>
            <a:ext cx="253596" cy="369332"/>
          </a:xfrm>
          <a:prstGeom prst="rect">
            <a:avLst/>
          </a:prstGeom>
        </p:spPr>
        <p:txBody>
          <a:bodyPr wrap="none">
            <a:spAutoFit/>
          </a:bodyPr>
          <a:lstStyle/>
          <a:p>
            <a:r>
              <a:rPr lang="pl-PL" dirty="0"/>
              <a:t> </a:t>
            </a:r>
          </a:p>
        </p:txBody>
      </p:sp>
      <p:sp>
        <p:nvSpPr>
          <p:cNvPr id="4" name="Symbol zastępczy zawartości 3">
            <a:extLst>
              <a:ext uri="{FF2B5EF4-FFF2-40B4-BE49-F238E27FC236}">
                <a16:creationId xmlns:a16="http://schemas.microsoft.com/office/drawing/2014/main" xmlns="" id="{BD9BB717-8909-384C-BDFE-80CD51580C4F}"/>
              </a:ext>
            </a:extLst>
          </p:cNvPr>
          <p:cNvSpPr>
            <a:spLocks noGrp="1"/>
          </p:cNvSpPr>
          <p:nvPr>
            <p:ph idx="1"/>
          </p:nvPr>
        </p:nvSpPr>
        <p:spPr>
          <a:xfrm>
            <a:off x="251520" y="836712"/>
            <a:ext cx="5184576" cy="5904656"/>
          </a:xfrm>
        </p:spPr>
        <p:txBody>
          <a:bodyPr>
            <a:noAutofit/>
          </a:bodyPr>
          <a:lstStyle/>
          <a:p>
            <a:pPr marL="0" indent="0">
              <a:buNone/>
            </a:pPr>
            <a:r>
              <a:rPr lang="pl-PL" sz="1600" dirty="0">
                <a:solidFill>
                  <a:schemeClr val="bg1"/>
                </a:solidFill>
              </a:rPr>
              <a:t>Historia Malty jest długa i kolorowa, pochodząca z czasów początków cywilizacji.</a:t>
            </a:r>
          </a:p>
          <a:p>
            <a:pPr marL="0" indent="0">
              <a:buNone/>
            </a:pPr>
            <a:r>
              <a:rPr lang="pl-PL" sz="1600" dirty="0" err="1">
                <a:solidFill>
                  <a:schemeClr val="bg1"/>
                </a:solidFill>
              </a:rPr>
              <a:t>Polozenie</a:t>
            </a:r>
            <a:r>
              <a:rPr lang="pl-PL" sz="1600" dirty="0">
                <a:solidFill>
                  <a:schemeClr val="bg1"/>
                </a:solidFill>
              </a:rPr>
              <a:t> Malty zawsze </a:t>
            </a:r>
            <a:r>
              <a:rPr lang="pl-PL" sz="1600" dirty="0" err="1">
                <a:solidFill>
                  <a:schemeClr val="bg1"/>
                </a:solidFill>
              </a:rPr>
              <a:t>wplywalo</a:t>
            </a:r>
            <a:r>
              <a:rPr lang="pl-PL" sz="1600" dirty="0">
                <a:solidFill>
                  <a:schemeClr val="bg1"/>
                </a:solidFill>
              </a:rPr>
              <a:t> na jej historie, dzieli ona bowiem akwen morski na </a:t>
            </a:r>
            <a:r>
              <a:rPr lang="pl-PL" sz="1600" dirty="0" err="1">
                <a:solidFill>
                  <a:schemeClr val="bg1"/>
                </a:solidFill>
              </a:rPr>
              <a:t>czesc</a:t>
            </a:r>
            <a:r>
              <a:rPr lang="pl-PL" sz="1600" dirty="0">
                <a:solidFill>
                  <a:schemeClr val="bg1"/>
                </a:solidFill>
              </a:rPr>
              <a:t> wschodnia i zachodnia, </a:t>
            </a:r>
            <a:r>
              <a:rPr lang="pl-PL" sz="1600" dirty="0" err="1">
                <a:solidFill>
                  <a:schemeClr val="bg1"/>
                </a:solidFill>
              </a:rPr>
              <a:t>trzymajac</a:t>
            </a:r>
            <a:r>
              <a:rPr lang="pl-PL" sz="1600" dirty="0">
                <a:solidFill>
                  <a:schemeClr val="bg1"/>
                </a:solidFill>
              </a:rPr>
              <a:t> </a:t>
            </a:r>
            <a:r>
              <a:rPr lang="pl-PL" sz="1600" dirty="0" err="1">
                <a:solidFill>
                  <a:schemeClr val="bg1"/>
                </a:solidFill>
              </a:rPr>
              <a:t>straz</a:t>
            </a:r>
            <a:r>
              <a:rPr lang="pl-PL" sz="1600" dirty="0">
                <a:solidFill>
                  <a:schemeClr val="bg1"/>
                </a:solidFill>
              </a:rPr>
              <a:t> nad przesmykiem miedzy Sycylia a Tunezja. Malta znana od dawna jako </a:t>
            </a:r>
            <a:r>
              <a:rPr lang="pl-PL" sz="1600" b="1" dirty="0" err="1">
                <a:solidFill>
                  <a:schemeClr val="bg1"/>
                </a:solidFill>
              </a:rPr>
              <a:t>starozytna</a:t>
            </a:r>
            <a:r>
              <a:rPr lang="pl-PL" sz="1600" b="1" dirty="0">
                <a:solidFill>
                  <a:schemeClr val="bg1"/>
                </a:solidFill>
              </a:rPr>
              <a:t> </a:t>
            </a:r>
            <a:r>
              <a:rPr lang="pl-PL" sz="1600" b="1" dirty="0" err="1">
                <a:solidFill>
                  <a:schemeClr val="bg1"/>
                </a:solidFill>
              </a:rPr>
              <a:t>Melita</a:t>
            </a:r>
            <a:r>
              <a:rPr lang="pl-PL" sz="1600" dirty="0">
                <a:solidFill>
                  <a:schemeClr val="bg1"/>
                </a:solidFill>
              </a:rPr>
              <a:t>, co </a:t>
            </a:r>
            <a:r>
              <a:rPr lang="pl-PL" sz="1600" dirty="0" err="1">
                <a:solidFill>
                  <a:schemeClr val="bg1"/>
                </a:solidFill>
              </a:rPr>
              <a:t>oznaczalo</a:t>
            </a:r>
            <a:r>
              <a:rPr lang="pl-PL" sz="1600" dirty="0">
                <a:solidFill>
                  <a:schemeClr val="bg1"/>
                </a:solidFill>
              </a:rPr>
              <a:t>: </a:t>
            </a:r>
            <a:r>
              <a:rPr lang="pl-PL" sz="1600" b="1" dirty="0">
                <a:solidFill>
                  <a:schemeClr val="bg1"/>
                </a:solidFill>
              </a:rPr>
              <a:t>schronienie dla </a:t>
            </a:r>
            <a:r>
              <a:rPr lang="pl-PL" sz="1600" b="1" dirty="0" err="1">
                <a:solidFill>
                  <a:schemeClr val="bg1"/>
                </a:solidFill>
              </a:rPr>
              <a:t>okretów</a:t>
            </a:r>
            <a:r>
              <a:rPr lang="pl-PL" sz="1600" dirty="0">
                <a:solidFill>
                  <a:schemeClr val="bg1"/>
                </a:solidFill>
              </a:rPr>
              <a:t>. </a:t>
            </a:r>
          </a:p>
          <a:p>
            <a:pPr marL="0" indent="0">
              <a:buNone/>
            </a:pPr>
            <a:r>
              <a:rPr lang="pl-PL" sz="1600" dirty="0">
                <a:solidFill>
                  <a:schemeClr val="bg1"/>
                </a:solidFill>
              </a:rPr>
              <a:t>Wyspy Maltańskie przeszły przez </a:t>
            </a:r>
            <a:r>
              <a:rPr lang="pl-PL" sz="1600" b="1" dirty="0">
                <a:solidFill>
                  <a:schemeClr val="bg1"/>
                </a:solidFill>
              </a:rPr>
              <a:t>złoty okres neolitu</a:t>
            </a:r>
            <a:r>
              <a:rPr lang="pl-PL" sz="1600" dirty="0">
                <a:solidFill>
                  <a:schemeClr val="bg1"/>
                </a:solidFill>
              </a:rPr>
              <a:t>, którego pozostałością są tajemnicze świątynie poświęcone bogini płodności. </a:t>
            </a:r>
          </a:p>
          <a:p>
            <a:pPr marL="0" indent="0">
              <a:buNone/>
            </a:pPr>
            <a:r>
              <a:rPr lang="pl-PL" sz="1600" dirty="0">
                <a:solidFill>
                  <a:schemeClr val="bg1"/>
                </a:solidFill>
              </a:rPr>
              <a:t>Później swoje ślady Wyspach pozostawiali </a:t>
            </a:r>
            <a:r>
              <a:rPr lang="pl-PL" sz="1600" b="1" dirty="0">
                <a:solidFill>
                  <a:schemeClr val="bg1"/>
                </a:solidFill>
              </a:rPr>
              <a:t>Fenicjanie, Kartagińczycy, Rzymianie i </a:t>
            </a:r>
            <a:r>
              <a:rPr lang="pl-PL" sz="1600" b="1" dirty="0" err="1">
                <a:solidFill>
                  <a:schemeClr val="bg1"/>
                </a:solidFill>
              </a:rPr>
              <a:t>Bizantyjczycy</a:t>
            </a:r>
            <a:r>
              <a:rPr lang="pl-PL" sz="1600" dirty="0" err="1">
                <a:solidFill>
                  <a:schemeClr val="bg1"/>
                </a:solidFill>
              </a:rPr>
              <a:t>.W</a:t>
            </a:r>
            <a:r>
              <a:rPr lang="pl-PL" sz="1600" dirty="0">
                <a:solidFill>
                  <a:schemeClr val="bg1"/>
                </a:solidFill>
              </a:rPr>
              <a:t> roku 60-tym św. Paweł rozbił się na wyspie, w drodze do Rzymu i przyniósł na Maltę </a:t>
            </a:r>
            <a:r>
              <a:rPr lang="pl-PL" sz="1600" b="1" dirty="0">
                <a:solidFill>
                  <a:schemeClr val="bg1"/>
                </a:solidFill>
              </a:rPr>
              <a:t>chrześcijaństwo</a:t>
            </a:r>
            <a:r>
              <a:rPr lang="pl-PL" sz="1600" dirty="0">
                <a:solidFill>
                  <a:schemeClr val="bg1"/>
                </a:solidFill>
              </a:rPr>
              <a:t>. Arabowie podbili wyspy w 870 r. i pozostawili ważny znak </a:t>
            </a:r>
            <a:r>
              <a:rPr lang="pl-PL" sz="1600" b="1" dirty="0">
                <a:solidFill>
                  <a:schemeClr val="bg1"/>
                </a:solidFill>
              </a:rPr>
              <a:t>w języku maltańskim</a:t>
            </a:r>
            <a:r>
              <a:rPr lang="pl-PL" sz="1600" dirty="0">
                <a:solidFill>
                  <a:schemeClr val="bg1"/>
                </a:solidFill>
              </a:rPr>
              <a:t>. Do 1530 r. Malta była przedłużeniem Sycylii: </a:t>
            </a:r>
            <a:r>
              <a:rPr lang="pl-PL" sz="1600" b="1" dirty="0">
                <a:solidFill>
                  <a:schemeClr val="bg1"/>
                </a:solidFill>
              </a:rPr>
              <a:t>Normanie, Aragończycy i inni zdobywcy, którzy rządzili Sycylią, również rządzili Maltańczykam</a:t>
            </a:r>
            <a:r>
              <a:rPr lang="pl-PL" sz="1600" dirty="0">
                <a:solidFill>
                  <a:schemeClr val="bg1"/>
                </a:solidFill>
              </a:rPr>
              <a:t>i. To właśnie Karol V, przekazał Maltę do suwerennego Orderu Wojskowego Jana Jerozolimy, który rządził Maltą w latach 1530 - 1798. </a:t>
            </a:r>
            <a:endParaRPr lang="pl-PL" sz="1400" dirty="0"/>
          </a:p>
        </p:txBody>
      </p:sp>
      <p:pic>
        <p:nvPicPr>
          <p:cNvPr id="12" name="Obraz 11" descr="Obraz zawierający zewnętrzne, woda, przyroda, skała&#10;&#10;Opis wygenerowany automatycznie">
            <a:extLst>
              <a:ext uri="{FF2B5EF4-FFF2-40B4-BE49-F238E27FC236}">
                <a16:creationId xmlns:a16="http://schemas.microsoft.com/office/drawing/2014/main" xmlns="" id="{CA91B08C-7D5B-6142-A898-8F487C3A10CB}"/>
              </a:ext>
            </a:extLst>
          </p:cNvPr>
          <p:cNvPicPr>
            <a:picLocks noChangeAspect="1"/>
          </p:cNvPicPr>
          <p:nvPr/>
        </p:nvPicPr>
        <p:blipFill>
          <a:blip r:embed="rId2" cstate="print">
            <a:extLst>
              <a:ext uri="{28A0092B-C50C-407E-A947-70E740481C1C}">
                <a14:useLocalDpi xmlns:a14="http://schemas.microsoft.com/office/drawing/2010/main" xmlns="" val="0"/>
              </a:ext>
              <a:ext uri="{837473B0-CC2E-450A-ABE3-18F120FF3D39}">
                <a1611:picAttrSrcUrl xmlns:a1611="http://schemas.microsoft.com/office/drawing/2016/11/main" xmlns="" r:id="rId3"/>
              </a:ext>
            </a:extLst>
          </a:blip>
          <a:stretch>
            <a:fillRect/>
          </a:stretch>
        </p:blipFill>
        <p:spPr>
          <a:xfrm>
            <a:off x="5940152" y="406524"/>
            <a:ext cx="2952328" cy="3382516"/>
          </a:xfrm>
          <a:prstGeom prst="rect">
            <a:avLst/>
          </a:prstGeom>
        </p:spPr>
      </p:pic>
      <p:pic>
        <p:nvPicPr>
          <p:cNvPr id="14" name="Obraz 13" descr="Obraz zawierający zewnętrzne, skała, kamień, budynek&#10;&#10;Opis wygenerowany automatycznie">
            <a:extLst>
              <a:ext uri="{FF2B5EF4-FFF2-40B4-BE49-F238E27FC236}">
                <a16:creationId xmlns:a16="http://schemas.microsoft.com/office/drawing/2014/main" xmlns="" id="{FACD874B-4A2C-6D48-9549-029BEDDFBA09}"/>
              </a:ext>
            </a:extLst>
          </p:cNvPr>
          <p:cNvPicPr>
            <a:picLocks noChangeAspect="1"/>
          </p:cNvPicPr>
          <p:nvPr/>
        </p:nvPicPr>
        <p:blipFill>
          <a:blip r:embed="rId4" cstate="print">
            <a:extLst>
              <a:ext uri="{28A0092B-C50C-407E-A947-70E740481C1C}">
                <a14:useLocalDpi xmlns:a14="http://schemas.microsoft.com/office/drawing/2010/main" xmlns="" val="0"/>
              </a:ext>
              <a:ext uri="{837473B0-CC2E-450A-ABE3-18F120FF3D39}">
                <a1611:picAttrSrcUrl xmlns:a1611="http://schemas.microsoft.com/office/drawing/2016/11/main" xmlns="" r:id="rId5"/>
              </a:ext>
            </a:extLst>
          </a:blip>
          <a:stretch>
            <a:fillRect/>
          </a:stretch>
        </p:blipFill>
        <p:spPr>
          <a:xfrm>
            <a:off x="5689692" y="3895398"/>
            <a:ext cx="3240320" cy="2716892"/>
          </a:xfrm>
          <a:prstGeom prst="rect">
            <a:avLst/>
          </a:prstGeom>
        </p:spPr>
      </p:pic>
    </p:spTree>
  </p:cSld>
  <p:clrMapOvr>
    <a:masterClrMapping/>
  </p:clrMapOvr>
  <p:transition spd="slow">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xmlns="" id="{4E1EE2BA-72EB-AC4E-9D49-BF4A1FFB0D4D}"/>
              </a:ext>
            </a:extLst>
          </p:cNvPr>
          <p:cNvSpPr>
            <a:spLocks noGrp="1"/>
          </p:cNvSpPr>
          <p:nvPr>
            <p:ph idx="1"/>
          </p:nvPr>
        </p:nvSpPr>
        <p:spPr>
          <a:xfrm>
            <a:off x="457200" y="692696"/>
            <a:ext cx="4546848" cy="5832648"/>
          </a:xfrm>
        </p:spPr>
        <p:txBody>
          <a:bodyPr>
            <a:normAutofit lnSpcReduction="10000"/>
          </a:bodyPr>
          <a:lstStyle/>
          <a:p>
            <a:pPr marL="0" indent="0">
              <a:buNone/>
            </a:pPr>
            <a:r>
              <a:rPr lang="pl-PL" b="1" dirty="0">
                <a:solidFill>
                  <a:schemeClr val="bg1"/>
                </a:solidFill>
              </a:rPr>
              <a:t>Rycerze przybyli na Maltę dając jej nowy złoty wiek, tworząc ją kluczowym graczem na scenie kulturalnej w XVII i XVIII wiecznej Europie</a:t>
            </a:r>
            <a:r>
              <a:rPr lang="pl-PL" dirty="0">
                <a:solidFill>
                  <a:schemeClr val="bg1"/>
                </a:solidFill>
              </a:rPr>
              <a:t>. W artystycznym i kulturalnym życiu Wysp Maltańskich nie mogło zabraknąć artystów takich jak </a:t>
            </a:r>
            <a:r>
              <a:rPr lang="pl-PL" b="1" dirty="0">
                <a:solidFill>
                  <a:schemeClr val="bg1"/>
                </a:solidFill>
              </a:rPr>
              <a:t>Caravaggio, Mattia </a:t>
            </a:r>
            <a:r>
              <a:rPr lang="pl-PL" b="1" dirty="0" err="1">
                <a:solidFill>
                  <a:schemeClr val="bg1"/>
                </a:solidFill>
              </a:rPr>
              <a:t>Preti</a:t>
            </a:r>
            <a:r>
              <a:rPr lang="pl-PL" b="1" dirty="0">
                <a:solidFill>
                  <a:schemeClr val="bg1"/>
                </a:solidFill>
              </a:rPr>
              <a:t> i </a:t>
            </a:r>
            <a:r>
              <a:rPr lang="pl-PL" b="1" dirty="0" err="1">
                <a:solidFill>
                  <a:schemeClr val="bg1"/>
                </a:solidFill>
              </a:rPr>
              <a:t>Favray</a:t>
            </a:r>
            <a:r>
              <a:rPr lang="pl-PL" b="1" dirty="0">
                <a:solidFill>
                  <a:schemeClr val="bg1"/>
                </a:solidFill>
              </a:rPr>
              <a:t>, którzy zostali zaproszeni przez Rycerzy, aby upiększyć kościoły, pałace i </a:t>
            </a:r>
            <a:r>
              <a:rPr lang="pl-PL" b="1" dirty="0" err="1">
                <a:solidFill>
                  <a:schemeClr val="bg1"/>
                </a:solidFill>
              </a:rPr>
              <a:t>schroniska.W</a:t>
            </a:r>
            <a:r>
              <a:rPr lang="pl-PL" b="1" dirty="0">
                <a:solidFill>
                  <a:schemeClr val="bg1"/>
                </a:solidFill>
              </a:rPr>
              <a:t> 1798 roku Napoleon Bonaparte przejął Maltę od Rycerzy w drodze do Egiptu.</a:t>
            </a:r>
            <a:r>
              <a:rPr lang="pl-PL" dirty="0">
                <a:solidFill>
                  <a:schemeClr val="bg1"/>
                </a:solidFill>
              </a:rPr>
              <a:t> Francuska obecność na wyspach była krótkotrwała, gdyż Anglicy, o których pomoc prosili Maltańczycy, wsparli ich w walce z Francuzami i odbili Wyspy w 1800 </a:t>
            </a:r>
            <a:r>
              <a:rPr lang="pl-PL" dirty="0" err="1">
                <a:solidFill>
                  <a:schemeClr val="bg1"/>
                </a:solidFill>
              </a:rPr>
              <a:t>roku.</a:t>
            </a:r>
            <a:r>
              <a:rPr lang="pl-PL" b="1" dirty="0" err="1">
                <a:solidFill>
                  <a:schemeClr val="bg1"/>
                </a:solidFill>
              </a:rPr>
              <a:t>Brytyjska</a:t>
            </a:r>
            <a:r>
              <a:rPr lang="pl-PL" b="1" dirty="0">
                <a:solidFill>
                  <a:schemeClr val="bg1"/>
                </a:solidFill>
              </a:rPr>
              <a:t> okupacja na Malcie trwała do 1964 r., kiedy to Malta stała się niezależna. Maltańczycy dostosowali brytyjski system administracji, edukacji i </a:t>
            </a:r>
            <a:r>
              <a:rPr lang="pl-PL" b="1" dirty="0" err="1">
                <a:solidFill>
                  <a:schemeClr val="bg1"/>
                </a:solidFill>
              </a:rPr>
              <a:t>ustawodawstwa.</a:t>
            </a:r>
            <a:r>
              <a:rPr lang="pl-PL" dirty="0" err="1">
                <a:solidFill>
                  <a:schemeClr val="bg1"/>
                </a:solidFill>
              </a:rPr>
              <a:t>Nowoczesna</a:t>
            </a:r>
            <a:r>
              <a:rPr lang="pl-PL" dirty="0">
                <a:solidFill>
                  <a:schemeClr val="bg1"/>
                </a:solidFill>
              </a:rPr>
              <a:t> Malta stała się Republiką </a:t>
            </a:r>
            <a:r>
              <a:rPr lang="pl-PL" b="1" dirty="0">
                <a:solidFill>
                  <a:schemeClr val="bg1"/>
                </a:solidFill>
              </a:rPr>
              <a:t>w 1974 roku i przystąpiła do Unii Europejskiej w maju 2004 roku.</a:t>
            </a:r>
          </a:p>
          <a:p>
            <a:endParaRPr lang="pl-PL" dirty="0"/>
          </a:p>
        </p:txBody>
      </p:sp>
      <p:pic>
        <p:nvPicPr>
          <p:cNvPr id="11" name="Obraz 10" descr="Obraz zawierający zewnętrzne, budynek, zdjęcie, biały&#10;&#10;Opis wygenerowany automatycznie">
            <a:extLst>
              <a:ext uri="{FF2B5EF4-FFF2-40B4-BE49-F238E27FC236}">
                <a16:creationId xmlns:a16="http://schemas.microsoft.com/office/drawing/2014/main" xmlns="" id="{F47812C1-9F64-B04C-975E-FFECE54FB350}"/>
              </a:ext>
            </a:extLst>
          </p:cNvPr>
          <p:cNvPicPr>
            <a:picLocks noChangeAspect="1"/>
          </p:cNvPicPr>
          <p:nvPr/>
        </p:nvPicPr>
        <p:blipFill>
          <a:blip r:embed="rId2" cstate="print">
            <a:extLst>
              <a:ext uri="{28A0092B-C50C-407E-A947-70E740481C1C}">
                <a14:useLocalDpi xmlns:a14="http://schemas.microsoft.com/office/drawing/2010/main" xmlns="" val="0"/>
              </a:ext>
              <a:ext uri="{837473B0-CC2E-450A-ABE3-18F120FF3D39}">
                <a1611:picAttrSrcUrl xmlns:a1611="http://schemas.microsoft.com/office/drawing/2016/11/main" xmlns="" r:id="rId3"/>
              </a:ext>
            </a:extLst>
          </a:blip>
          <a:stretch>
            <a:fillRect/>
          </a:stretch>
        </p:blipFill>
        <p:spPr>
          <a:xfrm>
            <a:off x="5032588" y="901824"/>
            <a:ext cx="3657600" cy="3751312"/>
          </a:xfrm>
          <a:prstGeom prst="rect">
            <a:avLst/>
          </a:prstGeom>
        </p:spPr>
      </p:pic>
    </p:spTree>
    <p:extLst>
      <p:ext uri="{BB962C8B-B14F-4D97-AF65-F5344CB8AC3E}">
        <p14:creationId xmlns:p14="http://schemas.microsoft.com/office/powerpoint/2010/main" xmlns="" val="2332340382"/>
      </p:ext>
    </p:extLst>
  </p:cSld>
  <p:clrMapOvr>
    <a:masterClrMapping/>
  </p:clrMapOvr>
  <p:transition spd="slow">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D9C8CC94-1734-B449-9840-AEF6E4CCC044}"/>
              </a:ext>
            </a:extLst>
          </p:cNvPr>
          <p:cNvSpPr>
            <a:spLocks noGrp="1"/>
          </p:cNvSpPr>
          <p:nvPr>
            <p:ph type="title"/>
          </p:nvPr>
        </p:nvSpPr>
        <p:spPr>
          <a:xfrm>
            <a:off x="457200" y="116632"/>
            <a:ext cx="7772400" cy="1512169"/>
          </a:xfrm>
        </p:spPr>
        <p:txBody>
          <a:bodyPr>
            <a:normAutofit fontScale="90000"/>
          </a:bodyPr>
          <a:lstStyle/>
          <a:p>
            <a:pPr algn="ctr"/>
            <a:r>
              <a:rPr lang="pl-PL" b="1" dirty="0">
                <a:solidFill>
                  <a:schemeClr val="bg1"/>
                </a:solidFill>
              </a:rPr>
              <a:t>CIEKAWOSTKA HISTORYCZNA - </a:t>
            </a:r>
            <a:br>
              <a:rPr lang="pl-PL" b="1" dirty="0">
                <a:solidFill>
                  <a:schemeClr val="bg1"/>
                </a:solidFill>
              </a:rPr>
            </a:br>
            <a:r>
              <a:rPr lang="pl-PL" b="1" dirty="0">
                <a:solidFill>
                  <a:schemeClr val="bg1"/>
                </a:solidFill>
              </a:rPr>
              <a:t>UDZIAŁ POLAKÓW W OBRONIE MALTY PODCZAS</a:t>
            </a:r>
            <a:br>
              <a:rPr lang="pl-PL" b="1" dirty="0">
                <a:solidFill>
                  <a:schemeClr val="bg1"/>
                </a:solidFill>
              </a:rPr>
            </a:br>
            <a:r>
              <a:rPr lang="pl-PL" b="1" dirty="0">
                <a:solidFill>
                  <a:schemeClr val="bg1"/>
                </a:solidFill>
              </a:rPr>
              <a:t> II WOJNY ŚWIATOWEJ</a:t>
            </a:r>
            <a:r>
              <a:rPr lang="pl-PL" dirty="0">
                <a:solidFill>
                  <a:schemeClr val="bg1"/>
                </a:solidFill>
              </a:rPr>
              <a:t/>
            </a:r>
            <a:br>
              <a:rPr lang="pl-PL" dirty="0">
                <a:solidFill>
                  <a:schemeClr val="bg1"/>
                </a:solidFill>
              </a:rPr>
            </a:br>
            <a:endParaRPr lang="pl-PL" dirty="0">
              <a:solidFill>
                <a:schemeClr val="bg1"/>
              </a:solidFill>
            </a:endParaRPr>
          </a:p>
        </p:txBody>
      </p:sp>
      <p:sp>
        <p:nvSpPr>
          <p:cNvPr id="3" name="Symbol zastępczy zawartości 2">
            <a:extLst>
              <a:ext uri="{FF2B5EF4-FFF2-40B4-BE49-F238E27FC236}">
                <a16:creationId xmlns:a16="http://schemas.microsoft.com/office/drawing/2014/main" xmlns="" id="{A046047C-E16A-9546-BD6B-5FA0D84F5BAB}"/>
              </a:ext>
            </a:extLst>
          </p:cNvPr>
          <p:cNvSpPr>
            <a:spLocks noGrp="1"/>
          </p:cNvSpPr>
          <p:nvPr>
            <p:ph idx="1"/>
          </p:nvPr>
        </p:nvSpPr>
        <p:spPr>
          <a:xfrm>
            <a:off x="457200" y="1412776"/>
            <a:ext cx="5664808" cy="5184576"/>
          </a:xfrm>
        </p:spPr>
        <p:txBody>
          <a:bodyPr>
            <a:normAutofit/>
          </a:bodyPr>
          <a:lstStyle/>
          <a:p>
            <a:pPr marL="0" indent="0">
              <a:buNone/>
            </a:pPr>
            <a:r>
              <a:rPr lang="pl-PL" sz="2000" dirty="0">
                <a:solidFill>
                  <a:schemeClr val="bg1"/>
                </a:solidFill>
              </a:rPr>
              <a:t>„W obronie Malty </a:t>
            </a:r>
            <a:r>
              <a:rPr lang="pl-PL" sz="2000" b="1" dirty="0">
                <a:solidFill>
                  <a:schemeClr val="bg1"/>
                </a:solidFill>
              </a:rPr>
              <a:t>brali udział Polacy</a:t>
            </a:r>
            <a:r>
              <a:rPr lang="pl-PL" sz="2000" dirty="0">
                <a:solidFill>
                  <a:schemeClr val="bg1"/>
                </a:solidFill>
              </a:rPr>
              <a:t>. Ta obrona była bohaterska i heroiczna i skończyła się tym, że to przepiękne miasto zostało w dużej części zniszczone, ale jednak ani faszystowskie Włochy, ani narodowosocjalistyczne Niemcy nie były w stanie zniszczyć ducha tego narodu. Bitwa o Maltę okazała się wielkim alianckim zwycięstwem" - mówił podczas uroczystości Jan Stanisław Ciechanowski, kierownik Urzędu ds. Kombatantów i Osób Represjonowanych, który od niedzieli przewodzi dwudniowej polskiej delegacji na Maltę.</a:t>
            </a:r>
          </a:p>
          <a:p>
            <a:pPr marL="0" indent="0">
              <a:buNone/>
            </a:pPr>
            <a:endParaRPr lang="pl-PL" dirty="0"/>
          </a:p>
        </p:txBody>
      </p:sp>
      <p:pic>
        <p:nvPicPr>
          <p:cNvPr id="5" name="Obraz 4" descr="Obraz zawierający zewnętrzne, budynek, znak, woda&#10;&#10;Opis wygenerowany automatycznie">
            <a:extLst>
              <a:ext uri="{FF2B5EF4-FFF2-40B4-BE49-F238E27FC236}">
                <a16:creationId xmlns:a16="http://schemas.microsoft.com/office/drawing/2014/main" xmlns="" id="{7622A349-750B-084B-B392-A2F90A2A851A}"/>
              </a:ext>
            </a:extLst>
          </p:cNvPr>
          <p:cNvPicPr>
            <a:picLocks noChangeAspect="1"/>
          </p:cNvPicPr>
          <p:nvPr/>
        </p:nvPicPr>
        <p:blipFill>
          <a:blip r:embed="rId2" cstate="print">
            <a:extLst>
              <a:ext uri="{28A0092B-C50C-407E-A947-70E740481C1C}">
                <a14:useLocalDpi xmlns:a14="http://schemas.microsoft.com/office/drawing/2010/main" xmlns="" val="0"/>
              </a:ext>
              <a:ext uri="{837473B0-CC2E-450A-ABE3-18F120FF3D39}">
                <a1611:picAttrSrcUrl xmlns:a1611="http://schemas.microsoft.com/office/drawing/2016/11/main" xmlns="" r:id="rId3"/>
              </a:ext>
            </a:extLst>
          </a:blip>
          <a:stretch>
            <a:fillRect/>
          </a:stretch>
        </p:blipFill>
        <p:spPr>
          <a:xfrm>
            <a:off x="6444208" y="1841714"/>
            <a:ext cx="2406258" cy="2955438"/>
          </a:xfrm>
          <a:prstGeom prst="rect">
            <a:avLst/>
          </a:prstGeom>
        </p:spPr>
      </p:pic>
      <p:sp>
        <p:nvSpPr>
          <p:cNvPr id="6" name="pole tekstowe 5">
            <a:extLst>
              <a:ext uri="{FF2B5EF4-FFF2-40B4-BE49-F238E27FC236}">
                <a16:creationId xmlns:a16="http://schemas.microsoft.com/office/drawing/2014/main" xmlns="" id="{0097CB60-AAAD-1341-B12A-5CC35D6F1D70}"/>
              </a:ext>
            </a:extLst>
          </p:cNvPr>
          <p:cNvSpPr txBox="1"/>
          <p:nvPr/>
        </p:nvSpPr>
        <p:spPr>
          <a:xfrm>
            <a:off x="6122008" y="-465613"/>
            <a:ext cx="2119978" cy="369332"/>
          </a:xfrm>
          <a:prstGeom prst="rect">
            <a:avLst/>
          </a:prstGeom>
          <a:noFill/>
        </p:spPr>
        <p:txBody>
          <a:bodyPr wrap="square" rtlCol="0">
            <a:spAutoFit/>
          </a:bodyPr>
          <a:lstStyle/>
          <a:p>
            <a:r>
              <a:rPr lang="pl-PL" sz="900">
                <a:hlinkClick r:id="rId3" tooltip="https://it.wikipedia.org/wiki/Birzebbugia"/>
              </a:rPr>
              <a:t>To zdjęcie</a:t>
            </a:r>
            <a:r>
              <a:rPr lang="pl-PL" sz="900"/>
              <a:t>, autor: Nieznany autor, licencja: </a:t>
            </a:r>
            <a:r>
              <a:rPr lang="pl-PL" sz="900">
                <a:hlinkClick r:id="rId4" tooltip="https://creativecommons.org/licenses/by-sa/3.0/"/>
              </a:rPr>
              <a:t>CC BY-SA</a:t>
            </a:r>
            <a:endParaRPr lang="pl-PL" sz="900"/>
          </a:p>
        </p:txBody>
      </p:sp>
    </p:spTree>
    <p:extLst>
      <p:ext uri="{BB962C8B-B14F-4D97-AF65-F5344CB8AC3E}">
        <p14:creationId xmlns:p14="http://schemas.microsoft.com/office/powerpoint/2010/main" xmlns="" val="1764704615"/>
      </p:ext>
    </p:extLst>
  </p:cSld>
  <p:clrMapOvr>
    <a:masterClrMapping/>
  </p:clrMapOvr>
  <p:transition spd="slow">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xmlns="" id="{84A3837B-94CF-4A4A-8B62-3F88BA7D2720}"/>
              </a:ext>
            </a:extLst>
          </p:cNvPr>
          <p:cNvSpPr>
            <a:spLocks noGrp="1"/>
          </p:cNvSpPr>
          <p:nvPr>
            <p:ph idx="1"/>
          </p:nvPr>
        </p:nvSpPr>
        <p:spPr>
          <a:xfrm>
            <a:off x="457200" y="332656"/>
            <a:ext cx="5050904" cy="5458545"/>
          </a:xfrm>
        </p:spPr>
        <p:txBody>
          <a:bodyPr>
            <a:normAutofit/>
          </a:bodyPr>
          <a:lstStyle/>
          <a:p>
            <a:r>
              <a:rPr lang="pl-PL" dirty="0">
                <a:solidFill>
                  <a:schemeClr val="bg1"/>
                </a:solidFill>
              </a:rPr>
              <a:t>Walkę polskich żołnierzy: lotników i marynarzy biorących udział w zwycięskiej obronie Malty, która podczas II wojny światowej odgrywała kluczową rolę na Morzu Śródziemnym, uczczono podczas niedzielnych uroczystości w Valletcie na Malcie, które zorganizowano z okazji </a:t>
            </a:r>
            <a:r>
              <a:rPr lang="pl-PL" b="1" dirty="0">
                <a:solidFill>
                  <a:schemeClr val="bg1"/>
                </a:solidFill>
              </a:rPr>
              <a:t>71 rocznicy walk o wyspę. </a:t>
            </a:r>
            <a:r>
              <a:rPr lang="pl-PL" dirty="0">
                <a:solidFill>
                  <a:schemeClr val="bg1"/>
                </a:solidFill>
              </a:rPr>
              <a:t>Wzięli w niej udział polscy weterani walk o niepodległość, ale także przedstawiciele najwyższych władz Polski: prezydenta, rządu, Sejmu i Senatu złożyli kwiaty pod upamiętniającymi obronę Malty pomnikami: War </a:t>
            </a:r>
            <a:r>
              <a:rPr lang="pl-PL" dirty="0" err="1">
                <a:solidFill>
                  <a:schemeClr val="bg1"/>
                </a:solidFill>
              </a:rPr>
              <a:t>Memorial</a:t>
            </a:r>
            <a:r>
              <a:rPr lang="pl-PL" dirty="0">
                <a:solidFill>
                  <a:schemeClr val="bg1"/>
                </a:solidFill>
              </a:rPr>
              <a:t> oraz Great Siege Bell </a:t>
            </a:r>
            <a:r>
              <a:rPr lang="pl-PL" dirty="0" err="1">
                <a:solidFill>
                  <a:schemeClr val="bg1"/>
                </a:solidFill>
              </a:rPr>
              <a:t>Memorial</a:t>
            </a:r>
            <a:r>
              <a:rPr lang="pl-PL" dirty="0">
                <a:solidFill>
                  <a:schemeClr val="bg1"/>
                </a:solidFill>
              </a:rPr>
              <a:t> (Dzwon Pamięci). Wieczorem polska delegacja wzięła także udział w rocznicowych obchodach organizowanych przez władze Malty. Uświetnił je m.in. pokaz musztry polskiej Kompanii i Orkiestry Reprezentacyjnej Marynarki Wojennej.</a:t>
            </a:r>
          </a:p>
          <a:p>
            <a:endParaRPr lang="pl-PL" dirty="0"/>
          </a:p>
        </p:txBody>
      </p:sp>
      <p:pic>
        <p:nvPicPr>
          <p:cNvPr id="4" name="Obraz 3" descr="Obraz zawierający zewnętrzne, płot, woda, budynek&#10;&#10;Opis wygenerowany automatycznie">
            <a:extLst>
              <a:ext uri="{FF2B5EF4-FFF2-40B4-BE49-F238E27FC236}">
                <a16:creationId xmlns:a16="http://schemas.microsoft.com/office/drawing/2014/main" xmlns="" id="{C12DB338-208D-F845-A985-79EDE0A4D085}"/>
              </a:ext>
            </a:extLst>
          </p:cNvPr>
          <p:cNvPicPr>
            <a:picLocks noChangeAspect="1"/>
          </p:cNvPicPr>
          <p:nvPr/>
        </p:nvPicPr>
        <p:blipFill>
          <a:blip r:embed="rId2" cstate="print">
            <a:extLst>
              <a:ext uri="{28A0092B-C50C-407E-A947-70E740481C1C}">
                <a14:useLocalDpi xmlns:a14="http://schemas.microsoft.com/office/drawing/2010/main" xmlns="" val="0"/>
              </a:ext>
              <a:ext uri="{837473B0-CC2E-450A-ABE3-18F120FF3D39}">
                <a1611:picAttrSrcUrl xmlns:a1611="http://schemas.microsoft.com/office/drawing/2016/11/main" xmlns="" r:id="rId3"/>
              </a:ext>
            </a:extLst>
          </a:blip>
          <a:stretch>
            <a:fillRect/>
          </a:stretch>
        </p:blipFill>
        <p:spPr>
          <a:xfrm>
            <a:off x="5724128" y="692696"/>
            <a:ext cx="2842480" cy="3672408"/>
          </a:xfrm>
          <a:prstGeom prst="rect">
            <a:avLst/>
          </a:prstGeom>
        </p:spPr>
      </p:pic>
    </p:spTree>
    <p:extLst>
      <p:ext uri="{BB962C8B-B14F-4D97-AF65-F5344CB8AC3E}">
        <p14:creationId xmlns:p14="http://schemas.microsoft.com/office/powerpoint/2010/main" xmlns="" val="3371928747"/>
      </p:ext>
    </p:extLst>
  </p:cSld>
  <p:clrMapOvr>
    <a:masterClrMapping/>
  </p:clrMapOvr>
  <p:transition spd="slow">
    <p:randomBar dir="vert"/>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klepienie niebieskie">
  <a:themeElements>
    <a:clrScheme name="Sklepienie niebieskie">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fontScheme name="Sklepienie niebieski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klepienie niebieskie">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xmlns="" name="Celestial" id="{C4BB2A3D-0E93-4C5F-B0D2-9D3FCE089CC5}" vid="{E44E6A2F-09CD-4BE0-B42D-107FF03CEED6}"/>
    </a:ext>
  </a:extLst>
</a:theme>
</file>

<file path=docProps/app.xml><?xml version="1.0" encoding="utf-8"?>
<Properties xmlns="http://schemas.openxmlformats.org/officeDocument/2006/extended-properties" xmlns:vt="http://schemas.openxmlformats.org/officeDocument/2006/docPropsVTypes">
  <Template>{3AE7ED1E-C3C3-A34D-962E-AB7005F1273E}tf10001058</Template>
  <TotalTime>826</TotalTime>
  <Words>1603</Words>
  <Application>Microsoft Office PowerPoint</Application>
  <PresentationFormat>Pokaz na ekranie (4:3)</PresentationFormat>
  <Paragraphs>138</Paragraphs>
  <Slides>40</Slides>
  <Notes>0</Notes>
  <HiddenSlides>0</HiddenSlides>
  <MMClips>0</MMClips>
  <ScaleCrop>false</ScaleCrop>
  <HeadingPairs>
    <vt:vector size="4" baseType="variant">
      <vt:variant>
        <vt:lpstr>Motyw</vt:lpstr>
      </vt:variant>
      <vt:variant>
        <vt:i4>1</vt:i4>
      </vt:variant>
      <vt:variant>
        <vt:lpstr>Tytuły slajdów</vt:lpstr>
      </vt:variant>
      <vt:variant>
        <vt:i4>40</vt:i4>
      </vt:variant>
    </vt:vector>
  </HeadingPairs>
  <TitlesOfParts>
    <vt:vector size="41" baseType="lpstr">
      <vt:lpstr>Sklepienie niebieskie</vt:lpstr>
      <vt:lpstr>           Malta – PERŁA POŁUDNIOWEJ EUROPY </vt:lpstr>
      <vt:lpstr>NAJWAŻNIEJSZE INFORMACJE </vt:lpstr>
      <vt:lpstr>MAPA OGÓLNA MALTY</vt:lpstr>
      <vt:lpstr>Język maltański</vt:lpstr>
      <vt:lpstr>PRZYKŁADOWE SŁOWNICTWO MALTAŃSKIE</vt:lpstr>
      <vt:lpstr>                             Historia MALTY</vt:lpstr>
      <vt:lpstr>Slajd 7</vt:lpstr>
      <vt:lpstr>CIEKAWOSTKA HISTORYCZNA -  UDZIAŁ POLAKÓW W OBRONIE MALTY PODCZAS  II WOJNY ŚWIATOWEJ </vt:lpstr>
      <vt:lpstr>Slajd 9</vt:lpstr>
      <vt:lpstr>Slajd 10</vt:lpstr>
      <vt:lpstr>Ukształtowanie powierzchni</vt:lpstr>
      <vt:lpstr>klimat</vt:lpstr>
      <vt:lpstr>Warunki wodne</vt:lpstr>
      <vt:lpstr>Szata roślinna i świat zwierzęcy</vt:lpstr>
      <vt:lpstr>Slajd 15</vt:lpstr>
      <vt:lpstr>Slajd 16</vt:lpstr>
      <vt:lpstr>Slajd 17</vt:lpstr>
      <vt:lpstr>Ludność</vt:lpstr>
      <vt:lpstr>Gospodarka</vt:lpstr>
      <vt:lpstr>Ustrój polityczny</vt:lpstr>
      <vt:lpstr>Kuchnia maltańska</vt:lpstr>
      <vt:lpstr>Slajd 22</vt:lpstr>
      <vt:lpstr>Architektura</vt:lpstr>
      <vt:lpstr>Slajd 24</vt:lpstr>
      <vt:lpstr>NAJWAŻNIEJSZE MIASTA</vt:lpstr>
      <vt:lpstr>Slajd 26</vt:lpstr>
      <vt:lpstr> </vt:lpstr>
      <vt:lpstr>Slajd 28</vt:lpstr>
      <vt:lpstr>Slajd 29</vt:lpstr>
      <vt:lpstr>Atrakacje turystyczne</vt:lpstr>
      <vt:lpstr>Slajd 31</vt:lpstr>
      <vt:lpstr>Slajd 32</vt:lpstr>
      <vt:lpstr>Slajd 33</vt:lpstr>
      <vt:lpstr>Slajd 34</vt:lpstr>
      <vt:lpstr>Slajd 35</vt:lpstr>
      <vt:lpstr>Slajd 36</vt:lpstr>
      <vt:lpstr>Filmy nagrywane na malcie</vt:lpstr>
      <vt:lpstr>Slajd 38</vt:lpstr>
      <vt:lpstr>Slajd 39</vt:lpstr>
      <vt:lpstr> Dziękujemy za uwagę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Malta</dc:title>
  <dc:creator>Kinga</dc:creator>
  <cp:lastModifiedBy>admin</cp:lastModifiedBy>
  <cp:revision>145</cp:revision>
  <dcterms:created xsi:type="dcterms:W3CDTF">2014-11-12T07:59:04Z</dcterms:created>
  <dcterms:modified xsi:type="dcterms:W3CDTF">2019-12-07T15:00:49Z</dcterms:modified>
</cp:coreProperties>
</file>