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5" r:id="rId8"/>
    <p:sldId id="268" r:id="rId9"/>
    <p:sldId id="264" r:id="rId10"/>
    <p:sldId id="269" r:id="rId11"/>
    <p:sldId id="266" r:id="rId12"/>
    <p:sldId id="267" r:id="rId13"/>
    <p:sldId id="260" r:id="rId14"/>
    <p:sldId id="270" r:id="rId15"/>
    <p:sldId id="271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A2"/>
    <a:srgbClr val="0082B0"/>
    <a:srgbClr val="5F9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18.11.2021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18.11.2021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18.11.2021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18.11.2021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18.11.2021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18.11.2021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18.11.2021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18.11.2021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18.11.2021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18.11.2021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18.11.2021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18.11.2021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-PphP4hT4o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appy Kids Stock Vector Image by ©vectomart #123457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784976" cy="5964686"/>
          </a:xfrm>
          <a:prstGeom prst="rect">
            <a:avLst/>
          </a:prstGeom>
          <a:noFill/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19672" y="2132856"/>
            <a:ext cx="6112768" cy="1752600"/>
          </a:xfrm>
        </p:spPr>
        <p:txBody>
          <a:bodyPr/>
          <a:lstStyle/>
          <a:p>
            <a:endParaRPr lang="pl-PL" dirty="0"/>
          </a:p>
          <a:p>
            <a:r>
              <a:rPr lang="pl-PL" sz="2800" dirty="0">
                <a:solidFill>
                  <a:srgbClr val="0078A2"/>
                </a:solidFill>
              </a:rPr>
              <a:t>20 listopada 2021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sz="5400" b="1" dirty="0">
                <a:solidFill>
                  <a:srgbClr val="0082B0"/>
                </a:solidFill>
              </a:rPr>
              <a:t>Międzynarodowy Dzień </a:t>
            </a:r>
            <a:br>
              <a:rPr lang="pl-PL" sz="5400" b="1" dirty="0">
                <a:solidFill>
                  <a:srgbClr val="0082B0"/>
                </a:solidFill>
              </a:rPr>
            </a:br>
            <a:r>
              <a:rPr lang="pl-PL" sz="5400" b="1" dirty="0">
                <a:solidFill>
                  <a:srgbClr val="0082B0"/>
                </a:solidFill>
              </a:rPr>
              <a:t>Praw Dziecka</a:t>
            </a: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80728"/>
            <a:ext cx="5734570" cy="4436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1907704" y="3068960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0078A2"/>
                </a:solidFill>
              </a:rPr>
              <a:t>GDZIE  ZNAJDZIESZ POMOC …</a:t>
            </a: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6153561" cy="60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Grafika Download - in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7850" y="1484784"/>
            <a:ext cx="3486150" cy="4876801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04664"/>
            <a:ext cx="6130527" cy="596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Grafika wektorowa Jeden mały chłopiec, obrazy wektorowe, Jeden mały  chłopiec ilustracje i kliparty"/>
          <p:cNvPicPr>
            <a:picLocks noChangeAspect="1" noChangeArrowheads="1"/>
          </p:cNvPicPr>
          <p:nvPr/>
        </p:nvPicPr>
        <p:blipFill>
          <a:blip r:embed="rId3" cstate="print"/>
          <a:srcRect r="2629"/>
          <a:stretch>
            <a:fillRect/>
          </a:stretch>
        </p:blipFill>
        <p:spPr bwMode="auto">
          <a:xfrm>
            <a:off x="179512" y="1844824"/>
            <a:ext cx="2348348" cy="429503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1556792"/>
            <a:ext cx="856895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dirty="0"/>
              <a:t>UNICEF został wskazany </a:t>
            </a:r>
            <a:br>
              <a:rPr lang="pl-PL" sz="2200" dirty="0"/>
            </a:br>
            <a:endParaRPr lang="pl-PL" sz="2200" dirty="0"/>
          </a:p>
          <a:p>
            <a:r>
              <a:rPr lang="pl-PL" sz="2200" dirty="0"/>
              <a:t>w Konwencji o prawach dziecka </a:t>
            </a:r>
          </a:p>
          <a:p>
            <a:endParaRPr lang="pl-PL" sz="2200" dirty="0"/>
          </a:p>
          <a:p>
            <a:r>
              <a:rPr lang="pl-PL" sz="2200" dirty="0"/>
              <a:t>jako organizacja, która pomaga państwom </a:t>
            </a:r>
            <a:br>
              <a:rPr lang="pl-PL" sz="2200" dirty="0"/>
            </a:br>
            <a:br>
              <a:rPr lang="pl-PL" sz="2200" dirty="0"/>
            </a:br>
            <a:r>
              <a:rPr lang="pl-PL" sz="2200" dirty="0"/>
              <a:t>monitorować i przestrzegać praw dziecka. </a:t>
            </a:r>
          </a:p>
          <a:p>
            <a:endParaRPr lang="pl-PL" sz="2200" dirty="0"/>
          </a:p>
          <a:p>
            <a:endParaRPr lang="pl-PL" sz="2200" dirty="0"/>
          </a:p>
          <a:p>
            <a:endParaRPr lang="pl-PL" sz="2200" dirty="0"/>
          </a:p>
          <a:p>
            <a:endParaRPr lang="pl-PL" sz="2200" dirty="0"/>
          </a:p>
          <a:p>
            <a:endParaRPr lang="pl-PL" sz="2200" dirty="0"/>
          </a:p>
          <a:p>
            <a:r>
              <a:rPr lang="pl-PL" sz="2200" dirty="0"/>
              <a:t> </a:t>
            </a:r>
            <a:r>
              <a:rPr lang="pl-PL" sz="2200" b="1" dirty="0"/>
              <a:t>UNICEF stoi na straży praw  wszystkich dzieci na świecie.</a:t>
            </a:r>
          </a:p>
        </p:txBody>
      </p:sp>
      <p:pic>
        <p:nvPicPr>
          <p:cNvPr id="3" name="Picture 4" descr="Szczęśliwy, rysunek, dzieci. Szczęśliwy, wektor, dzieci, ilustracja, rysunek.  | CanStock"/>
          <p:cNvPicPr>
            <a:picLocks noChangeAspect="1" noChangeArrowheads="1"/>
          </p:cNvPicPr>
          <p:nvPr/>
        </p:nvPicPr>
        <p:blipFill>
          <a:blip r:embed="rId2" cstate="print"/>
          <a:srcRect b="3178"/>
          <a:stretch>
            <a:fillRect/>
          </a:stretch>
        </p:blipFill>
        <p:spPr bwMode="auto">
          <a:xfrm>
            <a:off x="5652120" y="3356992"/>
            <a:ext cx="2716582" cy="1955156"/>
          </a:xfrm>
          <a:prstGeom prst="rect">
            <a:avLst/>
          </a:prstGeom>
          <a:noFill/>
        </p:spPr>
      </p:pic>
      <p:sp>
        <p:nvSpPr>
          <p:cNvPr id="29698" name="AutoShape 2" descr="St-Majewski i UNICEF – razem dla dzieci | St.Majewski"/>
          <p:cNvSpPr>
            <a:spLocks noChangeAspect="1" noChangeArrowheads="1"/>
          </p:cNvSpPr>
          <p:nvPr/>
        </p:nvSpPr>
        <p:spPr bwMode="auto">
          <a:xfrm>
            <a:off x="155575" y="-868363"/>
            <a:ext cx="252412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9700" name="Picture 4" descr="http://liceum.dukla.pl/wp-content/uploads/2020/04/unic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20688"/>
            <a:ext cx="3615557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5536" y="40466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78A2"/>
                </a:solidFill>
              </a:rPr>
              <a:t>Tu znajdziesz więcej informacji</a:t>
            </a:r>
          </a:p>
        </p:txBody>
      </p:sp>
      <p:pic>
        <p:nvPicPr>
          <p:cNvPr id="1026" name="Picture 2" descr="Rysunek Dziecko, dziecko, powierzchnia, sztuka png | PNGEg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509120"/>
            <a:ext cx="2973495" cy="1770882"/>
          </a:xfrm>
          <a:prstGeom prst="rect">
            <a:avLst/>
          </a:prstGeom>
          <a:noFill/>
        </p:spPr>
      </p:pic>
      <p:sp>
        <p:nvSpPr>
          <p:cNvPr id="10" name="Objaśnienie owalne 9"/>
          <p:cNvSpPr/>
          <p:nvPr/>
        </p:nvSpPr>
        <p:spPr>
          <a:xfrm>
            <a:off x="3131840" y="2420888"/>
            <a:ext cx="3024336" cy="158417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3203848" y="2996952"/>
            <a:ext cx="30251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https://www.prawadziecka.</a:t>
            </a:r>
          </a:p>
          <a:p>
            <a:r>
              <a:rPr lang="pl-PL" dirty="0" err="1">
                <a:solidFill>
                  <a:schemeClr val="bg1"/>
                </a:solidFill>
              </a:rPr>
              <a:t>org</a:t>
            </a:r>
            <a:r>
              <a:rPr lang="pl-PL" dirty="0">
                <a:solidFill>
                  <a:schemeClr val="bg1"/>
                </a:solidFill>
              </a:rPr>
              <a:t>/</a:t>
            </a:r>
          </a:p>
        </p:txBody>
      </p:sp>
      <p:sp>
        <p:nvSpPr>
          <p:cNvPr id="12" name="Objaśnienie owalne 11"/>
          <p:cNvSpPr/>
          <p:nvPr/>
        </p:nvSpPr>
        <p:spPr>
          <a:xfrm>
            <a:off x="323528" y="2708920"/>
            <a:ext cx="2592288" cy="12241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3" name="Objaśnienie owalne 12"/>
          <p:cNvSpPr/>
          <p:nvPr/>
        </p:nvSpPr>
        <p:spPr>
          <a:xfrm>
            <a:off x="5076056" y="260648"/>
            <a:ext cx="3888432" cy="230425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5364088" y="836712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https://unicef.pl/wspolpraca/wspolpraca-z-placowkami-edukacyjnymi/materialy-edukacyjne</a:t>
            </a:r>
          </a:p>
        </p:txBody>
      </p:sp>
      <p:sp>
        <p:nvSpPr>
          <p:cNvPr id="15" name="Objaśnienie owalne 14"/>
          <p:cNvSpPr/>
          <p:nvPr/>
        </p:nvSpPr>
        <p:spPr>
          <a:xfrm>
            <a:off x="1619672" y="1052736"/>
            <a:ext cx="2664296" cy="108012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https://brpd.gov.pl/prawa-dziecka/</a:t>
            </a:r>
          </a:p>
        </p:txBody>
      </p:sp>
      <p:sp>
        <p:nvSpPr>
          <p:cNvPr id="17" name="Objaśnienie owalne 16"/>
          <p:cNvSpPr/>
          <p:nvPr/>
        </p:nvSpPr>
        <p:spPr>
          <a:xfrm>
            <a:off x="6156176" y="2924944"/>
            <a:ext cx="2736304" cy="151216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/>
          <p:cNvSpPr txBox="1"/>
          <p:nvPr/>
        </p:nvSpPr>
        <p:spPr>
          <a:xfrm>
            <a:off x="6516216" y="3212976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https://tuptuptup.org.pl/ja-prawo-prawo/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539552" y="3140968"/>
            <a:ext cx="215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https://unicef.pl/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ysunek Dziecko, dziecko, powierzchnia, sztuka png | PNGEg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509120"/>
            <a:ext cx="2973495" cy="1770882"/>
          </a:xfrm>
          <a:prstGeom prst="rect">
            <a:avLst/>
          </a:prstGeom>
          <a:noFill/>
        </p:spPr>
      </p:pic>
      <p:sp>
        <p:nvSpPr>
          <p:cNvPr id="14" name="Prostokąt 13"/>
          <p:cNvSpPr/>
          <p:nvPr/>
        </p:nvSpPr>
        <p:spPr>
          <a:xfrm>
            <a:off x="5364088" y="836712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https://unicef.pl/wspolpraca/wspolpraca-z-placowkami-edukacyjnymi/materialy-edukacyjne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6516216" y="3212976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https://tuptuptup.org.pl/ja-prawo-prawo/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539552" y="3140968"/>
            <a:ext cx="215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https://unicef.pl/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1967BB62-82EE-4AD9-80F4-E46162979190}"/>
              </a:ext>
            </a:extLst>
          </p:cNvPr>
          <p:cNvSpPr txBox="1"/>
          <p:nvPr/>
        </p:nvSpPr>
        <p:spPr>
          <a:xfrm>
            <a:off x="1979712" y="2005974"/>
            <a:ext cx="5832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https://www.youtube.com/watch?v=a-PphP4hT4o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7878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83568" y="764704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3200" dirty="0"/>
              <a:t>Prawa dziecka to podstawowe przepisy, które zapewniają dzieciom bezpieczny </a:t>
            </a:r>
          </a:p>
          <a:p>
            <a:pPr algn="just"/>
            <a:r>
              <a:rPr lang="pl-PL" sz="3200" dirty="0"/>
              <a:t>i zdrowy  rozwój. Wszystkie dzieci na świecie mają takie same prawa. </a:t>
            </a:r>
          </a:p>
          <a:p>
            <a:pPr algn="just"/>
            <a:r>
              <a:rPr lang="pl-PL" sz="3200" dirty="0"/>
              <a:t>Są one zapisane w Konwencji </a:t>
            </a:r>
          </a:p>
          <a:p>
            <a:pPr algn="just"/>
            <a:r>
              <a:rPr lang="pl-PL" sz="3200" dirty="0"/>
              <a:t>o prawach dziecka </a:t>
            </a:r>
          </a:p>
          <a:p>
            <a:pPr algn="just"/>
            <a:r>
              <a:rPr lang="pl-PL" sz="3200" dirty="0"/>
              <a:t>i dotyczą każdego </a:t>
            </a:r>
          </a:p>
          <a:p>
            <a:pPr algn="just"/>
            <a:r>
              <a:rPr lang="pl-PL" sz="3200" dirty="0"/>
              <a:t>dziecka, czyli osoby </a:t>
            </a:r>
          </a:p>
          <a:p>
            <a:pPr algn="just"/>
            <a:r>
              <a:rPr lang="pl-PL" sz="3200" dirty="0"/>
              <a:t>poniżej 18. roku życia.</a:t>
            </a:r>
          </a:p>
        </p:txBody>
      </p:sp>
      <p:pic>
        <p:nvPicPr>
          <p:cNvPr id="26626" name="Picture 2" descr="Sharing Stories of Parenting the Special Needs Child Around the World -  Parenting Outside The Li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212976"/>
            <a:ext cx="3024336" cy="30154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rafika wektorowa Zdrowe dzieci, obrazy wektorowe, Zdrowe dzieci ilustracje  i klipar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797152"/>
            <a:ext cx="3813448" cy="1906724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539552" y="404664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0082B0"/>
                </a:solidFill>
              </a:rPr>
              <a:t>Historia Praw Dziecka</a:t>
            </a:r>
          </a:p>
        </p:txBody>
      </p:sp>
      <p:sp>
        <p:nvSpPr>
          <p:cNvPr id="6" name="Prostokąt 5"/>
          <p:cNvSpPr/>
          <p:nvPr/>
        </p:nvSpPr>
        <p:spPr>
          <a:xfrm>
            <a:off x="323528" y="1196752"/>
            <a:ext cx="849694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dirty="0"/>
              <a:t>1924 r. – pierwszy zapis praw dziecka w Deklaracji Genewskiej</a:t>
            </a:r>
          </a:p>
          <a:p>
            <a:r>
              <a:rPr lang="pl-PL" sz="2200" dirty="0"/>
              <a:t>1946 r. – ONZ powołuje UNICEF w celu niesienia pomocy dzieciom   </a:t>
            </a:r>
          </a:p>
          <a:p>
            <a:r>
              <a:rPr lang="pl-PL" sz="2200" dirty="0"/>
              <a:t>                  całego świata </a:t>
            </a:r>
          </a:p>
          <a:p>
            <a:r>
              <a:rPr lang="pl-PL" sz="2200" dirty="0"/>
              <a:t>1959 r. – Deklaracja Praw Dziecka </a:t>
            </a:r>
          </a:p>
          <a:p>
            <a:r>
              <a:rPr lang="pl-PL" sz="2200" dirty="0"/>
              <a:t>1975 r. – Międzynarodowy Rok Dziecka</a:t>
            </a:r>
          </a:p>
          <a:p>
            <a:r>
              <a:rPr lang="pl-PL" sz="2200" dirty="0"/>
              <a:t>1989 r. – Konwencja Praw Dziecka </a:t>
            </a:r>
          </a:p>
          <a:p>
            <a:r>
              <a:rPr lang="pl-PL" sz="2200" dirty="0"/>
              <a:t>1990 r. – ratyfikacja Konwencji Praw Dziecka przez Polskę Komitet  </a:t>
            </a:r>
          </a:p>
          <a:p>
            <a:r>
              <a:rPr lang="pl-PL" sz="2200" dirty="0"/>
              <a:t>                  Ochrony Praw Dziecka - Warszawa</a:t>
            </a:r>
          </a:p>
          <a:p>
            <a:r>
              <a:rPr lang="pl-PL" sz="2200" dirty="0"/>
              <a:t>1997 r. – stworzono podstawy prawne do powołania Rzecznika </a:t>
            </a:r>
          </a:p>
          <a:p>
            <a:r>
              <a:rPr lang="pl-PL" sz="2200" dirty="0"/>
              <a:t>                 Praw Dziecka w Polsce</a:t>
            </a:r>
          </a:p>
          <a:p>
            <a:r>
              <a:rPr lang="pl-PL" sz="2200" dirty="0"/>
              <a:t>2000 r. - uchwalono ustawę o Rzeczniku Praw Dziecka</a:t>
            </a:r>
          </a:p>
        </p:txBody>
      </p:sp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1166843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800" dirty="0"/>
              <a:t>Konwencja o prawach dziecka jest porozumieniem pomiędzy państwami, do którego przystąpiły praktycznie wszystkie kraje na świecie. </a:t>
            </a:r>
          </a:p>
          <a:p>
            <a:pPr algn="just"/>
            <a:endParaRPr lang="pl-PL" sz="2800" dirty="0"/>
          </a:p>
          <a:p>
            <a:pPr algn="just"/>
            <a:r>
              <a:rPr lang="pl-PL" sz="2800" dirty="0"/>
              <a:t>W Konwencji określono katalog praw dziecka i działania, do jakich zobowiązuje się kraj w zakresie ich wdrażania i respektowania. </a:t>
            </a:r>
          </a:p>
          <a:p>
            <a:pPr algn="just"/>
            <a:endParaRPr lang="pl-PL" sz="2800" dirty="0"/>
          </a:p>
          <a:p>
            <a:pPr algn="just"/>
            <a:r>
              <a:rPr lang="pl-PL" sz="2800" dirty="0"/>
              <a:t>Konwencja zawiera 54 artykuły. </a:t>
            </a:r>
          </a:p>
        </p:txBody>
      </p:sp>
      <p:sp>
        <p:nvSpPr>
          <p:cNvPr id="3" name="Prostokąt 2"/>
          <p:cNvSpPr/>
          <p:nvPr/>
        </p:nvSpPr>
        <p:spPr>
          <a:xfrm>
            <a:off x="251520" y="272147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0082B0"/>
                </a:solidFill>
              </a:rPr>
              <a:t>Konwencja o prawach dziecka </a:t>
            </a:r>
          </a:p>
        </p:txBody>
      </p:sp>
      <p:pic>
        <p:nvPicPr>
          <p:cNvPr id="27652" name="Picture 4" descr="DZIEŃ MATEMATYKI 2017 | Szkoła Podstawowa nr 1 w Swarzędz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493488"/>
            <a:ext cx="3187480" cy="189433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80728"/>
            <a:ext cx="5734570" cy="4436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ole tekstowe 1"/>
          <p:cNvSpPr txBox="1"/>
          <p:nvPr/>
        </p:nvSpPr>
        <p:spPr>
          <a:xfrm>
            <a:off x="2411760" y="3212976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0082B0"/>
                </a:solidFill>
              </a:rPr>
              <a:t>PRAWA DZIECKA</a:t>
            </a:r>
          </a:p>
        </p:txBody>
      </p:sp>
    </p:spTree>
  </p:cSld>
  <p:clrMapOvr>
    <a:masterClrMapping/>
  </p:clrMapOvr>
  <p:transition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23528" y="260648"/>
            <a:ext cx="48245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b="1" dirty="0">
                <a:solidFill>
                  <a:srgbClr val="0082B0"/>
                </a:solidFill>
              </a:rPr>
              <a:t>PRAWO DO ŻYCIA I ROZWOJU </a:t>
            </a:r>
            <a:endParaRPr lang="pl-PL" sz="2200" dirty="0"/>
          </a:p>
        </p:txBody>
      </p:sp>
      <p:sp>
        <p:nvSpPr>
          <p:cNvPr id="7" name="Prostokąt 6"/>
          <p:cNvSpPr/>
          <p:nvPr/>
        </p:nvSpPr>
        <p:spPr>
          <a:xfrm>
            <a:off x="323528" y="1628800"/>
            <a:ext cx="74168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b="1" dirty="0">
                <a:solidFill>
                  <a:srgbClr val="0082B0"/>
                </a:solidFill>
              </a:rPr>
              <a:t>PRAWO DO WYCHOWANIA W RODZINIE</a:t>
            </a:r>
            <a:endParaRPr lang="pl-PL" sz="2200" dirty="0">
              <a:solidFill>
                <a:srgbClr val="0082B0"/>
              </a:solidFill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0892" y="4797152"/>
            <a:ext cx="3142731" cy="150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rostokąt 12"/>
          <p:cNvSpPr/>
          <p:nvPr/>
        </p:nvSpPr>
        <p:spPr>
          <a:xfrm>
            <a:off x="323528" y="980728"/>
            <a:ext cx="54372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b="1" dirty="0">
                <a:solidFill>
                  <a:srgbClr val="0082B0"/>
                </a:solidFill>
              </a:rPr>
              <a:t>PRAWO DO TOŻSAMOŚCI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323528" y="2348880"/>
            <a:ext cx="84969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b="1" dirty="0">
                <a:solidFill>
                  <a:srgbClr val="0082B0"/>
                </a:solidFill>
              </a:rPr>
              <a:t>PRAWO DO SWOBODY MYSLI, SUMIENIA I WYZNANIA</a:t>
            </a:r>
            <a:r>
              <a:rPr lang="pl-PL" b="1" i="1" dirty="0"/>
              <a:t> 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323528" y="3068960"/>
            <a:ext cx="8136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>
                <a:solidFill>
                  <a:srgbClr val="0082B0"/>
                </a:solidFill>
              </a:rPr>
              <a:t>PRAWO DO WYRAŻANIA WŁASNYCH POGLĄDÓW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323528" y="4509120"/>
            <a:ext cx="78488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b="1" dirty="0">
                <a:solidFill>
                  <a:srgbClr val="0082B0"/>
                </a:solidFill>
              </a:rPr>
              <a:t>PRAWO DO PRYWATNOŚCI</a:t>
            </a:r>
            <a:endParaRPr lang="pl-PL" sz="2200" dirty="0"/>
          </a:p>
        </p:txBody>
      </p:sp>
      <p:sp>
        <p:nvSpPr>
          <p:cNvPr id="17" name="Prostokąt 16"/>
          <p:cNvSpPr/>
          <p:nvPr/>
        </p:nvSpPr>
        <p:spPr>
          <a:xfrm>
            <a:off x="323528" y="3789040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b="1" dirty="0">
                <a:solidFill>
                  <a:srgbClr val="0082B0"/>
                </a:solidFill>
              </a:rPr>
              <a:t>PRAWO DO ŻYCIA BEZ PRZEMOCY</a:t>
            </a:r>
            <a:r>
              <a:rPr lang="pl-PL" sz="2200" dirty="0">
                <a:solidFill>
                  <a:srgbClr val="0082B0"/>
                </a:solidFill>
              </a:rPr>
              <a:t> </a:t>
            </a:r>
            <a:br>
              <a:rPr lang="pl-PL" sz="2200" dirty="0"/>
            </a:br>
            <a:endParaRPr lang="pl-PL" sz="2200" dirty="0"/>
          </a:p>
        </p:txBody>
      </p:sp>
    </p:spTree>
  </p:cSld>
  <p:clrMapOvr>
    <a:masterClrMapping/>
  </p:clrMapOvr>
  <p:transition>
    <p:pull dir="l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Rysunek Dzieci W Szkole - 1280x860 PNG Download - PNGk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764704"/>
            <a:ext cx="3456384" cy="2486911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395536" y="476672"/>
            <a:ext cx="8424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b="1" dirty="0">
                <a:solidFill>
                  <a:srgbClr val="0082B0"/>
                </a:solidFill>
              </a:rPr>
              <a:t>PRAWO DO TAJEMNICY KORESPONDENCJI </a:t>
            </a:r>
            <a:br>
              <a:rPr lang="pl-PL" sz="2200" dirty="0"/>
            </a:br>
            <a:endParaRPr lang="pl-PL" sz="2200" dirty="0"/>
          </a:p>
        </p:txBody>
      </p:sp>
      <p:sp>
        <p:nvSpPr>
          <p:cNvPr id="5" name="Prostokąt 4"/>
          <p:cNvSpPr/>
          <p:nvPr/>
        </p:nvSpPr>
        <p:spPr>
          <a:xfrm>
            <a:off x="395536" y="1124744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b="1" dirty="0">
                <a:solidFill>
                  <a:srgbClr val="0082B0"/>
                </a:solidFill>
              </a:rPr>
              <a:t>PRAWO DO  ODPOCZYNKU</a:t>
            </a:r>
            <a:br>
              <a:rPr lang="pl-PL" sz="2200" dirty="0"/>
            </a:br>
            <a:endParaRPr lang="pl-PL" sz="2200" dirty="0"/>
          </a:p>
        </p:txBody>
      </p:sp>
      <p:sp>
        <p:nvSpPr>
          <p:cNvPr id="6" name="Prostokąt 5"/>
          <p:cNvSpPr/>
          <p:nvPr/>
        </p:nvSpPr>
        <p:spPr>
          <a:xfrm>
            <a:off x="431032" y="1844824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b="1" dirty="0">
                <a:solidFill>
                  <a:srgbClr val="0082B0"/>
                </a:solidFill>
              </a:rPr>
              <a:t>PRAWO DO NAUKI</a:t>
            </a:r>
            <a:r>
              <a:rPr lang="pl-PL" sz="2200" dirty="0">
                <a:solidFill>
                  <a:srgbClr val="0082B0"/>
                </a:solidFill>
              </a:rPr>
              <a:t> </a:t>
            </a:r>
            <a:br>
              <a:rPr lang="pl-PL" sz="2200" dirty="0"/>
            </a:br>
            <a:endParaRPr lang="pl-PL" sz="22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95536" y="2492896"/>
            <a:ext cx="4536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>
                <a:solidFill>
                  <a:srgbClr val="0082B0"/>
                </a:solidFill>
              </a:rPr>
              <a:t>PRAWO DO INFORMACJI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395536" y="3212976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>
                <a:solidFill>
                  <a:srgbClr val="0082B0"/>
                </a:solidFill>
              </a:rPr>
              <a:t>PRAWO DO GODZIWYCH WARUNKÓW SOCJALNYCH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395536" y="3861048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>
                <a:solidFill>
                  <a:srgbClr val="0082B0"/>
                </a:solidFill>
              </a:rPr>
              <a:t>OCHRONA PRZED KONFLIKTEM ZBROJNYM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395536" y="4581128"/>
            <a:ext cx="74168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>
                <a:solidFill>
                  <a:srgbClr val="0082B0"/>
                </a:solidFill>
              </a:rPr>
              <a:t>OCHRONA W PROCESIE KARNYM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395536" y="5229200"/>
            <a:ext cx="8424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b="1" dirty="0">
                <a:solidFill>
                  <a:srgbClr val="0082B0"/>
                </a:solidFill>
              </a:rPr>
              <a:t>PRAWO DO STOWARZYSZANIA SIĘ</a:t>
            </a:r>
            <a:br>
              <a:rPr lang="pl-PL" sz="2200" dirty="0"/>
            </a:br>
            <a:endParaRPr lang="pl-PL" sz="2200" dirty="0"/>
          </a:p>
        </p:txBody>
      </p:sp>
    </p:spTree>
  </p:cSld>
  <p:clrMapOvr>
    <a:masterClrMapping/>
  </p:clrMapOvr>
  <p:transition>
    <p:pull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95536" y="548680"/>
            <a:ext cx="84969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b="1" dirty="0">
                <a:solidFill>
                  <a:srgbClr val="0082B0"/>
                </a:solidFill>
              </a:rPr>
              <a:t>DOBRO DZIECKA JAKO CEL NAJWYŻSZY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95536" y="1268760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>
                <a:solidFill>
                  <a:srgbClr val="0082B0"/>
                </a:solidFill>
              </a:rPr>
              <a:t>PRAWO DO ZNAJOMOŚCI SWOICH PRAW </a:t>
            </a:r>
          </a:p>
          <a:p>
            <a:r>
              <a:rPr lang="pl-PL" sz="2200" b="1" dirty="0">
                <a:solidFill>
                  <a:srgbClr val="0082B0"/>
                </a:solidFill>
              </a:rPr>
              <a:t>I POWOŁYWANIA SIĘ NA NIE</a:t>
            </a:r>
          </a:p>
        </p:txBody>
      </p:sp>
      <p:pic>
        <p:nvPicPr>
          <p:cNvPr id="36866" name="Picture 2" descr="Classmates, dzieci, przyjaciele, szczęśliwy. | CanStock"/>
          <p:cNvPicPr>
            <a:picLocks noChangeAspect="1" noChangeArrowheads="1"/>
          </p:cNvPicPr>
          <p:nvPr/>
        </p:nvPicPr>
        <p:blipFill>
          <a:blip r:embed="rId2" cstate="print"/>
          <a:srcRect b="4327"/>
          <a:stretch>
            <a:fillRect/>
          </a:stretch>
        </p:blipFill>
        <p:spPr bwMode="auto">
          <a:xfrm>
            <a:off x="1619672" y="3068960"/>
            <a:ext cx="5715000" cy="321679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79512" y="332656"/>
            <a:ext cx="87129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/>
              <a:t>PRAWA ZAWARTE </a:t>
            </a:r>
            <a:br>
              <a:rPr lang="pl-PL" sz="4400" dirty="0"/>
            </a:br>
            <a:r>
              <a:rPr lang="pl-PL" sz="4400" dirty="0"/>
              <a:t>W KONWENCJI PRAW DZIECKA PRZYSŁUGUJĄ KAŻDEMU DZIECKU I NIKT NIE MOŻE JE TYCH PRAW POZBAWIĆ.</a:t>
            </a:r>
          </a:p>
        </p:txBody>
      </p:sp>
      <p:pic>
        <p:nvPicPr>
          <p:cNvPr id="33797" name="Picture 5" descr="Macot images vectorielles, Macot vecteurs libres de droits | Depositpho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005064"/>
            <a:ext cx="2520280" cy="231599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277</TotalTime>
  <Words>424</Words>
  <Application>Microsoft Office PowerPoint</Application>
  <PresentationFormat>Pokaz na ekranie (4:3)</PresentationFormat>
  <Paragraphs>70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Calibri</vt:lpstr>
      <vt:lpstr>Georgia</vt:lpstr>
      <vt:lpstr>Wingdings</vt:lpstr>
      <vt:lpstr>Wingdings 2</vt:lpstr>
      <vt:lpstr>Miejski</vt:lpstr>
      <vt:lpstr>Międzynarodowy Dzień  Praw Dziecka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Międzynarodowy Dzień  Praw Dziecka</dc:title>
  <dc:creator>Edytka</dc:creator>
  <cp:lastModifiedBy>Justyna Reisenberg</cp:lastModifiedBy>
  <cp:revision>32</cp:revision>
  <dcterms:created xsi:type="dcterms:W3CDTF">2021-11-17T21:21:30Z</dcterms:created>
  <dcterms:modified xsi:type="dcterms:W3CDTF">2021-11-18T09:25:47Z</dcterms:modified>
</cp:coreProperties>
</file>