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  <p:sldId id="278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4CC6E8C-2CEE-490D-AB31-38B16DF79E1F}">
          <p14:sldIdLst>
            <p14:sldId id="256"/>
            <p14:sldId id="277"/>
          </p14:sldIdLst>
        </p14:section>
        <p14:section name="Oddíl bez názvu" id="{18D93BEE-97AC-433B-AD79-F5AA0217F925}">
          <p14:sldIdLst>
            <p14:sldId id="258"/>
            <p14:sldId id="259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6"/>
            <p14:sldId id="278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no4" initials="b" lastIdx="0" clrIdx="0">
    <p:extLst>
      <p:ext uri="{19B8F6BF-5375-455C-9EA6-DF929625EA0E}">
        <p15:presenceInfo xmlns:p15="http://schemas.microsoft.com/office/powerpoint/2012/main" userId="bano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34139" y="2195947"/>
            <a:ext cx="8689976" cy="2095498"/>
          </a:xfrm>
        </p:spPr>
        <p:txBody>
          <a:bodyPr>
            <a:normAutofit/>
          </a:bodyPr>
          <a:lstStyle/>
          <a:p>
            <a:pPr>
              <a:buSzPct val="68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k-SK" sz="6000" dirty="0"/>
              <a:t>Dopravná akadémia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1012" y="4291445"/>
            <a:ext cx="8689976" cy="14221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SzPct val="68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k-SK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študijný odbor –</a:t>
            </a:r>
            <a:r>
              <a:rPr lang="cs-CZ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3767 M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SzPct val="68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ekonomika a </a:t>
            </a:r>
            <a:r>
              <a:rPr lang="cs-CZ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manažment</a:t>
            </a:r>
            <a:r>
              <a:rPr lang="cs-CZ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cs-CZ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doprave</a:t>
            </a:r>
            <a:r>
              <a:rPr lang="cs-CZ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cs-CZ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zasielateľstvo</a:t>
            </a:r>
            <a:r>
              <a:rPr lang="cs-CZ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endParaRPr lang="cs-CZ" dirty="0"/>
          </a:p>
        </p:txBody>
      </p:sp>
      <p:pic>
        <p:nvPicPr>
          <p:cNvPr id="4" name="Picture 2" descr="http://www.lassak-transport.sk/images/bedn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988" y="-189047"/>
            <a:ext cx="4320480" cy="3541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5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Marketing a manažment</a:t>
            </a:r>
            <a:br>
              <a:rPr lang="sk-SK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dirty="0"/>
              <a:t>Žiaci sa naučia:</a:t>
            </a:r>
          </a:p>
          <a:p>
            <a:pPr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podstatu a vývin marketingu, marketingové 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nástroje</a:t>
            </a:r>
          </a:p>
          <a:p>
            <a:pPr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2400" dirty="0">
              <a:latin typeface="+mj-lt"/>
              <a:ea typeface="+mj-ea"/>
              <a:cs typeface="+mj-cs"/>
            </a:endParaRPr>
          </a:p>
          <a:p>
            <a:pPr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podstatu riadenia 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podniku</a:t>
            </a:r>
          </a:p>
          <a:p>
            <a:pPr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2400" dirty="0">
              <a:latin typeface="+mj-lt"/>
              <a:ea typeface="+mj-ea"/>
              <a:cs typeface="+mj-cs"/>
            </a:endParaRPr>
          </a:p>
          <a:p>
            <a:pPr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 smtClean="0">
                <a:latin typeface="+mj-lt"/>
                <a:ea typeface="+mj-ea"/>
                <a:cs typeface="+mj-cs"/>
              </a:rPr>
              <a:t>činnosti </a:t>
            </a:r>
            <a:r>
              <a:rPr lang="sk-SK" sz="2400" dirty="0">
                <a:latin typeface="+mj-lt"/>
                <a:ea typeface="+mj-ea"/>
                <a:cs typeface="+mj-cs"/>
              </a:rPr>
              <a:t>manažérov na všetkých stupňoch riadenia </a:t>
            </a:r>
            <a:endParaRPr lang="cs-CZ" sz="2400" dirty="0">
              <a:latin typeface="+mj-lt"/>
              <a:ea typeface="+mj-ea"/>
              <a:cs typeface="+mj-cs"/>
            </a:endParaRPr>
          </a:p>
          <a:p>
            <a:pPr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cs-CZ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Obrázok 6" descr="Obrázo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835" y="444208"/>
            <a:ext cx="2522419" cy="2101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33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6511" y="618518"/>
            <a:ext cx="10364451" cy="1314191"/>
          </a:xfrm>
        </p:spPr>
        <p:txBody>
          <a:bodyPr>
            <a:normAutofit fontScale="90000"/>
          </a:bodyPr>
          <a:lstStyle/>
          <a:p>
            <a:pPr marL="352425" indent="-255588">
              <a:spcBef>
                <a:spcPts val="400"/>
              </a:spcBef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dirty="0"/>
              <a:t>Aplikovaná informatika</a:t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65125" indent="-242888">
              <a:lnSpc>
                <a:spcPct val="90000"/>
              </a:lnSpc>
              <a:spcBef>
                <a:spcPts val="400"/>
              </a:spcBef>
              <a:buSzPct val="68000"/>
              <a:buNone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Žiaci sa naučia:</a:t>
            </a:r>
          </a:p>
          <a:p>
            <a:pPr marL="365125" indent="-242888">
              <a:lnSpc>
                <a:spcPct val="90000"/>
              </a:lnSpc>
              <a:spcBef>
                <a:spcPts val="400"/>
              </a:spcBef>
              <a:buSzPct val="68000"/>
              <a:buNone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2400" dirty="0">
              <a:latin typeface="+mj-lt"/>
              <a:ea typeface="+mj-ea"/>
              <a:cs typeface="+mj-cs"/>
            </a:endParaRPr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ovládať bežné počítačové 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programy</a:t>
            </a:r>
          </a:p>
          <a:p>
            <a:pPr marL="96837" indent="0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None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2400" dirty="0" smtClean="0">
              <a:latin typeface="+mj-lt"/>
              <a:ea typeface="+mj-ea"/>
              <a:cs typeface="+mj-cs"/>
            </a:endParaRPr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pracovať v prostredí aplikačných programov na spracovanie fakturácie, účtovníctva, skladovej evidencie, miezd a personalistiky</a:t>
            </a:r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2400" dirty="0">
              <a:latin typeface="+mj-lt"/>
              <a:ea typeface="+mj-ea"/>
              <a:cs typeface="+mj-cs"/>
            </a:endParaRPr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 smtClean="0">
                <a:latin typeface="+mj-lt"/>
                <a:ea typeface="+mj-ea"/>
                <a:cs typeface="+mj-cs"/>
              </a:rPr>
              <a:t>používať</a:t>
            </a:r>
            <a:r>
              <a:rPr lang="sk-SK" sz="2400" dirty="0">
                <a:latin typeface="+mj-lt"/>
                <a:ea typeface="+mj-ea"/>
                <a:cs typeface="+mj-cs"/>
              </a:rPr>
              <a:t> internetovú komunikáciu s 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orgánmi štátnej </a:t>
            </a:r>
            <a:r>
              <a:rPr lang="sk-SK" sz="2400" dirty="0">
                <a:latin typeface="+mj-lt"/>
                <a:ea typeface="+mj-ea"/>
                <a:cs typeface="+mj-cs"/>
              </a:rPr>
              <a:t>správy v oblasti daní</a:t>
            </a:r>
          </a:p>
          <a:p>
            <a:endParaRPr lang="cs-CZ" dirty="0"/>
          </a:p>
        </p:txBody>
      </p:sp>
      <p:pic>
        <p:nvPicPr>
          <p:cNvPr id="4" name="Obrázek 3" descr="Výsledok vyhľadávania obrázkov pre dopyt omega softver pocita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60" y="1031860"/>
            <a:ext cx="4152467" cy="267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3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PRAX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1714500"/>
            <a:ext cx="10363826" cy="4076699"/>
          </a:xfrm>
        </p:spPr>
        <p:txBody>
          <a:bodyPr/>
          <a:lstStyle/>
          <a:p>
            <a:pPr marL="96837" indent="0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None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Žiaci sa naučia:</a:t>
            </a:r>
          </a:p>
          <a:p>
            <a:pPr marL="365125" indent="-242888">
              <a:spcBef>
                <a:spcPts val="400"/>
              </a:spcBef>
              <a:buSzPct val="68000"/>
              <a:buNone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1050" b="1" dirty="0">
              <a:solidFill>
                <a:srgbClr val="B6D7B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  <a:p>
            <a:pPr marL="352425" indent="-255588" algn="ctr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 smtClean="0">
                <a:latin typeface="+mj-lt"/>
                <a:ea typeface="+mj-ea"/>
                <a:cs typeface="+mj-cs"/>
              </a:rPr>
              <a:t>prakticky  </a:t>
            </a:r>
            <a:r>
              <a:rPr lang="sk-SK" sz="2400" dirty="0" err="1" smtClean="0">
                <a:latin typeface="+mj-lt"/>
                <a:ea typeface="+mj-ea"/>
                <a:cs typeface="+mj-cs"/>
              </a:rPr>
              <a:t>aplikovaŤ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  vedomosti </a:t>
            </a:r>
            <a:r>
              <a:rPr lang="sk-SK" sz="2400" dirty="0">
                <a:latin typeface="+mj-lt"/>
                <a:ea typeface="+mj-ea"/>
                <a:cs typeface="+mj-cs"/>
              </a:rPr>
              <a:t>a 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zručnosti </a:t>
            </a:r>
            <a:r>
              <a:rPr lang="sk-SK" sz="2400" dirty="0">
                <a:latin typeface="+mj-lt"/>
                <a:ea typeface="+mj-ea"/>
                <a:cs typeface="+mj-cs"/>
              </a:rPr>
              <a:t>z odborných predmetov</a:t>
            </a:r>
            <a:endParaRPr lang="cs-CZ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229" y="3752849"/>
            <a:ext cx="4082344" cy="26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www.oltis.sk/coDRfqW1fc/uploads/2017/10/ISDL-obrazovka1-C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82" y="3359726"/>
            <a:ext cx="4429991" cy="24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2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2214694"/>
          </a:xfrm>
        </p:spPr>
        <p:txBody>
          <a:bodyPr>
            <a:normAutofit/>
          </a:bodyPr>
          <a:lstStyle/>
          <a:p>
            <a:r>
              <a:rPr lang="cs-CZ" sz="3200" dirty="0"/>
              <a:t>Študenti III</a:t>
            </a:r>
            <a:r>
              <a:rPr lang="cs-CZ" sz="3200" dirty="0" smtClean="0"/>
              <a:t>. a </a:t>
            </a:r>
            <a:r>
              <a:rPr lang="cs-CZ" sz="3200" dirty="0"/>
              <a:t>IV</a:t>
            </a:r>
            <a:r>
              <a:rPr lang="cs-CZ" sz="3200" dirty="0" smtClean="0"/>
              <a:t>. </a:t>
            </a:r>
            <a:r>
              <a:rPr lang="cs-CZ" sz="3200" dirty="0" err="1" smtClean="0"/>
              <a:t>ročníkov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err="1"/>
              <a:t>majú</a:t>
            </a:r>
            <a:r>
              <a:rPr lang="cs-CZ" sz="3200" dirty="0"/>
              <a:t> </a:t>
            </a:r>
            <a:r>
              <a:rPr lang="cs-CZ" sz="3200" dirty="0" err="1"/>
              <a:t>vytvorených</a:t>
            </a:r>
            <a:r>
              <a:rPr lang="cs-CZ" sz="3200" dirty="0"/>
              <a:t> </a:t>
            </a:r>
            <a:r>
              <a:rPr lang="cs-CZ" sz="3200" dirty="0" err="1"/>
              <a:t>niekoľko</a:t>
            </a:r>
            <a:r>
              <a:rPr lang="cs-CZ" sz="3200" dirty="0"/>
              <a:t> </a:t>
            </a:r>
            <a:r>
              <a:rPr lang="cs-CZ" sz="3200" dirty="0" err="1" smtClean="0"/>
              <a:t>firiem</a:t>
            </a:r>
            <a:r>
              <a:rPr lang="cs-CZ" sz="3200" dirty="0" smtClean="0"/>
              <a:t>, </a:t>
            </a:r>
            <a:r>
              <a:rPr lang="cs-CZ" sz="3200" dirty="0"/>
              <a:t>v </a:t>
            </a:r>
            <a:r>
              <a:rPr lang="cs-CZ" sz="3200" dirty="0" err="1"/>
              <a:t>ktorých</a:t>
            </a:r>
            <a:r>
              <a:rPr lang="cs-CZ" sz="3200" dirty="0"/>
              <a:t> </a:t>
            </a:r>
            <a:r>
              <a:rPr lang="cs-CZ" sz="3200" dirty="0" err="1" smtClean="0"/>
              <a:t>simulujú</a:t>
            </a:r>
            <a:r>
              <a:rPr lang="cs-CZ" sz="3200" dirty="0" smtClean="0"/>
              <a:t> </a:t>
            </a:r>
            <a:r>
              <a:rPr lang="cs-CZ" sz="3200" dirty="0" err="1" smtClean="0"/>
              <a:t>reálne</a:t>
            </a:r>
            <a:r>
              <a:rPr lang="cs-CZ" sz="3200" dirty="0" smtClean="0"/>
              <a:t> </a:t>
            </a:r>
            <a:r>
              <a:rPr lang="cs-CZ" sz="3200" dirty="0" err="1" smtClean="0"/>
              <a:t>podnikateľské</a:t>
            </a:r>
            <a:r>
              <a:rPr lang="cs-CZ" sz="3200" dirty="0" smtClean="0"/>
              <a:t> </a:t>
            </a:r>
            <a:r>
              <a:rPr lang="cs-CZ" sz="3200" dirty="0" err="1" smtClean="0"/>
              <a:t>prostredie</a:t>
            </a:r>
            <a:endParaRPr lang="cs-CZ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243895">
            <a:off x="469869" y="2320433"/>
            <a:ext cx="5412267" cy="3243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 rot="239278">
            <a:off x="5888952" y="2325399"/>
            <a:ext cx="6087532" cy="34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 l="14999" r="14999"/>
          <a:stretch>
            <a:fillRect/>
          </a:stretch>
        </p:blipFill>
        <p:spPr>
          <a:xfrm>
            <a:off x="3814734" y="4518027"/>
            <a:ext cx="2912050" cy="2339973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8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1313">
              <a:spcBef>
                <a:spcPts val="4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200" dirty="0" smtClean="0"/>
              <a:t>A </a:t>
            </a:r>
            <a:r>
              <a:rPr lang="cs-CZ" sz="3200" dirty="0" err="1" smtClean="0"/>
              <a:t>vytvárajú</a:t>
            </a:r>
            <a:r>
              <a:rPr lang="cs-CZ" b="1" dirty="0" smtClean="0">
                <a:solidFill>
                  <a:srgbClr val="B6D7B1"/>
                </a:solidFill>
                <a:latin typeface="Times New Roman" pitchFamily="16" charset="0"/>
              </a:rPr>
              <a:t> </a:t>
            </a:r>
            <a:r>
              <a:rPr lang="cs-CZ" sz="3200" dirty="0" err="1"/>
              <a:t>príjemnú</a:t>
            </a:r>
            <a:r>
              <a:rPr lang="cs-CZ" sz="3200" dirty="0"/>
              <a:t> atmosféru </a:t>
            </a:r>
            <a:br>
              <a:rPr lang="cs-CZ" sz="3200" dirty="0"/>
            </a:br>
            <a:r>
              <a:rPr lang="cs-CZ" sz="3200" dirty="0"/>
              <a:t>v škole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27" y="2366963"/>
            <a:ext cx="6380018" cy="3857192"/>
          </a:xfrm>
        </p:spPr>
      </p:pic>
    </p:spTree>
    <p:extLst>
      <p:ext uri="{BB962C8B-B14F-4D97-AF65-F5344CB8AC3E}">
        <p14:creationId xmlns:p14="http://schemas.microsoft.com/office/powerpoint/2010/main" val="33242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cap="none" dirty="0"/>
              <a:t>Ak ukončím štúdium, môžem pracovať ako....</a:t>
            </a:r>
            <a:br>
              <a:rPr lang="sk-SK" cap="non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608013" lvl="1">
              <a:spcBef>
                <a:spcPts val="325"/>
              </a:spcBef>
              <a:buClr>
                <a:schemeClr val="bg2">
                  <a:lumMod val="50000"/>
                </a:schemeClr>
              </a:buClr>
              <a:buSzPct val="85000"/>
              <a:buFont typeface="Wingdings" charset="2"/>
              <a:buChar char="v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</a:pPr>
            <a:r>
              <a:rPr lang="sk-SK" sz="3600" cap="none" dirty="0" smtClean="0">
                <a:latin typeface="+mj-lt"/>
                <a:ea typeface="+mj-ea"/>
                <a:cs typeface="+mj-cs"/>
              </a:rPr>
              <a:t>Zasielateľ</a:t>
            </a:r>
          </a:p>
          <a:p>
            <a:pPr marL="608013" lvl="1">
              <a:spcBef>
                <a:spcPts val="325"/>
              </a:spcBef>
              <a:buClr>
                <a:schemeClr val="bg2">
                  <a:lumMod val="50000"/>
                </a:schemeClr>
              </a:buClr>
              <a:buSzPct val="85000"/>
              <a:buFont typeface="Wingdings" charset="2"/>
              <a:buChar char="v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</a:pPr>
            <a:r>
              <a:rPr lang="sk-SK" sz="3600" cap="none" dirty="0" smtClean="0"/>
              <a:t>Marketingový pracovník </a:t>
            </a:r>
            <a:r>
              <a:rPr lang="sk-SK" sz="3600" cap="none" dirty="0"/>
              <a:t>v </a:t>
            </a:r>
            <a:r>
              <a:rPr lang="sk-SK" sz="3600" cap="none" dirty="0" smtClean="0"/>
              <a:t>dopravnej firme</a:t>
            </a:r>
          </a:p>
          <a:p>
            <a:pPr marL="608013" lvl="1">
              <a:spcBef>
                <a:spcPts val="325"/>
              </a:spcBef>
              <a:buClr>
                <a:schemeClr val="bg2">
                  <a:lumMod val="50000"/>
                </a:schemeClr>
              </a:buClr>
              <a:buSzPct val="85000"/>
              <a:buFont typeface="Wingdings" charset="2"/>
              <a:buChar char="v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</a:pPr>
            <a:r>
              <a:rPr lang="sk-SK" sz="3600" cap="none" dirty="0" smtClean="0"/>
              <a:t>Ekonóm a účtovník </a:t>
            </a:r>
          </a:p>
          <a:p>
            <a:pPr marL="608013" lvl="1">
              <a:spcBef>
                <a:spcPts val="325"/>
              </a:spcBef>
              <a:buClr>
                <a:schemeClr val="bg2">
                  <a:lumMod val="50000"/>
                </a:schemeClr>
              </a:buClr>
              <a:buSzPct val="85000"/>
              <a:buFont typeface="Wingdings" charset="2"/>
              <a:buChar char="v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</a:pPr>
            <a:r>
              <a:rPr lang="sk-SK" sz="3600" cap="none" dirty="0" smtClean="0"/>
              <a:t>Riadiaci pracovník</a:t>
            </a:r>
          </a:p>
          <a:p>
            <a:pPr marL="608013" lvl="1">
              <a:spcBef>
                <a:spcPts val="325"/>
              </a:spcBef>
              <a:buClr>
                <a:schemeClr val="bg2">
                  <a:lumMod val="50000"/>
                </a:schemeClr>
              </a:buClr>
              <a:buSzPct val="85000"/>
              <a:buFont typeface="Wingdings" charset="2"/>
              <a:buChar char="v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</a:pPr>
            <a:r>
              <a:rPr lang="sk-SK" sz="3600" cap="none" dirty="0" smtClean="0"/>
              <a:t>Samostatný podnikateľ</a:t>
            </a:r>
          </a:p>
          <a:p>
            <a:pPr marL="608013" lvl="1">
              <a:spcBef>
                <a:spcPts val="325"/>
              </a:spcBef>
              <a:buClr>
                <a:schemeClr val="bg2">
                  <a:lumMod val="50000"/>
                </a:schemeClr>
              </a:buClr>
              <a:buSzPct val="85000"/>
              <a:buFont typeface="Wingdings" charset="2"/>
              <a:buChar char="v"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</a:pPr>
            <a:endParaRPr lang="sk-SK" sz="4300" cap="none" dirty="0" smtClean="0">
              <a:latin typeface="+mj-lt"/>
              <a:ea typeface="+mj-ea"/>
              <a:cs typeface="+mj-cs"/>
            </a:endParaRPr>
          </a:p>
          <a:p>
            <a:pPr marL="608013" lvl="1">
              <a:spcBef>
                <a:spcPts val="325"/>
              </a:spcBef>
              <a:buClr>
                <a:schemeClr val="bg2">
                  <a:lumMod val="50000"/>
                </a:schemeClr>
              </a:buClr>
              <a:buSzPct val="85000"/>
              <a:buNone/>
              <a:tabLst>
                <a:tab pos="608013" algn="l"/>
                <a:tab pos="1055688" algn="l"/>
                <a:tab pos="1504950" algn="l"/>
                <a:tab pos="1954213" algn="l"/>
                <a:tab pos="2403475" algn="l"/>
                <a:tab pos="2852738" algn="l"/>
                <a:tab pos="3302000" algn="l"/>
                <a:tab pos="3751263" algn="l"/>
                <a:tab pos="4200525" algn="l"/>
                <a:tab pos="4649788" algn="l"/>
                <a:tab pos="5099050" algn="l"/>
                <a:tab pos="5548313" algn="l"/>
                <a:tab pos="5997575" algn="l"/>
                <a:tab pos="6446838" algn="l"/>
                <a:tab pos="6896100" algn="l"/>
                <a:tab pos="7345363" algn="l"/>
                <a:tab pos="7794625" algn="l"/>
                <a:tab pos="8243888" algn="l"/>
                <a:tab pos="8693150" algn="l"/>
                <a:tab pos="9142413" algn="l"/>
                <a:tab pos="9591675" algn="l"/>
              </a:tabLst>
            </a:pPr>
            <a:endParaRPr lang="sk-SK" sz="4300" cap="none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http://4.bp.blogspot.com/-djqsEIywiDo/TeT4aL8dY6I/AAAAAAAAElg/GXwWnUAN09Q/s1600/Graduate_3579916_small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423269" y="1301448"/>
            <a:ext cx="2428860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69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2155" y="2680855"/>
            <a:ext cx="7606145" cy="4102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/>
              <a:t>Spolupráca školy so softvérovými firmami</a:t>
            </a:r>
            <a:r>
              <a:rPr lang="sk-SK" cap="none" dirty="0"/>
              <a:t/>
            </a:r>
            <a:br>
              <a:rPr lang="sk-SK" cap="non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1610592"/>
            <a:ext cx="10363826" cy="4180608"/>
          </a:xfrm>
        </p:spPr>
        <p:txBody>
          <a:bodyPr/>
          <a:lstStyle/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Firma 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KROS </a:t>
            </a:r>
            <a:r>
              <a:rPr lang="sk-SK" sz="2400" dirty="0">
                <a:latin typeface="+mj-lt"/>
                <a:ea typeface="+mj-ea"/>
                <a:cs typeface="+mj-cs"/>
              </a:rPr>
              <a:t>poskytuje na výučbu odborných predmetov softvér ALFA, OLYMP a OMEGA</a:t>
            </a:r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Študenti, ktorí úspešne zmaturujú získajú od 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firmy KROS </a:t>
            </a:r>
            <a:r>
              <a:rPr lang="sk-SK" sz="2400" dirty="0">
                <a:latin typeface="+mj-lt"/>
                <a:ea typeface="+mj-ea"/>
                <a:cs typeface="+mj-cs"/>
              </a:rPr>
              <a:t>certifikát</a:t>
            </a:r>
          </a:p>
          <a:p>
            <a:endParaRPr lang="cs-CZ" dirty="0"/>
          </a:p>
        </p:txBody>
      </p:sp>
      <p:pic>
        <p:nvPicPr>
          <p:cNvPr id="4" name="Picture 2" descr="https://www.podnikajte.sk/Data/881/UserFiles/obrazky-v-clankoch/2015-02-08-Kros-baner-clanok.jpg"/>
          <p:cNvPicPr>
            <a:picLocks noChangeAspect="1" noChangeArrowheads="1"/>
          </p:cNvPicPr>
          <p:nvPr/>
        </p:nvPicPr>
        <p:blipFill>
          <a:blip r:embed="rId3"/>
          <a:srcRect t="31051" r="43750"/>
          <a:stretch>
            <a:fillRect/>
          </a:stretch>
        </p:blipFill>
        <p:spPr bwMode="auto">
          <a:xfrm>
            <a:off x="720493" y="4591490"/>
            <a:ext cx="3214710" cy="2062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713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62138"/>
          </a:xfrm>
        </p:spPr>
        <p:txBody>
          <a:bodyPr>
            <a:normAutofit fontScale="90000"/>
          </a:bodyPr>
          <a:lstStyle/>
          <a:p>
            <a:pPr algn="l"/>
            <a:endParaRPr lang="cs-CZ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8" y="618519"/>
            <a:ext cx="10295906" cy="5887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26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5" y="502575"/>
            <a:ext cx="5136355" cy="34242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88" y="1199198"/>
            <a:ext cx="5143500" cy="545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1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07" y="311728"/>
            <a:ext cx="8759535" cy="583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7250" y="-429622"/>
            <a:ext cx="10364451" cy="221469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Odborné </a:t>
            </a:r>
            <a:r>
              <a:rPr lang="cs-CZ" dirty="0" err="1" smtClean="0">
                <a:solidFill>
                  <a:schemeClr val="bg1"/>
                </a:solidFill>
              </a:rPr>
              <a:t>exkurzie</a:t>
            </a:r>
            <a:r>
              <a:rPr lang="cs-CZ" dirty="0" smtClean="0">
                <a:solidFill>
                  <a:schemeClr val="bg1"/>
                </a:solidFill>
              </a:rPr>
              <a:t> a školské </a:t>
            </a:r>
            <a:r>
              <a:rPr lang="cs-CZ" dirty="0" err="1" smtClean="0">
                <a:solidFill>
                  <a:schemeClr val="bg1"/>
                </a:solidFill>
              </a:rPr>
              <a:t>výletyy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9" y="3101257"/>
            <a:ext cx="4878424" cy="325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615" y="3389132"/>
            <a:ext cx="4446611" cy="2964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44" y="311728"/>
            <a:ext cx="9618518" cy="641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40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ct val="68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4800" dirty="0" err="1"/>
              <a:t>PREČo</a:t>
            </a:r>
            <a:r>
              <a:rPr lang="cs-CZ" sz="4800" dirty="0"/>
              <a:t> </a:t>
            </a:r>
            <a:r>
              <a:rPr lang="cs-CZ" sz="4800" dirty="0" err="1"/>
              <a:t>Dopravná</a:t>
            </a:r>
            <a:r>
              <a:rPr lang="cs-CZ" sz="4800" dirty="0"/>
              <a:t> </a:t>
            </a:r>
            <a:r>
              <a:rPr lang="cs-CZ" sz="4800" dirty="0" err="1" smtClean="0"/>
              <a:t>akadémia</a:t>
            </a:r>
            <a:r>
              <a:rPr lang="cs-CZ" sz="4800" dirty="0" smtClean="0"/>
              <a:t> ? 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1. </a:t>
            </a:r>
            <a:r>
              <a:rPr lang="cs-CZ" dirty="0" err="1" smtClean="0"/>
              <a:t>M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ȏžeš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ŠTUDOVAŤ DVA JAZYKY           ANGLICKÝ JAZYK</a:t>
            </a:r>
          </a:p>
          <a:p>
            <a:pPr marL="0" indent="0">
              <a:buNone/>
            </a:pPr>
            <a:r>
              <a:rPr lang="cs-CZ" dirty="0" smtClean="0"/>
              <a:t>					    </a:t>
            </a:r>
            <a:r>
              <a:rPr lang="cs-CZ" dirty="0" err="1" smtClean="0"/>
              <a:t>nEMECKÝ</a:t>
            </a:r>
            <a:r>
              <a:rPr lang="cs-CZ" dirty="0" smtClean="0"/>
              <a:t> JAZYK                                                       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2. </a:t>
            </a:r>
            <a:r>
              <a:rPr lang="cs-CZ" dirty="0" err="1" smtClean="0"/>
              <a:t>M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ȏžeš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ŠTUDOVAŤ                      EKONOMICKE PREDMETY                          </a:t>
            </a:r>
          </a:p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3. </a:t>
            </a:r>
            <a:r>
              <a:rPr lang="cs-CZ" dirty="0" err="1" smtClean="0"/>
              <a:t>M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ȏžeš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ŠTUDOVAŤ 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DOPRAVNÉ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PREDMETY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5242212" y="2608118"/>
            <a:ext cx="4675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5242213" y="2608118"/>
            <a:ext cx="467591" cy="51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605645" y="4079145"/>
            <a:ext cx="1049482" cy="10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3605645" y="5527965"/>
            <a:ext cx="1143000" cy="10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Šipka doprava 17"/>
          <p:cNvSpPr/>
          <p:nvPr/>
        </p:nvSpPr>
        <p:spPr>
          <a:xfrm>
            <a:off x="8291945" y="3938155"/>
            <a:ext cx="1298864" cy="322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 descr="Výsledok vyhľadávania obrázkov pre dopyt pracovné príležitosti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324" y="2899929"/>
            <a:ext cx="2353974" cy="2628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7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Ďakujeme</a:t>
            </a:r>
            <a:r>
              <a:rPr lang="cs-CZ" dirty="0" smtClean="0"/>
              <a:t> za </a:t>
            </a:r>
            <a:r>
              <a:rPr lang="cs-CZ" dirty="0" err="1" smtClean="0"/>
              <a:t>pozornosť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dirty="0" err="1" smtClean="0"/>
              <a:t>Tešíme</a:t>
            </a:r>
            <a:r>
              <a:rPr lang="cs-CZ" sz="3600" dirty="0" smtClean="0"/>
              <a:t> </a:t>
            </a:r>
            <a:r>
              <a:rPr lang="cs-CZ" sz="3600" dirty="0" err="1" smtClean="0"/>
              <a:t>sa</a:t>
            </a:r>
            <a:r>
              <a:rPr lang="cs-CZ" sz="3600" dirty="0" smtClean="0"/>
              <a:t> na vás v </a:t>
            </a:r>
            <a:r>
              <a:rPr lang="cs-CZ" sz="3600" dirty="0" err="1" smtClean="0"/>
              <a:t>školskom</a:t>
            </a:r>
            <a:r>
              <a:rPr lang="cs-CZ" sz="3600" dirty="0" smtClean="0"/>
              <a:t> roku 2019 - 2020</a:t>
            </a:r>
            <a:endParaRPr lang="cs-CZ" sz="3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54" y="3325091"/>
            <a:ext cx="3626424" cy="332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8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Hlavné ciele školského vzdelávacieho programu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Clr>
                <a:schemeClr val="bg2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sk-SK" dirty="0"/>
              <a:t>Pripraviť absolventa na vysokoškolské štúdium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sk-SK" dirty="0"/>
              <a:t>Pripraviť absolventa pre prax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head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4" y="4079145"/>
            <a:ext cx="5322570" cy="1624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3473" y="3241964"/>
            <a:ext cx="3730336" cy="213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123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8856" y="691253"/>
            <a:ext cx="10364451" cy="1012856"/>
          </a:xfrm>
        </p:spPr>
        <p:txBody>
          <a:bodyPr anchor="t">
            <a:normAutofit fontScale="90000"/>
          </a:bodyPr>
          <a:lstStyle/>
          <a:p>
            <a:pPr>
              <a:buSzPct val="68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sk-SK" sz="4000" dirty="0"/>
              <a:t>Učebný </a:t>
            </a:r>
            <a:r>
              <a:rPr lang="sk-SK" sz="4000" dirty="0" smtClean="0"/>
              <a:t>plán</a:t>
            </a:r>
            <a:br>
              <a:rPr lang="sk-SK" sz="4000" dirty="0" smtClean="0"/>
            </a:br>
            <a:r>
              <a:rPr lang="sk-SK" sz="2200" dirty="0" smtClean="0"/>
              <a:t>Študijného odboru </a:t>
            </a:r>
            <a:r>
              <a:rPr lang="sk-SK" sz="4000" dirty="0"/>
              <a:t>–</a:t>
            </a:r>
            <a:r>
              <a:rPr lang="cs-CZ" sz="4000" dirty="0"/>
              <a:t>3767 M</a:t>
            </a:r>
            <a:br>
              <a:rPr lang="cs-CZ" sz="4000" dirty="0"/>
            </a:br>
            <a:r>
              <a:rPr lang="cs-CZ" sz="4000" dirty="0" smtClean="0"/>
              <a:t> </a:t>
            </a:r>
            <a:r>
              <a:rPr lang="sk-SK" sz="4000" dirty="0" smtClean="0"/>
              <a:t> </a:t>
            </a:r>
            <a:r>
              <a:rPr lang="sk-SK" sz="4000" dirty="0"/>
              <a:t/>
            </a:r>
            <a:br>
              <a:rPr lang="sk-SK" sz="4000" dirty="0"/>
            </a:br>
            <a:r>
              <a:rPr lang="sk-SK" sz="4000" dirty="0"/>
              <a:t/>
            </a:r>
            <a:br>
              <a:rPr lang="sk-SK" sz="4000" dirty="0"/>
            </a:br>
            <a:r>
              <a:rPr lang="sk-SK" sz="3200" b="1" dirty="0">
                <a:solidFill>
                  <a:schemeClr val="bg1"/>
                </a:solidFill>
              </a:rPr>
              <a:t>študijného odboru –</a:t>
            </a:r>
            <a:r>
              <a:rPr lang="cs-CZ" b="1" i="1" dirty="0">
                <a:solidFill>
                  <a:schemeClr val="bg1"/>
                </a:solidFill>
              </a:rPr>
              <a:t>3767 M</a:t>
            </a:r>
            <a:br>
              <a:rPr lang="cs-CZ" b="1" i="1" dirty="0">
                <a:solidFill>
                  <a:schemeClr val="bg1"/>
                </a:solidFill>
              </a:rPr>
            </a:br>
            <a:r>
              <a:rPr lang="sk-SK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sk-SK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sk-SK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sk-SK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sk-SK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sk-SK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sk-SK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sk-SK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sk-SK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sk-SK" b="1" dirty="0">
                <a:solidFill>
                  <a:schemeClr val="bg2">
                    <a:lumMod val="50000"/>
                  </a:schemeClr>
                </a:solidFill>
              </a:rPr>
            </a:b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242965"/>
              </p:ext>
            </p:extLst>
          </p:nvPr>
        </p:nvGraphicFramePr>
        <p:xfrm>
          <a:off x="2005446" y="1818410"/>
          <a:ext cx="7917873" cy="3979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73697"/>
                <a:gridCol w="968211"/>
                <a:gridCol w="968211"/>
                <a:gridCol w="968211"/>
                <a:gridCol w="968211"/>
                <a:gridCol w="1171332"/>
              </a:tblGrid>
              <a:tr h="681273">
                <a:tc>
                  <a:txBody>
                    <a:bodyPr/>
                    <a:lstStyle/>
                    <a:p>
                      <a:pPr marL="0" lvl="2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sk-SK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Teoretické vzdelanie</a:t>
                      </a:r>
                      <a:endParaRPr lang="cs-CZ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2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 smtClean="0"/>
                        <a:t>ekonomika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2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3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9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preprava a zasielateľstvo 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8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účtovníctvo 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 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1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1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4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doprava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2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4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tovaroznalectvo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 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2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dopravná geografia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 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2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 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základy logistiky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 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 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2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marketing a manažment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 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 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2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2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4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železničná prevádzka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 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9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právna náuka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 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/>
                        <a:t>2</a:t>
                      </a:r>
                      <a:endParaRPr lang="cs-CZ"/>
                    </a:p>
                  </a:txBody>
                  <a:tcPr marL="44450" marR="4445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dirty="0"/>
                        <a:t>2</a:t>
                      </a:r>
                      <a:endParaRPr lang="cs-CZ" dirty="0"/>
                    </a:p>
                  </a:txBody>
                  <a:tcPr marL="44450" marR="4445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0755" y="311727"/>
            <a:ext cx="10364451" cy="1913357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>Učebný plán</a:t>
            </a:r>
            <a:br>
              <a:rPr lang="sk-SK" dirty="0" smtClean="0"/>
            </a:br>
            <a:r>
              <a:rPr lang="sk-SK" sz="2200" dirty="0"/>
              <a:t>Študijného odboru </a:t>
            </a:r>
            <a:r>
              <a:rPr lang="sk-SK" sz="4000" dirty="0"/>
              <a:t>–</a:t>
            </a:r>
            <a:r>
              <a:rPr lang="cs-CZ" sz="4000" dirty="0"/>
              <a:t>3767 M</a:t>
            </a:r>
            <a:br>
              <a:rPr lang="cs-CZ" sz="4000" dirty="0"/>
            </a:br>
            <a:r>
              <a:rPr lang="sk-SK" dirty="0"/>
              <a:t/>
            </a:r>
            <a:br>
              <a:rPr lang="sk-SK" dirty="0"/>
            </a:b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610029"/>
              </p:ext>
            </p:extLst>
          </p:nvPr>
        </p:nvGraphicFramePr>
        <p:xfrm>
          <a:off x="2109354" y="1880755"/>
          <a:ext cx="8167254" cy="39381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7825"/>
                <a:gridCol w="996092"/>
                <a:gridCol w="996092"/>
                <a:gridCol w="996092"/>
                <a:gridCol w="996092"/>
                <a:gridCol w="1205061"/>
              </a:tblGrid>
              <a:tr h="799095">
                <a:tc>
                  <a:txBody>
                    <a:bodyPr/>
                    <a:lstStyle/>
                    <a:p>
                      <a:pPr marL="0" lvl="2" indent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sk-SK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Praktická príprava</a:t>
                      </a:r>
                      <a:endParaRPr lang="cs-CZ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79575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administratíva a </a:t>
                      </a:r>
                      <a:r>
                        <a:rPr lang="sk-SK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korešpondencia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-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688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cvičenia z účtovníctva  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688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prax 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9575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cvičenia z prepravy a zasielateľstva  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688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aplikovaná informatika 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8688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cvičenia  z ekonomiky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6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1012" y="405246"/>
            <a:ext cx="8689976" cy="955964"/>
          </a:xfrm>
        </p:spPr>
        <p:txBody>
          <a:bodyPr/>
          <a:lstStyle/>
          <a:p>
            <a:r>
              <a:rPr lang="sk-SK" dirty="0"/>
              <a:t>Profilové predmety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1012" y="1527464"/>
            <a:ext cx="8689976" cy="4301836"/>
          </a:xfrm>
        </p:spPr>
        <p:txBody>
          <a:bodyPr>
            <a:normAutofit/>
          </a:bodyPr>
          <a:lstStyle/>
          <a:p>
            <a:pPr marL="352425" indent="-255588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sz="2400" dirty="0" smtClean="0">
                <a:solidFill>
                  <a:schemeClr val="tx1"/>
                </a:solidFill>
              </a:rPr>
              <a:t>Ekonomika</a:t>
            </a:r>
            <a:endParaRPr lang="sk-SK" sz="2400" dirty="0">
              <a:solidFill>
                <a:schemeClr val="tx1"/>
              </a:solidFill>
            </a:endParaRPr>
          </a:p>
          <a:p>
            <a:pPr marL="363538" indent="-244475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endParaRPr lang="sk-SK" sz="2400" dirty="0">
              <a:solidFill>
                <a:schemeClr val="tx1"/>
              </a:solidFill>
            </a:endParaRPr>
          </a:p>
          <a:p>
            <a:pPr marL="352425" indent="-255588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sz="2400" dirty="0" smtClean="0">
                <a:solidFill>
                  <a:schemeClr val="tx1"/>
                </a:solidFill>
              </a:rPr>
              <a:t>Preprava </a:t>
            </a:r>
            <a:r>
              <a:rPr lang="sk-SK" sz="2400" dirty="0">
                <a:solidFill>
                  <a:schemeClr val="tx1"/>
                </a:solidFill>
              </a:rPr>
              <a:t>a zasielateľstvo</a:t>
            </a:r>
            <a:r>
              <a:rPr lang="sk-SK" sz="2400" dirty="0" smtClean="0">
                <a:solidFill>
                  <a:schemeClr val="tx1"/>
                </a:solidFill>
              </a:rPr>
              <a:t>  </a:t>
            </a:r>
          </a:p>
          <a:p>
            <a:pPr marL="96837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sz="2400" dirty="0" smtClean="0">
                <a:solidFill>
                  <a:schemeClr val="tx1"/>
                </a:solidFill>
              </a:rPr>
              <a:t>    </a:t>
            </a:r>
          </a:p>
          <a:p>
            <a:pPr marL="352425" indent="-255588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sz="2400" dirty="0" smtClean="0">
                <a:solidFill>
                  <a:schemeClr val="tx1"/>
                </a:solidFill>
              </a:rPr>
              <a:t>Účtovníctvo</a:t>
            </a:r>
          </a:p>
          <a:p>
            <a:pPr marL="352425" indent="-255588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endParaRPr lang="sk-SK" sz="2400" dirty="0" smtClean="0">
              <a:solidFill>
                <a:schemeClr val="tx1"/>
              </a:solidFill>
            </a:endParaRPr>
          </a:p>
          <a:p>
            <a:pPr marL="352425" indent="-255588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sz="2400" dirty="0" smtClean="0">
                <a:solidFill>
                  <a:schemeClr val="tx1"/>
                </a:solidFill>
              </a:rPr>
              <a:t>Marketing a manažment</a:t>
            </a:r>
            <a:endParaRPr lang="sk-SK" sz="2400" dirty="0">
              <a:solidFill>
                <a:schemeClr val="tx1"/>
              </a:solidFill>
            </a:endParaRPr>
          </a:p>
          <a:p>
            <a:pPr marL="363538" indent="-244475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endParaRPr lang="sk-SK" sz="2400" dirty="0">
              <a:solidFill>
                <a:schemeClr val="tx1"/>
              </a:solidFill>
            </a:endParaRPr>
          </a:p>
          <a:p>
            <a:pPr marL="352425" indent="-255588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sz="2400" dirty="0">
                <a:solidFill>
                  <a:schemeClr val="tx1"/>
                </a:solidFill>
              </a:rPr>
              <a:t> Aplikovaná informatika</a:t>
            </a:r>
          </a:p>
          <a:p>
            <a:pPr marL="363538" indent="-244475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endParaRPr lang="sk-SK" sz="2400" dirty="0">
              <a:solidFill>
                <a:schemeClr val="tx1"/>
              </a:solidFill>
            </a:endParaRPr>
          </a:p>
          <a:p>
            <a:pPr marL="352425" indent="-255588" algn="l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sz="2400" dirty="0">
                <a:solidFill>
                  <a:schemeClr val="tx1"/>
                </a:solidFill>
              </a:rPr>
              <a:t> Prax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08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266700"/>
            <a:ext cx="10364452" cy="1666010"/>
          </a:xfrm>
        </p:spPr>
        <p:txBody>
          <a:bodyPr>
            <a:normAutofit/>
          </a:bodyPr>
          <a:lstStyle/>
          <a:p>
            <a:r>
              <a:rPr lang="sk-SK" sz="4000" dirty="0"/>
              <a:t>Ekonomika</a:t>
            </a:r>
            <a:br>
              <a:rPr lang="sk-SK" sz="4000" dirty="0"/>
            </a:b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913775" y="1236518"/>
            <a:ext cx="10364452" cy="4554683"/>
          </a:xfrm>
        </p:spPr>
        <p:txBody>
          <a:bodyPr>
            <a:normAutofit/>
          </a:bodyPr>
          <a:lstStyle/>
          <a:p>
            <a:pPr marL="361950" indent="-246063" algn="l">
              <a:lnSpc>
                <a:spcPct val="90000"/>
              </a:lnSpc>
              <a:spcBef>
                <a:spcPts val="400"/>
              </a:spcBef>
              <a:buClr>
                <a:srgbClr val="517A00"/>
              </a:buClr>
              <a:buSzPct val="68000"/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Žiaci sa naučia:</a:t>
            </a:r>
          </a:p>
          <a:p>
            <a:pPr marL="361950" indent="-246063" algn="l">
              <a:lnSpc>
                <a:spcPct val="90000"/>
              </a:lnSpc>
              <a:spcBef>
                <a:spcPts val="400"/>
              </a:spcBef>
              <a:buClr>
                <a:srgbClr val="517A00"/>
              </a:buClr>
              <a:buSzPct val="68000"/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/>
            </a:pPr>
            <a:endParaRPr lang="sk-SK" sz="1000" dirty="0">
              <a:latin typeface="Times New Roman" pitchFamily="18" charset="0"/>
              <a:cs typeface="Times New Roman" pitchFamily="18" charset="0"/>
            </a:endParaRPr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sz="2400" dirty="0"/>
              <a:t>základné ekonomické poznatky o podnikovom hospodárení v podmienkach trhovej </a:t>
            </a:r>
            <a:r>
              <a:rPr lang="sk-SK" sz="2400" dirty="0" smtClean="0"/>
              <a:t>ekonomiky</a:t>
            </a:r>
          </a:p>
          <a:p>
            <a:pPr marL="96837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endParaRPr lang="sk-SK" sz="2400" dirty="0"/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sz="2400" dirty="0"/>
              <a:t>porozumieť základným prvkom trhu, osvoja si vedomosti o fungovaní trhu a naučia sa porozumieť základným makroekonomickým </a:t>
            </a:r>
            <a:r>
              <a:rPr lang="sk-SK" sz="2400" dirty="0" smtClean="0"/>
              <a:t>ukazovateľom</a:t>
            </a:r>
          </a:p>
          <a:p>
            <a:pPr marL="96837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endParaRPr lang="sk-SK" sz="2400" dirty="0"/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75000"/>
                </a:schemeClr>
              </a:buClr>
              <a:buSzPct val="68000"/>
              <a:buFont typeface="Wingdings" pitchFamily="2" charset="2"/>
              <a:buChar char="v"/>
              <a:tabLst>
                <a:tab pos="352425" algn="l"/>
                <a:tab pos="800100" algn="l"/>
                <a:tab pos="1249363" algn="l"/>
                <a:tab pos="1698625" algn="l"/>
                <a:tab pos="2147888" algn="l"/>
                <a:tab pos="2597150" algn="l"/>
                <a:tab pos="3046413" algn="l"/>
                <a:tab pos="3495675" algn="l"/>
                <a:tab pos="3944938" algn="l"/>
                <a:tab pos="4394200" algn="l"/>
                <a:tab pos="4843463" algn="l"/>
                <a:tab pos="5292725" algn="l"/>
                <a:tab pos="5741988" algn="l"/>
                <a:tab pos="6191250" algn="l"/>
                <a:tab pos="6640513" algn="l"/>
                <a:tab pos="7089775" algn="l"/>
                <a:tab pos="7539038" algn="l"/>
                <a:tab pos="7988300" algn="l"/>
                <a:tab pos="8437563" algn="l"/>
                <a:tab pos="8886825" algn="l"/>
                <a:tab pos="9336088" algn="l"/>
              </a:tabLst>
              <a:defRPr/>
            </a:pPr>
            <a:r>
              <a:rPr lang="sk-SK" sz="2400" dirty="0"/>
              <a:t>orientovať v základných právnych normách a predpisoch týkajúcich sa podnikateľskej činnosti a finančnej gramotnosti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8200" y="266700"/>
            <a:ext cx="2494577" cy="166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164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Preprava a zasielateľstvo  </a:t>
            </a:r>
            <a:br>
              <a:rPr lang="sk-SK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61950" indent="-246063">
              <a:lnSpc>
                <a:spcPct val="90000"/>
              </a:lnSpc>
              <a:spcBef>
                <a:spcPts val="400"/>
              </a:spcBef>
              <a:buClr>
                <a:srgbClr val="517A00"/>
              </a:buClr>
              <a:buSzPct val="68000"/>
              <a:buNone/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Žiaci sa naučia:</a:t>
            </a:r>
          </a:p>
          <a:p>
            <a:pPr marL="365125" indent="-242888">
              <a:lnSpc>
                <a:spcPct val="8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5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1100" b="1" dirty="0">
              <a:solidFill>
                <a:srgbClr val="B6D7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základné pojmy z oblasti zasielateľstva, činnosti 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zasielateľa, 	právnu </a:t>
            </a:r>
            <a:r>
              <a:rPr lang="sk-SK" sz="2400" dirty="0">
                <a:latin typeface="+mj-lt"/>
                <a:ea typeface="+mj-ea"/>
                <a:cs typeface="+mj-cs"/>
              </a:rPr>
              <a:t>úpravu 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zasielateľstva</a:t>
            </a:r>
          </a:p>
          <a:p>
            <a:pPr marL="96837" indent="0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None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2400" dirty="0" smtClean="0">
              <a:latin typeface="+mj-lt"/>
              <a:ea typeface="+mj-ea"/>
              <a:cs typeface="+mj-cs"/>
            </a:endParaRPr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 smtClean="0">
                <a:latin typeface="+mj-lt"/>
                <a:ea typeface="+mj-ea"/>
                <a:cs typeface="+mj-cs"/>
              </a:rPr>
              <a:t>zákonitosti </a:t>
            </a:r>
            <a:r>
              <a:rPr lang="sk-SK" sz="2400" dirty="0">
                <a:latin typeface="+mj-lt"/>
                <a:ea typeface="+mj-ea"/>
                <a:cs typeface="+mj-cs"/>
              </a:rPr>
              <a:t>prepravného procesu všetkých druhov 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dopráv, výpočty prepravného</a:t>
            </a:r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2400" dirty="0">
              <a:latin typeface="+mj-lt"/>
              <a:ea typeface="+mj-ea"/>
              <a:cs typeface="+mj-cs"/>
            </a:endParaRPr>
          </a:p>
          <a:p>
            <a:pPr marL="352425" indent="-255588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poznatky z oblasti prepravno-právnej,  poisťovacej, daňovej  a podnikateľskej</a:t>
            </a:r>
          </a:p>
          <a:p>
            <a:endParaRPr lang="cs-CZ" dirty="0"/>
          </a:p>
        </p:txBody>
      </p:sp>
      <p:pic>
        <p:nvPicPr>
          <p:cNvPr id="5" name="Obrázok 5" descr="forward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434" y="164953"/>
            <a:ext cx="2500330" cy="2650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3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4166" y="452262"/>
            <a:ext cx="10364451" cy="1596177"/>
          </a:xfrm>
        </p:spPr>
        <p:txBody>
          <a:bodyPr/>
          <a:lstStyle/>
          <a:p>
            <a:r>
              <a:rPr lang="sk-SK" dirty="0"/>
              <a:t>Účtovníctvo</a:t>
            </a:r>
            <a:br>
              <a:rPr lang="sk-SK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99474" y="2335919"/>
            <a:ext cx="10363826" cy="3424107"/>
          </a:xfrm>
        </p:spPr>
        <p:txBody>
          <a:bodyPr/>
          <a:lstStyle/>
          <a:p>
            <a:pPr marL="361950" indent="-246063">
              <a:lnSpc>
                <a:spcPct val="90000"/>
              </a:lnSpc>
              <a:spcBef>
                <a:spcPts val="400"/>
              </a:spcBef>
              <a:buClr>
                <a:srgbClr val="517A00"/>
              </a:buClr>
              <a:buSzPct val="68000"/>
              <a:buNone/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Žiaci sa naučia:</a:t>
            </a:r>
          </a:p>
          <a:p>
            <a:pPr marL="361950" indent="-246063">
              <a:lnSpc>
                <a:spcPct val="90000"/>
              </a:lnSpc>
              <a:spcBef>
                <a:spcPts val="400"/>
              </a:spcBef>
              <a:buClr>
                <a:srgbClr val="517A00"/>
              </a:buClr>
              <a:buSzPct val="68000"/>
              <a:buNone/>
              <a:tabLst>
                <a:tab pos="361950" algn="l"/>
                <a:tab pos="809625" algn="l"/>
                <a:tab pos="1258888" algn="l"/>
                <a:tab pos="1708150" algn="l"/>
                <a:tab pos="2157413" algn="l"/>
                <a:tab pos="2606675" algn="l"/>
                <a:tab pos="3055938" algn="l"/>
                <a:tab pos="3505200" algn="l"/>
                <a:tab pos="3954463" algn="l"/>
                <a:tab pos="4403725" algn="l"/>
                <a:tab pos="4852988" algn="l"/>
                <a:tab pos="5302250" algn="l"/>
                <a:tab pos="5751513" algn="l"/>
                <a:tab pos="6200775" algn="l"/>
                <a:tab pos="6650038" algn="l"/>
                <a:tab pos="7099300" algn="l"/>
                <a:tab pos="7548563" algn="l"/>
                <a:tab pos="7997825" algn="l"/>
                <a:tab pos="8447088" algn="l"/>
                <a:tab pos="8896350" algn="l"/>
                <a:tab pos="9345613" algn="l"/>
              </a:tabLst>
              <a:defRPr/>
            </a:pPr>
            <a:endParaRPr lang="sk-SK" sz="2400" dirty="0">
              <a:latin typeface="+mj-lt"/>
              <a:ea typeface="+mj-ea"/>
              <a:cs typeface="+mj-cs"/>
            </a:endParaRPr>
          </a:p>
          <a:p>
            <a:pPr marL="209550" indent="-203200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dirty="0">
                <a:solidFill>
                  <a:srgbClr val="B6D7B1"/>
                </a:solidFill>
                <a:latin typeface="Times New Roman" pitchFamily="16" charset="0"/>
              </a:rPr>
              <a:t> </a:t>
            </a:r>
            <a:r>
              <a:rPr lang="sk-SK" sz="2400" dirty="0">
                <a:latin typeface="+mj-lt"/>
                <a:ea typeface="+mj-ea"/>
                <a:cs typeface="+mj-cs"/>
              </a:rPr>
              <a:t>orientovať sa v právnej úprave účtovníctva</a:t>
            </a:r>
          </a:p>
          <a:p>
            <a:pPr marL="209550" indent="-203200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None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2400" dirty="0">
              <a:latin typeface="+mj-lt"/>
              <a:ea typeface="+mj-ea"/>
              <a:cs typeface="+mj-cs"/>
            </a:endParaRPr>
          </a:p>
          <a:p>
            <a:pPr marL="209550" indent="-203200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>
                <a:latin typeface="+mj-lt"/>
                <a:ea typeface="+mj-ea"/>
                <a:cs typeface="+mj-cs"/>
              </a:rPr>
              <a:t> viesť jednoduché a podvojné účtovníctvo </a:t>
            </a:r>
            <a:r>
              <a:rPr lang="sk-SK" sz="2400" dirty="0" smtClean="0">
                <a:latin typeface="+mj-lt"/>
                <a:ea typeface="+mj-ea"/>
                <a:cs typeface="+mj-cs"/>
              </a:rPr>
              <a:t>v podnikateľských      	subjektoch</a:t>
            </a:r>
            <a:endParaRPr lang="sk-SK" sz="2400" dirty="0">
              <a:latin typeface="+mj-lt"/>
              <a:ea typeface="+mj-ea"/>
              <a:cs typeface="+mj-cs"/>
            </a:endParaRPr>
          </a:p>
          <a:p>
            <a:pPr marL="215900" indent="-209550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None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sk-SK" sz="2400" dirty="0">
              <a:latin typeface="+mj-lt"/>
              <a:ea typeface="+mj-ea"/>
              <a:cs typeface="+mj-cs"/>
            </a:endParaRPr>
          </a:p>
          <a:p>
            <a:pPr marL="209550" indent="-203200"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buFont typeface="Wingdings" pitchFamily="2" charset="2"/>
              <a:buChar char="v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r>
              <a:rPr lang="sk-SK" sz="2400" dirty="0" smtClean="0">
                <a:latin typeface="+mj-lt"/>
                <a:ea typeface="+mj-ea"/>
                <a:cs typeface="+mj-cs"/>
              </a:rPr>
              <a:t> ekonomicky </a:t>
            </a:r>
            <a:r>
              <a:rPr lang="sk-SK" sz="2400" dirty="0">
                <a:latin typeface="+mj-lt"/>
                <a:ea typeface="+mj-ea"/>
                <a:cs typeface="+mj-cs"/>
              </a:rPr>
              <a:t>zhodnotiť činnosť podniku </a:t>
            </a:r>
          </a:p>
          <a:p>
            <a:pPr algn="just">
              <a:lnSpc>
                <a:spcPct val="90000"/>
              </a:lnSpc>
              <a:spcBef>
                <a:spcPts val="400"/>
              </a:spcBef>
              <a:buClr>
                <a:schemeClr val="bg2">
                  <a:lumMod val="50000"/>
                </a:schemeClr>
              </a:buClr>
              <a:buSzPct val="68000"/>
              <a:tabLst>
                <a:tab pos="365125" algn="l"/>
                <a:tab pos="812800" algn="l"/>
                <a:tab pos="1262063" algn="l"/>
                <a:tab pos="1711325" algn="l"/>
                <a:tab pos="2160588" algn="l"/>
                <a:tab pos="2609850" algn="l"/>
                <a:tab pos="3059113" algn="l"/>
                <a:tab pos="3508375" algn="l"/>
                <a:tab pos="3957638" algn="l"/>
                <a:tab pos="4406900" algn="l"/>
                <a:tab pos="4856163" algn="l"/>
                <a:tab pos="5305425" algn="l"/>
                <a:tab pos="5754688" algn="l"/>
                <a:tab pos="6203950" algn="l"/>
                <a:tab pos="6653213" algn="l"/>
                <a:tab pos="7102475" algn="l"/>
                <a:tab pos="7551738" algn="l"/>
                <a:tab pos="8001000" algn="l"/>
                <a:tab pos="8450263" algn="l"/>
                <a:tab pos="8899525" algn="l"/>
                <a:tab pos="9348788" algn="l"/>
              </a:tabLst>
              <a:defRPr/>
            </a:pPr>
            <a:endParaRPr lang="cs-CZ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 descr="Výsledok vyhľadávania obrázkov pre dopyt uctovnictv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298" y="915916"/>
            <a:ext cx="2920365" cy="226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40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394</TotalTime>
  <Words>286</Words>
  <Application>Microsoft Office PowerPoint</Application>
  <PresentationFormat>Širokouhlá</PresentationFormat>
  <Paragraphs>188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Tw Cen MT</vt:lpstr>
      <vt:lpstr>Wingdings</vt:lpstr>
      <vt:lpstr>Kapka</vt:lpstr>
      <vt:lpstr>Dopravná akadémia</vt:lpstr>
      <vt:lpstr>PREČo Dopravná akadémia ? </vt:lpstr>
      <vt:lpstr>Hlavné ciele školského vzdelávacieho programu</vt:lpstr>
      <vt:lpstr>Učebný plán Študijného odboru –3767 M     študijného odboru –3767 M       </vt:lpstr>
      <vt:lpstr>  Učebný plán Študijného odboru –3767 M  </vt:lpstr>
      <vt:lpstr>Profilové predmety </vt:lpstr>
      <vt:lpstr>Ekonomika </vt:lpstr>
      <vt:lpstr>Preprava a zasielateľstvo   </vt:lpstr>
      <vt:lpstr>Účtovníctvo </vt:lpstr>
      <vt:lpstr>Marketing a manažment </vt:lpstr>
      <vt:lpstr>Aplikovaná informatika  </vt:lpstr>
      <vt:lpstr>PRAX</vt:lpstr>
      <vt:lpstr>Študenti III. a IV. ročníkov majú vytvorených niekoľko firiem, v ktorých simulujú reálne podnikateľské prostredie</vt:lpstr>
      <vt:lpstr>A vytvárajú príjemnú atmosféru  v škole </vt:lpstr>
      <vt:lpstr>Ak ukončím štúdium, môžem pracovať ako.... </vt:lpstr>
      <vt:lpstr>Spolupráca školy so softvérovými firmami </vt:lpstr>
      <vt:lpstr>Prezentácia programu PowerPoint</vt:lpstr>
      <vt:lpstr>Prezentácia programu PowerPoint</vt:lpstr>
      <vt:lpstr>Odborné exkurzie a školské výletyy</vt:lpstr>
      <vt:lpstr>Ďakujeme za pozornosť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Dopravná akadémia</dc:title>
  <dc:creator>bano4</dc:creator>
  <cp:lastModifiedBy>Peter</cp:lastModifiedBy>
  <cp:revision>32</cp:revision>
  <dcterms:created xsi:type="dcterms:W3CDTF">2017-09-24T11:07:25Z</dcterms:created>
  <dcterms:modified xsi:type="dcterms:W3CDTF">2018-10-02T17:37:38Z</dcterms:modified>
</cp:coreProperties>
</file>