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71" r:id="rId10"/>
    <p:sldId id="263" r:id="rId11"/>
    <p:sldId id="272" r:id="rId12"/>
    <p:sldId id="264" r:id="rId13"/>
    <p:sldId id="265" r:id="rId14"/>
    <p:sldId id="273" r:id="rId15"/>
    <p:sldId id="267" r:id="rId16"/>
    <p:sldId id="268" r:id="rId17"/>
    <p:sldId id="270" r:id="rId18"/>
    <p:sldId id="269" r:id="rId1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4A391-062E-4E1A-B07A-FD35879561DE}" type="datetimeFigureOut">
              <a:rPr lang="sk-SK" smtClean="0"/>
              <a:pPr/>
              <a:t>3. 10. 2021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B12AD-FFDA-4415-B44E-0C880B7038B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066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Kto priviedol do Karpatskej kotliny starých Maďarov?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Arpád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Gejza 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Štefan I.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Oto I.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B12AD-FFDA-4415-B44E-0C880B7038BF}" type="slidenum">
              <a:rPr lang="sk-SK" smtClean="0"/>
              <a:pPr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43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Kde</a:t>
            </a:r>
            <a:r>
              <a:rPr lang="sk-SK" baseline="0" dirty="0" smtClean="0"/>
              <a:t> porazili v roku 907 starí Maďari Bavorov?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Pri Bratislave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Pri rieke </a:t>
            </a:r>
            <a:r>
              <a:rPr lang="sk-SK" baseline="0" dirty="0" err="1" smtClean="0"/>
              <a:t>Lech</a:t>
            </a:r>
            <a:endParaRPr lang="sk-SK" baseline="0" dirty="0" smtClean="0"/>
          </a:p>
          <a:p>
            <a:pPr marL="228600" indent="-228600">
              <a:buAutoNum type="alphaLcParenR"/>
            </a:pPr>
            <a:r>
              <a:rPr lang="sk-SK" baseline="0" dirty="0" smtClean="0"/>
              <a:t>Pri Martine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Pri rieke Dunaj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B12AD-FFDA-4415-B44E-0C880B7038BF}" type="slidenum">
              <a:rPr lang="sk-SK" smtClean="0"/>
              <a:pPr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7408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Kde boli</a:t>
            </a:r>
            <a:r>
              <a:rPr lang="sk-SK" baseline="0" dirty="0" smtClean="0"/>
              <a:t> starí Maďari definitívne porazení?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Pri rieke </a:t>
            </a:r>
            <a:r>
              <a:rPr lang="sk-SK" baseline="0" dirty="0" err="1" smtClean="0"/>
              <a:t>Lech</a:t>
            </a:r>
            <a:endParaRPr lang="sk-SK" baseline="0" dirty="0" smtClean="0"/>
          </a:p>
          <a:p>
            <a:pPr marL="228600" indent="-228600">
              <a:buAutoNum type="alphaLcParenR"/>
            </a:pPr>
            <a:r>
              <a:rPr lang="sk-SK" baseline="0" dirty="0" smtClean="0"/>
              <a:t>Pri rieke Dunaj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Pri Bratislave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Pri Martine </a:t>
            </a:r>
          </a:p>
          <a:p>
            <a:pPr marL="228600" indent="-228600">
              <a:buAutoNum type="alphaLcParenR"/>
            </a:pPr>
            <a:endParaRPr lang="sk-SK" baseline="0" dirty="0" smtClean="0"/>
          </a:p>
          <a:p>
            <a:pPr marL="228600" indent="-228600">
              <a:buNone/>
            </a:pPr>
            <a:r>
              <a:rPr lang="sk-SK" baseline="0" dirty="0" smtClean="0"/>
              <a:t>V ktorom roku sa odohrala bitka pri rieke </a:t>
            </a:r>
            <a:r>
              <a:rPr lang="sk-SK" baseline="0" dirty="0" err="1" smtClean="0"/>
              <a:t>Lech</a:t>
            </a:r>
            <a:r>
              <a:rPr lang="sk-SK" baseline="0" dirty="0" smtClean="0"/>
              <a:t>?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955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907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833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800</a:t>
            </a:r>
          </a:p>
          <a:p>
            <a:pPr marL="228600" indent="-228600">
              <a:buAutoNum type="alphaLcParenR"/>
            </a:pPr>
            <a:endParaRPr lang="sk-SK" baseline="0" dirty="0" smtClean="0"/>
          </a:p>
          <a:p>
            <a:pPr marL="228600" indent="-228600">
              <a:buNone/>
            </a:pPr>
            <a:r>
              <a:rPr lang="sk-SK" baseline="0" dirty="0" smtClean="0"/>
              <a:t>Kedy sa odohrala bitka pri Bratislave?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907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908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900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896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B12AD-FFDA-4415-B44E-0C880B7038BF}" type="slidenum">
              <a:rPr lang="sk-SK" smtClean="0"/>
              <a:pPr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24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Označ</a:t>
            </a:r>
            <a:r>
              <a:rPr lang="sk-SK" baseline="0" dirty="0" smtClean="0"/>
              <a:t> čo je pravdivé: „o kniežati Gejzovi sa vravelo...“:</a:t>
            </a:r>
          </a:p>
          <a:p>
            <a:pPr marL="228600" indent="-228600">
              <a:buAutoNum type="alphaLcParenR"/>
            </a:pPr>
            <a:r>
              <a:rPr lang="sk-SK" dirty="0" smtClean="0"/>
              <a:t>Že má ruky pošpinené krvou</a:t>
            </a:r>
          </a:p>
          <a:p>
            <a:pPr marL="228600" indent="-228600">
              <a:buAutoNum type="alphaLcParenR"/>
            </a:pPr>
            <a:r>
              <a:rPr lang="sk-SK" dirty="0" smtClean="0"/>
              <a:t>Že priviedol starých Maďarov do Karpatskej kotliny</a:t>
            </a:r>
          </a:p>
          <a:p>
            <a:pPr marL="228600" indent="-228600">
              <a:buAutoNum type="alphaLcParenR"/>
            </a:pPr>
            <a:r>
              <a:rPr lang="sk-SK" dirty="0" smtClean="0"/>
              <a:t>Že vyhral bitku pri Bratislave</a:t>
            </a:r>
          </a:p>
          <a:p>
            <a:pPr marL="228600" indent="-228600">
              <a:buAutoNum type="alphaLcParenR"/>
            </a:pPr>
            <a:r>
              <a:rPr lang="sk-SK" dirty="0" smtClean="0"/>
              <a:t>Že bol spravodlivým a dobrým</a:t>
            </a:r>
            <a:r>
              <a:rPr lang="sk-SK" baseline="0" dirty="0" smtClean="0"/>
              <a:t> panovníkom</a:t>
            </a:r>
          </a:p>
          <a:p>
            <a:pPr marL="228600" indent="-228600">
              <a:buNone/>
            </a:pPr>
            <a:endParaRPr lang="sk-SK" baseline="0" dirty="0" smtClean="0"/>
          </a:p>
          <a:p>
            <a:pPr marL="228600" indent="-228600">
              <a:buNone/>
            </a:pP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B12AD-FFDA-4415-B44E-0C880B7038BF}" type="slidenum">
              <a:rPr lang="sk-SK" smtClean="0"/>
              <a:pPr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7836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Po</a:t>
            </a:r>
            <a:r>
              <a:rPr lang="sk-SK" baseline="0" dirty="0" smtClean="0"/>
              <a:t> smrti Gejzu sa rozhoreli boje o kniežací trón medzi: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Štefanom a </a:t>
            </a:r>
            <a:r>
              <a:rPr lang="sk-SK" baseline="0" dirty="0" err="1" smtClean="0"/>
              <a:t>Kopáňom</a:t>
            </a:r>
            <a:endParaRPr lang="sk-SK" baseline="0" dirty="0" smtClean="0"/>
          </a:p>
          <a:p>
            <a:pPr marL="228600" indent="-228600">
              <a:buAutoNum type="alphaLcParenR"/>
            </a:pPr>
            <a:r>
              <a:rPr lang="sk-SK" baseline="0" dirty="0" smtClean="0"/>
              <a:t>Poznanom a </a:t>
            </a:r>
            <a:r>
              <a:rPr lang="sk-SK" baseline="0" dirty="0" err="1" smtClean="0"/>
              <a:t>Huntom</a:t>
            </a:r>
            <a:endParaRPr lang="sk-SK" baseline="0" dirty="0" smtClean="0"/>
          </a:p>
          <a:p>
            <a:pPr marL="228600" indent="-228600">
              <a:buAutoNum type="alphaLcParenR"/>
            </a:pPr>
            <a:r>
              <a:rPr lang="sk-SK" baseline="0" dirty="0" smtClean="0"/>
              <a:t>Arpádom a Otom I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Vajkom a Štefanom </a:t>
            </a:r>
          </a:p>
          <a:p>
            <a:pPr marL="228600" indent="-228600">
              <a:buAutoNum type="alphaLcParenR"/>
            </a:pPr>
            <a:endParaRPr lang="sk-SK" baseline="0" dirty="0" smtClean="0"/>
          </a:p>
          <a:p>
            <a:pPr marL="228600" indent="-228600">
              <a:buNone/>
            </a:pPr>
            <a:r>
              <a:rPr lang="sk-SK" baseline="0" dirty="0" smtClean="0"/>
              <a:t>Kto pomáhal Štefanovi v boji proti </a:t>
            </a:r>
            <a:r>
              <a:rPr lang="sk-SK" baseline="0" dirty="0" err="1" smtClean="0"/>
              <a:t>Kopáňovi</a:t>
            </a:r>
            <a:r>
              <a:rPr lang="sk-SK" baseline="0" dirty="0" smtClean="0"/>
              <a:t>?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Slovenskí veľmoži 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Jeho otec Gejza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Arpád 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Oto I.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B12AD-FFDA-4415-B44E-0C880B7038BF}" type="slidenum">
              <a:rPr lang="sk-SK" smtClean="0"/>
              <a:pPr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926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Knieža</a:t>
            </a:r>
            <a:r>
              <a:rPr lang="sk-SK" baseline="0" dirty="0" smtClean="0"/>
              <a:t> Štefan a korunováciou stal: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Prvým kráľom Uhorska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Prvým cárom Uhorska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Prvým kniežaťom Uhorska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Prvým cisárom Uhorska </a:t>
            </a:r>
          </a:p>
          <a:p>
            <a:pPr marL="228600" indent="-228600">
              <a:buAutoNum type="alphaLcParenR"/>
            </a:pPr>
            <a:endParaRPr lang="sk-SK" baseline="0" dirty="0" smtClean="0"/>
          </a:p>
          <a:p>
            <a:pPr marL="228600" indent="-228600">
              <a:buNone/>
            </a:pPr>
            <a:r>
              <a:rPr lang="sk-SK" baseline="0" dirty="0" smtClean="0"/>
              <a:t>V ktorom roku sa uskutočnila korunovácia Štefana I.?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1000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999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907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955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B12AD-FFDA-4415-B44E-0C880B7038BF}" type="slidenum">
              <a:rPr lang="sk-SK" smtClean="0"/>
              <a:pPr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6634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V roku 1000 vzniká nový stredoeurópsky útvar, volá sa:</a:t>
            </a:r>
          </a:p>
          <a:p>
            <a:pPr marL="228600" indent="-228600">
              <a:buAutoNum type="alphaLcParenR"/>
            </a:pPr>
            <a:r>
              <a:rPr lang="sk-SK" dirty="0" smtClean="0"/>
              <a:t>Uhorské kráľovstvo</a:t>
            </a:r>
          </a:p>
          <a:p>
            <a:pPr marL="228600" indent="-228600">
              <a:buAutoNum type="alphaLcParenR"/>
            </a:pPr>
            <a:r>
              <a:rPr lang="sk-SK" dirty="0" smtClean="0"/>
              <a:t>Maďarské kniežatstvo</a:t>
            </a:r>
          </a:p>
          <a:p>
            <a:pPr marL="228600" indent="-228600">
              <a:buAutoNum type="alphaLcParenR"/>
            </a:pPr>
            <a:r>
              <a:rPr lang="sk-SK" dirty="0" smtClean="0"/>
              <a:t>Veľké Uhorsko </a:t>
            </a:r>
          </a:p>
          <a:p>
            <a:pPr marL="228600" indent="-228600">
              <a:buAutoNum type="alphaLcParenR"/>
            </a:pPr>
            <a:r>
              <a:rPr lang="sk-SK" dirty="0" smtClean="0"/>
              <a:t>Rakúsko – Uhorsko </a:t>
            </a:r>
          </a:p>
          <a:p>
            <a:pPr marL="228600" indent="-228600">
              <a:buNone/>
            </a:pPr>
            <a:endParaRPr lang="sk-SK" dirty="0" smtClean="0"/>
          </a:p>
          <a:p>
            <a:pPr marL="228600" indent="-228600">
              <a:buNone/>
            </a:pP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B12AD-FFDA-4415-B44E-0C880B7038BF}" type="slidenum">
              <a:rPr lang="sk-SK" smtClean="0"/>
              <a:pPr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6958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Štefan</a:t>
            </a:r>
            <a:r>
              <a:rPr lang="sk-SK" baseline="0" dirty="0" smtClean="0"/>
              <a:t> I. podporoval šírenie ____________________ u dovtedy pohanského uhorského obyvateľstva  (doplň)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Kresťanstva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Vzdelanosti 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Modlitieb 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Spolupráce </a:t>
            </a:r>
          </a:p>
          <a:p>
            <a:pPr marL="228600" indent="-228600">
              <a:buAutoNum type="alphaLcParenR"/>
            </a:pPr>
            <a:endParaRPr lang="sk-SK" baseline="0" dirty="0" smtClean="0"/>
          </a:p>
          <a:p>
            <a:pPr marL="228600" indent="-228600">
              <a:buNone/>
            </a:pPr>
            <a:r>
              <a:rPr lang="sk-SK" baseline="0" dirty="0" smtClean="0"/>
              <a:t>Na podporu kresťanstva nechal Štefan I. stavať: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Kostoly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Kláštore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Hrady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Kaplnky </a:t>
            </a:r>
          </a:p>
          <a:p>
            <a:pPr marL="228600" indent="-228600">
              <a:buAutoNum type="alphaLcParenR"/>
            </a:pP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B12AD-FFDA-4415-B44E-0C880B7038BF}" type="slidenum">
              <a:rPr lang="sk-SK" smtClean="0"/>
              <a:pPr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168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Štefan I. rozdelil svoju krajinu</a:t>
            </a:r>
            <a:r>
              <a:rPr lang="sk-SK" baseline="0" dirty="0" smtClean="0"/>
              <a:t> na menšie časti: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Župy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Kraje 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Vyššie územné celky</a:t>
            </a:r>
          </a:p>
          <a:p>
            <a:pPr marL="228600" indent="-228600">
              <a:buAutoNum type="alphaLcParenR"/>
            </a:pPr>
            <a:r>
              <a:rPr lang="sk-SK" baseline="0" dirty="0" smtClean="0"/>
              <a:t>Okresy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B12AD-FFDA-4415-B44E-0C880B7038BF}" type="slidenum">
              <a:rPr lang="sk-SK" smtClean="0"/>
              <a:pPr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991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5C0B35-5723-465E-B7EA-52770530D813}" type="datetimeFigureOut">
              <a:rPr lang="sk-SK" smtClean="0"/>
              <a:pPr/>
              <a:t>3. 10. 2021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2CFDD8-4948-4DAC-BD78-9B30015E1586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sk-SK" smtClean="0"/>
              <a:t>Kliknite sem a upravte štýl predlohy nadpisov.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0B35-5723-465E-B7EA-52770530D813}" type="datetimeFigureOut">
              <a:rPr lang="sk-SK" smtClean="0"/>
              <a:pPr/>
              <a:t>3. 10. 2021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FDD8-4948-4DAC-BD78-9B30015E1586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7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0B35-5723-465E-B7EA-52770530D813}" type="datetimeFigureOut">
              <a:rPr lang="sk-SK" smtClean="0"/>
              <a:pPr/>
              <a:t>3. 10. 2021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FDD8-4948-4DAC-BD78-9B30015E1586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7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0B35-5723-465E-B7EA-52770530D813}" type="datetimeFigureOut">
              <a:rPr lang="sk-SK" smtClean="0"/>
              <a:pPr/>
              <a:t>3. 10. 2021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FDD8-4948-4DAC-BD78-9B30015E158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grpSp>
        <p:nvGrpSpPr>
          <p:cNvPr id="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Kliknite sem a upravte štýl predlohy nadpisov.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0B35-5723-465E-B7EA-52770530D813}" type="datetimeFigureOut">
              <a:rPr lang="sk-SK" smtClean="0"/>
              <a:pPr/>
              <a:t>3. 10. 2021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FDD8-4948-4DAC-BD78-9B30015E15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0B35-5723-465E-B7EA-52770530D813}" type="datetimeFigureOut">
              <a:rPr lang="sk-SK" smtClean="0"/>
              <a:pPr/>
              <a:t>3. 10. 2021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FDD8-4948-4DAC-BD78-9B30015E158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Kliknite sem a upravte štýl predlohy nadpisov.</a:t>
            </a:r>
            <a:endParaRPr lang="en-US" dirty="0"/>
          </a:p>
        </p:txBody>
      </p:sp>
      <p:grpSp>
        <p:nvGrpSpPr>
          <p:cNvPr id="2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0B35-5723-465E-B7EA-52770530D813}" type="datetimeFigureOut">
              <a:rPr lang="sk-SK" smtClean="0"/>
              <a:pPr/>
              <a:t>3. 10. 2021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FDD8-4948-4DAC-BD78-9B30015E1586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10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0B35-5723-465E-B7EA-52770530D813}" type="datetimeFigureOut">
              <a:rPr lang="sk-SK" smtClean="0"/>
              <a:pPr/>
              <a:t>3. 10. 2021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FDD8-4948-4DAC-BD78-9B30015E1586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6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0B35-5723-465E-B7EA-52770530D813}" type="datetimeFigureOut">
              <a:rPr lang="sk-SK" smtClean="0"/>
              <a:pPr/>
              <a:t>3. 10. 2021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FDD8-4948-4DAC-BD78-9B30015E15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0B35-5723-465E-B7EA-52770530D813}" type="datetimeFigureOut">
              <a:rPr lang="sk-SK" smtClean="0"/>
              <a:pPr/>
              <a:t>3. 10. 2021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FDD8-4948-4DAC-BD78-9B30015E15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0B35-5723-465E-B7EA-52770530D813}" type="datetimeFigureOut">
              <a:rPr lang="sk-SK" smtClean="0"/>
              <a:pPr/>
              <a:t>3. 10. 2021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FDD8-4948-4DAC-BD78-9B30015E15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C5C0B35-5723-465E-B7EA-52770530D813}" type="datetimeFigureOut">
              <a:rPr lang="sk-SK" smtClean="0"/>
              <a:pPr/>
              <a:t>3. 10. 2021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A2CFDD8-4948-4DAC-BD78-9B30015E1586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pedia.cz/" TargetMode="External"/><Relationship Id="rId2" Type="http://schemas.openxmlformats.org/officeDocument/2006/relationships/hyperlink" Target="http://www.wikipedia.s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ikipedia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Kráľovstvo svätého Štefana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3573016"/>
            <a:ext cx="6400800" cy="1752600"/>
          </a:xfrm>
        </p:spPr>
        <p:txBody>
          <a:bodyPr/>
          <a:lstStyle/>
          <a:p>
            <a:r>
              <a:rPr lang="sk-SK" dirty="0" smtClean="0"/>
              <a:t>Vypracoval: Branislav </a:t>
            </a:r>
            <a:r>
              <a:rPr lang="sk-SK" dirty="0" err="1" smtClean="0"/>
              <a:t>Benčič</a:t>
            </a:r>
            <a:endParaRPr lang="sk-SK" dirty="0" smtClean="0"/>
          </a:p>
          <a:p>
            <a:r>
              <a:rPr lang="sk-SK" dirty="0" smtClean="0"/>
              <a:t>Pre 7. ročník ZŠ</a:t>
            </a:r>
          </a:p>
          <a:p>
            <a:r>
              <a:rPr lang="sk-SK" dirty="0" smtClean="0"/>
              <a:t>Tematický celok: „Slováci v Uhorskom kráľovstve“</a:t>
            </a:r>
            <a:endParaRPr lang="sk-SK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3438941"/>
            <a:ext cx="3059832" cy="336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54567" y="2120119"/>
            <a:ext cx="7745505" cy="3877815"/>
          </a:xfrm>
        </p:spPr>
        <p:txBody>
          <a:bodyPr>
            <a:normAutofit/>
          </a:bodyPr>
          <a:lstStyle/>
          <a:p>
            <a:r>
              <a:rPr lang="sk-SK" sz="2600" dirty="0" smtClean="0">
                <a:latin typeface="Arial" pitchFamily="34" charset="0"/>
                <a:cs typeface="Arial" pitchFamily="34" charset="0"/>
              </a:rPr>
              <a:t>Vzniká nový stredoeurópsky štátny útvar – </a:t>
            </a:r>
            <a:r>
              <a:rPr lang="sk-SK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3" action="ppaction://hlinksldjump"/>
              </a:rPr>
              <a:t>UHORSKÉ KRAĽOVSTVO 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(predtým Uhorské kniežatstvo – do roku 1000) </a:t>
            </a:r>
            <a:r>
              <a:rPr lang="sk-SK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sk-SK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1000 – 1918</a:t>
            </a:r>
          </a:p>
          <a:p>
            <a:r>
              <a:rPr lang="sk-SK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Slovenské obyvateľstvo bolo súčasťou Uhorského kráľovstva od jeho založenia až do konca I. svetovej vojny</a:t>
            </a:r>
            <a:endParaRPr lang="sk-SK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 smtClean="0"/>
              <a:t>Uhorské kráľovstvo</a:t>
            </a:r>
            <a:endParaRPr lang="sk-SK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0"/>
            <a:ext cx="1785918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2571736" y="1714488"/>
            <a:ext cx="413286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sk-SK" b="1" dirty="0" smtClean="0"/>
              <a:t>Uhorský znak </a:t>
            </a:r>
            <a:r>
              <a:rPr lang="sk-SK" dirty="0" smtClean="0"/>
              <a:t>cca od 10 do 14 storočia</a:t>
            </a:r>
            <a:endParaRPr lang="sk-SK" dirty="0"/>
          </a:p>
        </p:txBody>
      </p:sp>
      <p:cxnSp>
        <p:nvCxnSpPr>
          <p:cNvPr id="8" name="Rovná spojovacia šípka 7"/>
          <p:cNvCxnSpPr>
            <a:stCxn id="6" idx="3"/>
            <a:endCxn id="3075" idx="2"/>
          </p:cNvCxnSpPr>
          <p:nvPr/>
        </p:nvCxnSpPr>
        <p:spPr>
          <a:xfrm flipV="1">
            <a:off x="6704599" y="1500174"/>
            <a:ext cx="1546442" cy="3989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s://upload.wikimedia.org/wikipedia/commons/thumb/8/84/Statue_of_Stephen_I_of_Hungary_in_Buda_Castle_2010.JPG/220px-Statue_of_Stephen_I_of_Hungary_in_Buda_Castle_20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225" y="4157021"/>
            <a:ext cx="2555776" cy="2700980"/>
          </a:xfrm>
          <a:prstGeom prst="rect">
            <a:avLst/>
          </a:prstGeom>
          <a:noFill/>
        </p:spPr>
      </p:pic>
      <p:sp>
        <p:nvSpPr>
          <p:cNvPr id="9" name="BlokTextu 8"/>
          <p:cNvSpPr txBox="1"/>
          <p:nvPr/>
        </p:nvSpPr>
        <p:spPr>
          <a:xfrm>
            <a:off x="4355976" y="6075451"/>
            <a:ext cx="197522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dirty="0" smtClean="0"/>
              <a:t>Socha Štefana I. v</a:t>
            </a:r>
          </a:p>
          <a:p>
            <a:r>
              <a:rPr lang="sk-SK" dirty="0" smtClean="0"/>
              <a:t>Budapešti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8748464" cy="526888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39552" y="404664"/>
            <a:ext cx="7246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Koruna Štefana I.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138434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5604" y="6213271"/>
            <a:ext cx="7767021" cy="644729"/>
          </a:xfrm>
        </p:spPr>
        <p:txBody>
          <a:bodyPr/>
          <a:lstStyle/>
          <a:p>
            <a:r>
              <a:rPr lang="sk-SK" dirty="0" smtClean="0"/>
              <a:t>UHORSKÉ KRÁĽOVSTVO (1000 – 1918)</a:t>
            </a:r>
            <a:endParaRPr lang="sk-SK" dirty="0"/>
          </a:p>
        </p:txBody>
      </p:sp>
      <p:pic>
        <p:nvPicPr>
          <p:cNvPr id="5" name="Zástupný symbol obrázka 4" descr="uhorsko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26" r="1726"/>
          <a:stretch>
            <a:fillRect/>
          </a:stretch>
        </p:blipFill>
        <p:spPr>
          <a:xfrm rot="240000">
            <a:off x="721286" y="283690"/>
            <a:ext cx="7610449" cy="5737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600" b="1" dirty="0" smtClean="0">
                <a:latin typeface="Arial" pitchFamily="34" charset="0"/>
                <a:cs typeface="Arial" pitchFamily="34" charset="0"/>
              </a:rPr>
              <a:t>Štefan I.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 podporoval </a:t>
            </a:r>
            <a:r>
              <a:rPr lang="sk-SK" sz="2600" b="1" u="sng" dirty="0" smtClean="0">
                <a:latin typeface="Arial" pitchFamily="34" charset="0"/>
                <a:cs typeface="Arial" pitchFamily="34" charset="0"/>
              </a:rPr>
              <a:t>šírenie kresťanstva 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u dovtedy prevažne pohanského uhorského (maďarského) obyvateľstva </a:t>
            </a:r>
            <a:r>
              <a:rPr lang="sk-SK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 stavanie kostolov, svätenie sviatkov... </a:t>
            </a:r>
          </a:p>
          <a:p>
            <a:r>
              <a:rPr lang="sk-SK" sz="2600" b="1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Ostrihom</a:t>
            </a:r>
            <a:r>
              <a:rPr lang="sk-SK" sz="2600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sk-SK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sa stal </a:t>
            </a:r>
            <a:r>
              <a:rPr lang="sk-SK" sz="2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centrom uhorskej cirkevnej provincie</a:t>
            </a:r>
            <a:r>
              <a:rPr lang="sk-SK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...</a:t>
            </a:r>
            <a:endParaRPr lang="sk-SK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Šíriteľ kresťanstva 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642910" y="5786454"/>
            <a:ext cx="7919156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sk-SK" dirty="0" smtClean="0"/>
              <a:t>Kráľ Štefan si veľmi dobre uvedomoval, že kresťanstvo v jeho kráľovstve </a:t>
            </a:r>
          </a:p>
          <a:p>
            <a:pPr algn="ctr"/>
            <a:r>
              <a:rPr lang="sk-SK" dirty="0" smtClean="0"/>
              <a:t>môže zvíťaziť nad pohanstvom jedine vtedy, ak postaví sieť </a:t>
            </a:r>
            <a:r>
              <a:rPr lang="sk-SK" b="1" dirty="0" smtClean="0"/>
              <a:t>kostolov, </a:t>
            </a:r>
            <a:r>
              <a:rPr lang="sk-SK" dirty="0" smtClean="0"/>
              <a:t>ktoré</a:t>
            </a:r>
          </a:p>
          <a:p>
            <a:pPr algn="ctr"/>
            <a:r>
              <a:rPr lang="sk-SK" dirty="0" smtClean="0"/>
              <a:t>budú dostupné všetkým obyvateľom</a:t>
            </a:r>
            <a:endParaRPr lang="sk-S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676400" cy="19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16660"/>
            <a:ext cx="8726991" cy="409077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39552" y="548680"/>
            <a:ext cx="7750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Štefan I. zakladal aj </a:t>
            </a:r>
            <a:r>
              <a:rPr lang="sk-SK" sz="24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kláštory, kapituly a </a:t>
            </a:r>
            <a:r>
              <a:rPr lang="sk-SK" sz="2400" b="1" dirty="0" err="1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prešporstvá</a:t>
            </a:r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.</a:t>
            </a:r>
          </a:p>
          <a:p>
            <a:pPr algn="just"/>
            <a:endParaRPr lang="sk-SK" sz="2400" b="1" dirty="0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algn="just"/>
            <a:r>
              <a:rPr lang="sk-SK" sz="24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Každých 10 osád </a:t>
            </a:r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malo na vlastné náklady vybudovať </a:t>
            </a:r>
            <a:r>
              <a:rPr lang="sk-SK" sz="24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kamenný kostol, </a:t>
            </a:r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v ktorom sa vykonávali všetky bohoslužobné úkony (sobáše, krsty i pohreby).</a:t>
            </a:r>
            <a:endParaRPr lang="sk-SK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33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600" b="1" dirty="0" smtClean="0">
                <a:latin typeface="Arial" pitchFamily="34" charset="0"/>
                <a:cs typeface="Arial" pitchFamily="34" charset="0"/>
              </a:rPr>
              <a:t>Štefan I. rozdelil uhorské kráľovstvo na 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menšie územné celky – </a:t>
            </a:r>
            <a:r>
              <a:rPr lang="sk-SK" sz="2600" b="1" dirty="0" smtClean="0">
                <a:latin typeface="Arial" pitchFamily="34" charset="0"/>
                <a:cs typeface="Arial" pitchFamily="34" charset="0"/>
                <a:hlinkClick r:id="rId3" action="ppaction://hlinksldjump"/>
              </a:rPr>
              <a:t>ŽUPY</a:t>
            </a:r>
            <a:r>
              <a:rPr lang="sk-SK" sz="2600" dirty="0" smtClean="0">
                <a:latin typeface="Arial" pitchFamily="34" charset="0"/>
                <a:cs typeface="Arial" pitchFamily="34" charset="0"/>
                <a:hlinkClick r:id="rId3" action="ppaction://hlinksldjump"/>
              </a:rPr>
              <a:t> (kráľovské komitáty)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čele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, ktorých stáli 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župani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, ktorí priamo podliehali kráľovi...</a:t>
            </a:r>
          </a:p>
          <a:p>
            <a:pPr lvl="1"/>
            <a:r>
              <a:rPr lang="sk-SK" dirty="0" smtClean="0">
                <a:latin typeface="Arial" pitchFamily="34" charset="0"/>
                <a:cs typeface="Arial" pitchFamily="34" charset="0"/>
              </a:rPr>
              <a:t>Na našom území bolo zhruba 9 komitátov (žúp) </a:t>
            </a:r>
            <a:endParaRPr lang="sk-SK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Kráľovské komitáty</a:t>
            </a:r>
            <a:endParaRPr lang="sk-SK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Župy Uhorska</a:t>
            </a:r>
            <a:endParaRPr lang="sk-SK" dirty="0"/>
          </a:p>
        </p:txBody>
      </p:sp>
      <p:pic>
        <p:nvPicPr>
          <p:cNvPr id="3" name="Obrázok 2" descr="zu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428736"/>
            <a:ext cx="8257436" cy="54292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56305" y="2575144"/>
            <a:ext cx="7745505" cy="3877815"/>
          </a:xfrm>
        </p:spPr>
        <p:txBody>
          <a:bodyPr>
            <a:normAutofit/>
          </a:bodyPr>
          <a:lstStyle/>
          <a:p>
            <a:r>
              <a:rPr lang="sk-SK" sz="2600" dirty="0" smtClean="0">
                <a:latin typeface="Arial" pitchFamily="34" charset="0"/>
                <a:cs typeface="Arial" pitchFamily="34" charset="0"/>
              </a:rPr>
              <a:t>Štefanov syn 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Imrich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 utrpel 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na poľovačke smrteľné zranenie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, ktorému aj podľahol...ostal však bez potomkov</a:t>
            </a:r>
          </a:p>
          <a:p>
            <a:r>
              <a:rPr lang="sk-SK" sz="2600" dirty="0" smtClean="0">
                <a:latin typeface="Arial" pitchFamily="34" charset="0"/>
                <a:cs typeface="Arial" pitchFamily="34" charset="0"/>
              </a:rPr>
              <a:t>Zanedlho nato na príkaz Štefana I. 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oslepili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 v Nitre väzneného </a:t>
            </a:r>
            <a:r>
              <a:rPr lang="sk-SK" sz="2600" b="1" dirty="0" err="1" smtClean="0">
                <a:latin typeface="Arial" pitchFamily="34" charset="0"/>
                <a:cs typeface="Arial" pitchFamily="34" charset="0"/>
              </a:rPr>
              <a:t>Vazula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, aby sa nemohol uchádzať o kráľovský trón...</a:t>
            </a:r>
          </a:p>
          <a:p>
            <a:pPr lvl="1"/>
            <a:r>
              <a:rPr lang="sk-SK" dirty="0" smtClean="0">
                <a:latin typeface="Arial" pitchFamily="34" charset="0"/>
                <a:cs typeface="Arial" pitchFamily="34" charset="0"/>
              </a:rPr>
              <a:t>Štefan chcel trón pre </a:t>
            </a:r>
            <a:r>
              <a:rPr lang="sk-SK" b="1" dirty="0" smtClean="0">
                <a:latin typeface="Arial" pitchFamily="34" charset="0"/>
                <a:cs typeface="Arial" pitchFamily="34" charset="0"/>
              </a:rPr>
              <a:t>Petra </a:t>
            </a:r>
            <a:r>
              <a:rPr lang="sk-SK" b="1" dirty="0" err="1" smtClean="0">
                <a:latin typeface="Arial" pitchFamily="34" charset="0"/>
                <a:cs typeface="Arial" pitchFamily="34" charset="0"/>
              </a:rPr>
              <a:t>Orseola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...</a:t>
            </a:r>
          </a:p>
          <a:p>
            <a:pPr lvl="1">
              <a:buNone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cudzinca, ktorý sa narodil v Benátkach</a:t>
            </a:r>
            <a:endParaRPr lang="sk-SK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Krutý vládca?</a:t>
            </a:r>
            <a:endParaRPr lang="sk-SK" dirty="0"/>
          </a:p>
        </p:txBody>
      </p:sp>
      <p:pic>
        <p:nvPicPr>
          <p:cNvPr id="1026" name="Picture 2" descr="Vazu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7762" y="4221088"/>
            <a:ext cx="2386238" cy="2636912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3929058" y="6488668"/>
            <a:ext cx="299152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b="1" dirty="0" err="1" smtClean="0"/>
              <a:t>Vazul</a:t>
            </a:r>
            <a:r>
              <a:rPr lang="sk-SK" dirty="0" smtClean="0"/>
              <a:t> – Štefanov bratranec </a:t>
            </a:r>
            <a:endParaRPr lang="sk-SK" dirty="0"/>
          </a:p>
        </p:txBody>
      </p:sp>
      <p:pic>
        <p:nvPicPr>
          <p:cNvPr id="1028" name="Picture 4" descr="Svätý Imrich, cca 1675, olej na plát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248" y="0"/>
            <a:ext cx="2244518" cy="3068959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6000760" y="0"/>
            <a:ext cx="10951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b="1" dirty="0" smtClean="0"/>
              <a:t>Imrich I.</a:t>
            </a:r>
            <a:endParaRPr lang="sk-SK" b="1" dirty="0"/>
          </a:p>
        </p:txBody>
      </p:sp>
      <p:pic>
        <p:nvPicPr>
          <p:cNvPr id="1030" name="Picture 6" descr="Peter Orseol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2257875" cy="2619182"/>
          </a:xfrm>
          <a:prstGeom prst="rect">
            <a:avLst/>
          </a:prstGeom>
          <a:noFill/>
        </p:spPr>
      </p:pic>
      <p:sp>
        <p:nvSpPr>
          <p:cNvPr id="9" name="BlokTextu 8"/>
          <p:cNvSpPr txBox="1"/>
          <p:nvPr/>
        </p:nvSpPr>
        <p:spPr>
          <a:xfrm>
            <a:off x="2257875" y="28138"/>
            <a:ext cx="161454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b="1" dirty="0" smtClean="0"/>
              <a:t>Peter </a:t>
            </a:r>
            <a:r>
              <a:rPr lang="sk-SK" b="1" dirty="0" err="1" smtClean="0"/>
              <a:t>Orseolo</a:t>
            </a:r>
            <a:endParaRPr lang="sk-SK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Dejepis pre 7. ročník ZŠ</a:t>
            </a:r>
          </a:p>
          <a:p>
            <a:r>
              <a:rPr lang="sk-SK" dirty="0" err="1" smtClean="0">
                <a:hlinkClick r:id="rId2"/>
              </a:rPr>
              <a:t>www.wikipedia.sk</a:t>
            </a:r>
            <a:endParaRPr lang="sk-SK" dirty="0" smtClean="0"/>
          </a:p>
          <a:p>
            <a:r>
              <a:rPr lang="sk-SK" dirty="0" err="1" smtClean="0">
                <a:hlinkClick r:id="rId3"/>
              </a:rPr>
              <a:t>www.wikipedia.cz</a:t>
            </a:r>
            <a:endParaRPr lang="sk-SK" dirty="0" smtClean="0"/>
          </a:p>
          <a:p>
            <a:r>
              <a:rPr lang="sk-SK" dirty="0" err="1" smtClean="0">
                <a:hlinkClick r:id="rId4"/>
              </a:rPr>
              <a:t>www.wikipedia.com</a:t>
            </a:r>
            <a:endParaRPr lang="sk-SK" dirty="0" smtClean="0"/>
          </a:p>
          <a:p>
            <a:r>
              <a:rPr lang="sk-SK" dirty="0" smtClean="0"/>
              <a:t>Lexikón slovenských dejín </a:t>
            </a: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Použitá literatúra a iné zdroje</a:t>
            </a:r>
            <a:endParaRPr lang="sk-SK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roku 896 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knieža </a:t>
            </a:r>
            <a:r>
              <a:rPr lang="sk-SK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Arpád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 privádza </a:t>
            </a:r>
            <a:r>
              <a:rPr lang="sk-SK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 Karpatskej kotliny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 kočovný kmeňový zväz </a:t>
            </a:r>
            <a:r>
              <a:rPr lang="sk-SK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Maďarov 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(tvorilo ho 7 kmeňov a meno dostal podľa najsilnejšieho z nich)</a:t>
            </a:r>
            <a:endParaRPr lang="sk-SK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Maďari prichádzajú...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5377" y="3429001"/>
            <a:ext cx="251862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4142120" y="6380771"/>
            <a:ext cx="158088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k-SK" dirty="0" smtClean="0"/>
              <a:t>knieža Arpád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3286116" y="1714488"/>
            <a:ext cx="24368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dirty="0" smtClean="0"/>
              <a:t>Dynastia </a:t>
            </a:r>
            <a:r>
              <a:rPr lang="sk-SK" dirty="0" err="1" smtClean="0"/>
              <a:t>Arpádovcov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99248" y="2060848"/>
            <a:ext cx="7745505" cy="3877815"/>
          </a:xfrm>
        </p:spPr>
        <p:txBody>
          <a:bodyPr>
            <a:normAutofit/>
          </a:bodyPr>
          <a:lstStyle/>
          <a:p>
            <a:r>
              <a:rPr lang="sk-SK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roku 907 sa odohrala bitka pri Bratislave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, kde Maďari krvavo porážajú Bavorov...a na 50 rokov sa stávajú postrachom veľkej časti Európy  </a:t>
            </a:r>
            <a:endParaRPr lang="sk-SK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Bitka pri Bratislave</a:t>
            </a:r>
            <a:endParaRPr lang="sk-S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7164" y="3429001"/>
            <a:ext cx="42268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558933" y="6211669"/>
            <a:ext cx="434445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k-SK" dirty="0" smtClean="0"/>
              <a:t>Maďari boli výborní jazdci, lukostrelci a </a:t>
            </a:r>
          </a:p>
          <a:p>
            <a:pPr algn="ctr"/>
            <a:r>
              <a:rPr lang="sk-SK" dirty="0"/>
              <a:t>z</a:t>
            </a:r>
            <a:r>
              <a:rPr lang="sk-SK" dirty="0" smtClean="0"/>
              <a:t>namenite ovládali aj zakrivenú šabľu </a:t>
            </a:r>
            <a:endParaRPr lang="sk-SK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251520" y="2061596"/>
            <a:ext cx="7745505" cy="3877815"/>
          </a:xfrm>
        </p:spPr>
        <p:txBody>
          <a:bodyPr>
            <a:normAutofit/>
          </a:bodyPr>
          <a:lstStyle/>
          <a:p>
            <a:r>
              <a:rPr lang="sk-SK" sz="2600" dirty="0" smtClean="0">
                <a:latin typeface="Arial" pitchFamily="34" charset="0"/>
                <a:cs typeface="Arial" pitchFamily="34" charset="0"/>
              </a:rPr>
              <a:t>Európskym vojskám dlho trvalo, kým sa naučili čeliť taktike boja Maďarov =&gt; </a:t>
            </a:r>
            <a:r>
              <a:rPr lang="sk-SK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roku 955 sa odohrala bitka pri rieke </a:t>
            </a:r>
            <a:r>
              <a:rPr lang="sk-SK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Lech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, kde proti sebe stáli vojská nemeckého cisára Ota I. a Starých Maďarov</a:t>
            </a:r>
            <a:endParaRPr lang="sk-SK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Bitka pri rieke </a:t>
            </a:r>
            <a:r>
              <a:rPr lang="sk-SK" dirty="0" err="1" smtClean="0"/>
              <a:t>Lech</a:t>
            </a:r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6622" y="3650626"/>
            <a:ext cx="3207378" cy="320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823002" y="4183109"/>
            <a:ext cx="475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STARÍ MAĎARI DEFINITÍVNE PORAZENÍ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Šípka dolu 5"/>
          <p:cNvSpPr/>
          <p:nvPr/>
        </p:nvSpPr>
        <p:spPr>
          <a:xfrm>
            <a:off x="2272534" y="4707949"/>
            <a:ext cx="1643074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1643042" y="5429264"/>
            <a:ext cx="304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USADLÝ SPOSOB ŽIVOTA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Šípka dolu 7"/>
          <p:cNvSpPr/>
          <p:nvPr/>
        </p:nvSpPr>
        <p:spPr>
          <a:xfrm>
            <a:off x="2357422" y="5786454"/>
            <a:ext cx="1571636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581228" y="6488668"/>
            <a:ext cx="5274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 dirty="0" smtClean="0"/>
              <a:t>Usadili sa v KARPATSKEJ KOTLINE</a:t>
            </a:r>
            <a:endParaRPr lang="sk-SK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190678" y="1908622"/>
            <a:ext cx="7745505" cy="3877815"/>
          </a:xfrm>
        </p:spPr>
        <p:txBody>
          <a:bodyPr>
            <a:normAutofit/>
          </a:bodyPr>
          <a:lstStyle/>
          <a:p>
            <a:r>
              <a:rPr lang="sk-SK" sz="2600" b="1" dirty="0" smtClean="0">
                <a:latin typeface="Arial" pitchFamily="34" charset="0"/>
                <a:cs typeface="Arial" pitchFamily="34" charset="0"/>
              </a:rPr>
              <a:t>Veľkoknieža </a:t>
            </a:r>
            <a:r>
              <a:rPr lang="sk-SK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Gejza </a:t>
            </a:r>
            <a:r>
              <a:rPr lang="sk-SK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(970 – 997)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 bol tvrdým a krutým vládcom ...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vravelo sa 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o ňom, 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že „má ruky pošpinené krvou“ 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=&gt; nechal povraždiť tých, čo sa mu nepodriadili...</a:t>
            </a:r>
          </a:p>
          <a:p>
            <a:r>
              <a:rPr lang="sk-SK" sz="2600" b="1" dirty="0" smtClean="0">
                <a:latin typeface="Arial" pitchFamily="34" charset="0"/>
                <a:cs typeface="Arial" pitchFamily="34" charset="0"/>
              </a:rPr>
              <a:t>Seba a svojho syna Vajka 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(prijal meno Štefan) dal 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pokrstiť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 od bavorských misionárov =&gt; </a:t>
            </a:r>
            <a:r>
              <a:rPr lang="sk-SK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3" action="ppaction://hlinksldjump"/>
              </a:rPr>
              <a:t>šírenie KRESŤANSTVA </a:t>
            </a:r>
            <a:endParaRPr lang="sk-SK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 smtClean="0"/>
              <a:t>Knieža Gejza</a:t>
            </a:r>
            <a:endParaRPr lang="sk-SK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224" y="4357785"/>
            <a:ext cx="2555776" cy="250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4220268" y="6488668"/>
            <a:ext cx="236795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k-SK" dirty="0" smtClean="0"/>
              <a:t>GEJZA - veľkoknieža</a:t>
            </a:r>
            <a:endParaRPr lang="sk-SK" dirty="0"/>
          </a:p>
        </p:txBody>
      </p:sp>
      <p:sp>
        <p:nvSpPr>
          <p:cNvPr id="16386" name="AutoShape 2" descr="Gejza I. –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6388" name="Picture 4" descr="Gejza I. – Wikipéd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516" y="0"/>
            <a:ext cx="1785484" cy="1800000"/>
          </a:xfrm>
          <a:prstGeom prst="rect">
            <a:avLst/>
          </a:prstGeom>
          <a:noFill/>
        </p:spPr>
      </p:pic>
      <p:cxnSp>
        <p:nvCxnSpPr>
          <p:cNvPr id="9" name="Rovná spojovacia šípka 8"/>
          <p:cNvCxnSpPr/>
          <p:nvPr/>
        </p:nvCxnSpPr>
        <p:spPr>
          <a:xfrm rot="16200000" flipV="1">
            <a:off x="7072330" y="3286124"/>
            <a:ext cx="2786082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56263" cy="1054250"/>
          </a:xfrm>
        </p:spPr>
        <p:txBody>
          <a:bodyPr/>
          <a:lstStyle/>
          <a:p>
            <a:r>
              <a:rPr lang="sk-SK" dirty="0" smtClean="0"/>
              <a:t>Kristianizácia Starých Maďarov</a:t>
            </a:r>
            <a:endParaRPr lang="sk-SK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841376" y="1873304"/>
            <a:ext cx="7745505" cy="3877815"/>
          </a:xfrm>
        </p:spPr>
        <p:txBody>
          <a:bodyPr>
            <a:normAutofit/>
          </a:bodyPr>
          <a:lstStyle/>
          <a:p>
            <a:r>
              <a:rPr lang="sk-SK" sz="2600" dirty="0" smtClean="0">
                <a:latin typeface="Arial" pitchFamily="34" charset="0"/>
                <a:cs typeface="Arial" pitchFamily="34" charset="0"/>
              </a:rPr>
              <a:t>Po smrti Gejzu sa rozhoreli 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boje o kniežací trón 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medzi </a:t>
            </a:r>
            <a:r>
              <a:rPr lang="sk-SK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ŠTEFANOM 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a odbojným kniežaťom </a:t>
            </a:r>
            <a:r>
              <a:rPr lang="sk-SK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KOPÁŇOM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 vzájomné boje vyhral Štefan aj za pomoci slovenských veľmožov HUNTA a POZNANA  </a:t>
            </a:r>
            <a:r>
              <a:rPr lang="sk-SK" sz="2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bitka pri </a:t>
            </a:r>
            <a:r>
              <a:rPr lang="sk-SK" sz="2600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Veszpréme</a:t>
            </a:r>
            <a:r>
              <a:rPr lang="sk-SK" sz="2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v roku 998</a:t>
            </a:r>
            <a:endParaRPr lang="sk-SK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Boje o kniežací trón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9847" y="3933141"/>
            <a:ext cx="3064154" cy="292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4870706" y="4942159"/>
            <a:ext cx="120914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Budapešť – socha </a:t>
            </a:r>
          </a:p>
          <a:p>
            <a:pPr algn="ctr"/>
            <a:r>
              <a:rPr lang="sk-SK" dirty="0" smtClean="0"/>
              <a:t>Štefana I. </a:t>
            </a:r>
            <a:endParaRPr lang="sk-SK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4005064"/>
            <a:ext cx="3464267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3449277" y="4931965"/>
            <a:ext cx="126485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Pohľad na dnešný</a:t>
            </a:r>
          </a:p>
          <a:p>
            <a:pPr algn="ctr"/>
            <a:r>
              <a:rPr lang="sk-SK" dirty="0" err="1" smtClean="0"/>
              <a:t>Veszprém</a:t>
            </a:r>
            <a:r>
              <a:rPr lang="sk-SK" dirty="0" smtClean="0"/>
              <a:t>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556371" y="2248347"/>
            <a:ext cx="7745505" cy="3877815"/>
          </a:xfrm>
        </p:spPr>
        <p:txBody>
          <a:bodyPr>
            <a:normAutofit/>
          </a:bodyPr>
          <a:lstStyle/>
          <a:p>
            <a:r>
              <a:rPr lang="sk-SK" sz="2600" b="1" dirty="0" smtClean="0">
                <a:latin typeface="Arial" pitchFamily="34" charset="0"/>
                <a:cs typeface="Arial" pitchFamily="34" charset="0"/>
              </a:rPr>
              <a:t>V roku </a:t>
            </a:r>
            <a:r>
              <a:rPr lang="sk-SK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1000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sa uskutočnila </a:t>
            </a:r>
            <a:r>
              <a:rPr lang="sk-SK" sz="2600" b="1" dirty="0" smtClean="0">
                <a:latin typeface="Arial" pitchFamily="34" charset="0"/>
                <a:cs typeface="Arial" pitchFamily="34" charset="0"/>
              </a:rPr>
              <a:t>korunovácia Štefana </a:t>
            </a:r>
            <a:r>
              <a:rPr lang="sk-SK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 prvého uhorského kráľa 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so súhlasom nemeckého cisára </a:t>
            </a:r>
            <a:r>
              <a:rPr lang="sk-SK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Ota III. 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a rímskeho pápeža </a:t>
            </a:r>
            <a:r>
              <a:rPr lang="sk-SK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Silvestra II</a:t>
            </a:r>
            <a:r>
              <a:rPr lang="sk-SK" sz="2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sk-SK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 </a:t>
            </a:r>
            <a:r>
              <a:rPr lang="sk-SK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ŠTEFAN I. </a:t>
            </a:r>
            <a:endParaRPr lang="sk-SK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Prvý uhorský kráľ</a:t>
            </a:r>
            <a:endParaRPr lang="sk-SK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3162" y="4725144"/>
            <a:ext cx="229083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68088"/>
            <a:ext cx="2173500" cy="208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2173500" y="6211669"/>
            <a:ext cx="132921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k-SK" dirty="0" smtClean="0"/>
              <a:t>Silvester II.</a:t>
            </a:r>
          </a:p>
          <a:p>
            <a:pPr algn="ctr"/>
            <a:r>
              <a:rPr lang="sk-SK" dirty="0" smtClean="0"/>
              <a:t>pápež 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5148064" y="6213607"/>
            <a:ext cx="163538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k-SK" dirty="0" smtClean="0"/>
              <a:t>Oto III. </a:t>
            </a:r>
          </a:p>
          <a:p>
            <a:pPr algn="ctr"/>
            <a:r>
              <a:rPr lang="sk-SK" dirty="0" smtClean="0"/>
              <a:t>nemecký cisár</a:t>
            </a:r>
            <a:endParaRPr lang="sk-SK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929066"/>
            <a:ext cx="2284980" cy="219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 descr="Štefan I., podpis (z wikidata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3857628"/>
            <a:ext cx="1381125" cy="1019176"/>
          </a:xfrm>
          <a:prstGeom prst="rect">
            <a:avLst/>
          </a:prstGeom>
          <a:noFill/>
        </p:spPr>
      </p:pic>
      <p:sp>
        <p:nvSpPr>
          <p:cNvPr id="10" name="BlokTextu 9"/>
          <p:cNvSpPr txBox="1"/>
          <p:nvPr/>
        </p:nvSpPr>
        <p:spPr>
          <a:xfrm>
            <a:off x="2500298" y="5357826"/>
            <a:ext cx="195438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dirty="0" smtClean="0"/>
              <a:t>Podpis </a:t>
            </a:r>
            <a:r>
              <a:rPr lang="sk-SK" b="1" dirty="0" smtClean="0"/>
              <a:t>Štefana I.</a:t>
            </a:r>
            <a:endParaRPr lang="sk-SK" b="1" dirty="0"/>
          </a:p>
        </p:txBody>
      </p:sp>
      <p:sp>
        <p:nvSpPr>
          <p:cNvPr id="11" name="BlokTextu 10"/>
          <p:cNvSpPr txBox="1"/>
          <p:nvPr/>
        </p:nvSpPr>
        <p:spPr>
          <a:xfrm>
            <a:off x="1857356" y="1643050"/>
            <a:ext cx="55451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k-SK" b="1" dirty="0" smtClean="0"/>
              <a:t>Po korunovácii </a:t>
            </a:r>
            <a:r>
              <a:rPr lang="sk-SK" dirty="0" smtClean="0"/>
              <a:t>nechal Štefan raziť v Bratislave </a:t>
            </a:r>
            <a:r>
              <a:rPr lang="sk-SK" b="1" dirty="0" smtClean="0"/>
              <a:t>prvé </a:t>
            </a:r>
          </a:p>
          <a:p>
            <a:pPr algn="ctr"/>
            <a:r>
              <a:rPr lang="sk-SK" b="1" dirty="0" smtClean="0"/>
              <a:t>strieborné uhorské mince</a:t>
            </a:r>
            <a:endParaRPr lang="sk-SK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310555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483768" y="260648"/>
            <a:ext cx="6382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Socha Štefana I. v Budapešti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39313104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Ako sa žilo na úsvite dejín</Template>
  <TotalTime>1094</TotalTime>
  <Words>861</Words>
  <Application>Microsoft Office PowerPoint</Application>
  <PresentationFormat>Prezentácia na obrazovke (4:3)</PresentationFormat>
  <Paragraphs>157</Paragraphs>
  <Slides>18</Slides>
  <Notes>9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3" baseType="lpstr">
      <vt:lpstr>Arial</vt:lpstr>
      <vt:lpstr>Book Antiqua</vt:lpstr>
      <vt:lpstr>Calibri</vt:lpstr>
      <vt:lpstr>Wingdings</vt:lpstr>
      <vt:lpstr>Tvrdý obal</vt:lpstr>
      <vt:lpstr>Kráľovstvo svätého Štefana</vt:lpstr>
      <vt:lpstr>Maďari prichádzajú...</vt:lpstr>
      <vt:lpstr>Bitka pri Bratislave</vt:lpstr>
      <vt:lpstr>Bitka pri rieke Lech</vt:lpstr>
      <vt:lpstr>Knieža Gejza</vt:lpstr>
      <vt:lpstr>Kristianizácia Starých Maďarov</vt:lpstr>
      <vt:lpstr>Boje o kniežací trón</vt:lpstr>
      <vt:lpstr>Prvý uhorský kráľ</vt:lpstr>
      <vt:lpstr>Prezentácia programu PowerPoint</vt:lpstr>
      <vt:lpstr>Uhorské kráľovstvo</vt:lpstr>
      <vt:lpstr>Prezentácia programu PowerPoint</vt:lpstr>
      <vt:lpstr>UHORSKÉ KRÁĽOVSTVO (1000 – 1918)</vt:lpstr>
      <vt:lpstr>Šíriteľ kresťanstva </vt:lpstr>
      <vt:lpstr>Prezentácia programu PowerPoint</vt:lpstr>
      <vt:lpstr>Kráľovské komitáty</vt:lpstr>
      <vt:lpstr>Župy Uhorska</vt:lpstr>
      <vt:lpstr>Krutý vládca?</vt:lpstr>
      <vt:lpstr>Použitá literatúra a iné zdroje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Kráľovstvo svätého Štefana</dc:title>
  <dc:creator>Valued Acer Customer</dc:creator>
  <cp:lastModifiedBy>MS Vinbarg</cp:lastModifiedBy>
  <cp:revision>111</cp:revision>
  <dcterms:created xsi:type="dcterms:W3CDTF">2013-10-13T09:17:02Z</dcterms:created>
  <dcterms:modified xsi:type="dcterms:W3CDTF">2021-10-03T21:12:50Z</dcterms:modified>
</cp:coreProperties>
</file>