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2" r:id="rId7"/>
    <p:sldId id="263" r:id="rId8"/>
    <p:sldId id="261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9504-DD18-4C84-9F4B-5D127ECC594F}" type="datetimeFigureOut">
              <a:rPr lang="sk-SK" smtClean="0"/>
              <a:t>19. 9. 2021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0EA-FACD-46F9-8518-F70E55DFF8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160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9504-DD18-4C84-9F4B-5D127ECC594F}" type="datetimeFigureOut">
              <a:rPr lang="sk-SK" smtClean="0"/>
              <a:t>19. 9. 2021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0EA-FACD-46F9-8518-F70E55DFF8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560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9504-DD18-4C84-9F4B-5D127ECC594F}" type="datetimeFigureOut">
              <a:rPr lang="sk-SK" smtClean="0"/>
              <a:t>19. 9. 2021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0EA-FACD-46F9-8518-F70E55DFF8A9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961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9504-DD18-4C84-9F4B-5D127ECC594F}" type="datetimeFigureOut">
              <a:rPr lang="sk-SK" smtClean="0"/>
              <a:t>19. 9. 2021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0EA-FACD-46F9-8518-F70E55DFF8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309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9504-DD18-4C84-9F4B-5D127ECC594F}" type="datetimeFigureOut">
              <a:rPr lang="sk-SK" smtClean="0"/>
              <a:t>19. 9. 2021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0EA-FACD-46F9-8518-F70E55DFF8A9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462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9504-DD18-4C84-9F4B-5D127ECC594F}" type="datetimeFigureOut">
              <a:rPr lang="sk-SK" smtClean="0"/>
              <a:t>19. 9. 2021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0EA-FACD-46F9-8518-F70E55DFF8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2995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9504-DD18-4C84-9F4B-5D127ECC594F}" type="datetimeFigureOut">
              <a:rPr lang="sk-SK" smtClean="0"/>
              <a:t>19. 9. 2021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0EA-FACD-46F9-8518-F70E55DFF8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4283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9504-DD18-4C84-9F4B-5D127ECC594F}" type="datetimeFigureOut">
              <a:rPr lang="sk-SK" smtClean="0"/>
              <a:t>19. 9. 2021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0EA-FACD-46F9-8518-F70E55DFF8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731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9504-DD18-4C84-9F4B-5D127ECC594F}" type="datetimeFigureOut">
              <a:rPr lang="sk-SK" smtClean="0"/>
              <a:t>19. 9. 2021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0EA-FACD-46F9-8518-F70E55DFF8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249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9504-DD18-4C84-9F4B-5D127ECC594F}" type="datetimeFigureOut">
              <a:rPr lang="sk-SK" smtClean="0"/>
              <a:t>19. 9. 2021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0EA-FACD-46F9-8518-F70E55DFF8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295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9504-DD18-4C84-9F4B-5D127ECC594F}" type="datetimeFigureOut">
              <a:rPr lang="sk-SK" smtClean="0"/>
              <a:t>19. 9. 2021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0EA-FACD-46F9-8518-F70E55DFF8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7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9504-DD18-4C84-9F4B-5D127ECC594F}" type="datetimeFigureOut">
              <a:rPr lang="sk-SK" smtClean="0"/>
              <a:t>19. 9. 2021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0EA-FACD-46F9-8518-F70E55DFF8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12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9504-DD18-4C84-9F4B-5D127ECC594F}" type="datetimeFigureOut">
              <a:rPr lang="sk-SK" smtClean="0"/>
              <a:t>19. 9. 2021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0EA-FACD-46F9-8518-F70E55DFF8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189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9504-DD18-4C84-9F4B-5D127ECC594F}" type="datetimeFigureOut">
              <a:rPr lang="sk-SK" smtClean="0"/>
              <a:t>19. 9. 2021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0EA-FACD-46F9-8518-F70E55DFF8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583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9504-DD18-4C84-9F4B-5D127ECC594F}" type="datetimeFigureOut">
              <a:rPr lang="sk-SK" smtClean="0"/>
              <a:t>19. 9. 2021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0EA-FACD-46F9-8518-F70E55DFF8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587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9504-DD18-4C84-9F4B-5D127ECC594F}" type="datetimeFigureOut">
              <a:rPr lang="sk-SK" smtClean="0"/>
              <a:t>19. 9. 2021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0EA-FACD-46F9-8518-F70E55DFF8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74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29504-DD18-4C84-9F4B-5D127ECC594F}" type="datetimeFigureOut">
              <a:rPr lang="sk-SK" smtClean="0"/>
              <a:t>19. 9. 2021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CD50EA-FACD-46F9-8518-F70E55DFF8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84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E854B8-F70E-4470-810B-329FCB5E2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9918" y="5161137"/>
            <a:ext cx="9099361" cy="1646302"/>
          </a:xfrm>
        </p:spPr>
        <p:txBody>
          <a:bodyPr/>
          <a:lstStyle/>
          <a:p>
            <a:r>
              <a:rPr lang="sk-SK" dirty="0"/>
              <a:t>Život v kamennej dobe – lovci a zberači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16B111A-4B79-439A-AF0F-ADEE4B592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068" y="6309550"/>
            <a:ext cx="2238289" cy="1096899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Mgr. Tomáš Takáč</a:t>
            </a:r>
          </a:p>
        </p:txBody>
      </p:sp>
      <p:pic>
        <p:nvPicPr>
          <p:cNvPr id="5" name="Obrázok 4" descr="Obrázok, na ktorom je vonkajšie, hora, voda, skupina&#10;&#10;Automaticky generovaný popis">
            <a:extLst>
              <a:ext uri="{FF2B5EF4-FFF2-40B4-BE49-F238E27FC236}">
                <a16:creationId xmlns:a16="http://schemas.microsoft.com/office/drawing/2014/main" xmlns="" id="{A2131DA1-98CA-48DE-9FA1-84BB6074A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6" y="15542"/>
            <a:ext cx="8569468" cy="51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6795492-08F1-4C31-9E27-D2353178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Koniec paleolitu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650B80F-A4AD-4432-8EE6-189B7BD6E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682288"/>
            <a:ext cx="5071849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Skončilo sa striedanie ľadových a medziľadových dôb.</a:t>
            </a:r>
          </a:p>
          <a:p>
            <a:r>
              <a:rPr lang="sk-SK" sz="2000" dirty="0">
                <a:solidFill>
                  <a:schemeClr val="tx1"/>
                </a:solidFill>
              </a:rPr>
              <a:t>Nastalo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vyhynutie veľkých zvierat</a:t>
            </a:r>
          </a:p>
          <a:p>
            <a:r>
              <a:rPr lang="sk-SK" sz="2000" dirty="0">
                <a:solidFill>
                  <a:schemeClr val="tx1"/>
                </a:solidFill>
              </a:rPr>
              <a:t>Začali loviť menšie zvieratá – tie však neposkytovali dostatok potravín.</a:t>
            </a:r>
          </a:p>
        </p:txBody>
      </p:sp>
      <p:pic>
        <p:nvPicPr>
          <p:cNvPr id="5" name="Obrázok 4" descr="Obrázok, na ktorom je sedenie, stôl, modré, tmavé&#10;&#10;Automaticky generovaný popis">
            <a:extLst>
              <a:ext uri="{FF2B5EF4-FFF2-40B4-BE49-F238E27FC236}">
                <a16:creationId xmlns:a16="http://schemas.microsoft.com/office/drawing/2014/main" xmlns="" id="{F6E1BE00-7AFB-4CFB-A88A-7D8D401E47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7" r="32623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8" name="Isosceles Triangle 9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ázok 6" descr="Obrázok, na ktorom je vonkajšie, voda, stojaci, pes&#10;&#10;Automaticky generovaný popis">
            <a:extLst>
              <a:ext uri="{FF2B5EF4-FFF2-40B4-BE49-F238E27FC236}">
                <a16:creationId xmlns:a16="http://schemas.microsoft.com/office/drawing/2014/main" xmlns="" id="{1AF62174-9D77-44BD-916C-055B2AD6C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72" y="3896751"/>
            <a:ext cx="7305508" cy="290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6B3012-818B-4396-955A-4DDE54D3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E1DE63C3-F14A-42AB-8C40-C1CB9A364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76"/>
            <a:ext cx="11155680" cy="6840024"/>
          </a:xfrm>
        </p:spPr>
      </p:pic>
    </p:spTree>
    <p:extLst>
      <p:ext uri="{BB962C8B-B14F-4D97-AF65-F5344CB8AC3E}">
        <p14:creationId xmlns:p14="http://schemas.microsoft.com/office/powerpoint/2010/main" val="10454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6519B3-F368-475A-A863-062F9E45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77DEC841-6589-4790-9655-1C1278F88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02"/>
            <a:ext cx="12192000" cy="6867502"/>
          </a:xfrm>
        </p:spPr>
      </p:pic>
    </p:spTree>
    <p:extLst>
      <p:ext uri="{BB962C8B-B14F-4D97-AF65-F5344CB8AC3E}">
        <p14:creationId xmlns:p14="http://schemas.microsoft.com/office/powerpoint/2010/main" val="10038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6DCC63-CAC0-4997-92DF-6B2D48A9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527" y="0"/>
            <a:ext cx="6424440" cy="1320800"/>
          </a:xfrm>
        </p:spPr>
        <p:txBody>
          <a:bodyPr>
            <a:normAutofit/>
          </a:bodyPr>
          <a:lstStyle/>
          <a:p>
            <a:r>
              <a:rPr lang="sk-SK" dirty="0" err="1">
                <a:highlight>
                  <a:srgbClr val="FFFF00"/>
                </a:highlight>
              </a:rPr>
              <a:t>Antropogenéza</a:t>
            </a:r>
            <a:endParaRPr lang="sk-SK" dirty="0">
              <a:highlight>
                <a:srgbClr val="FFFF00"/>
              </a:highlight>
            </a:endParaRPr>
          </a:p>
        </p:txBody>
      </p:sp>
      <p:pic>
        <p:nvPicPr>
          <p:cNvPr id="5" name="Obrázok 4" descr="Obrázok, na ktorom je muž, osoba, kravata, nosenie&#10;&#10;Automaticky generovaný popis">
            <a:extLst>
              <a:ext uri="{FF2B5EF4-FFF2-40B4-BE49-F238E27FC236}">
                <a16:creationId xmlns:a16="http://schemas.microsoft.com/office/drawing/2014/main" xmlns="" id="{FEF66582-4348-4894-AE9F-3E99901A8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8" r="12397" b="9090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EB6743CF-E74B-4A3C-A785-599069DB89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6819613-6A00-46B4-BF81-45510D0C4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083" y="971778"/>
            <a:ext cx="7555230" cy="1585891"/>
          </a:xfrm>
        </p:spPr>
        <p:txBody>
          <a:bodyPr>
            <a:normAutofit/>
          </a:bodyPr>
          <a:lstStyle/>
          <a:p>
            <a:r>
              <a:rPr lang="sk-SK" dirty="0" err="1">
                <a:solidFill>
                  <a:schemeClr val="tx1"/>
                </a:solidFill>
                <a:highlight>
                  <a:srgbClr val="FFFF00"/>
                </a:highlight>
              </a:rPr>
              <a:t>Antropogenéza</a:t>
            </a:r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– je vývoj človeka z najjednoduchších foriem po dnes žijúci druh </a:t>
            </a:r>
            <a:r>
              <a:rPr lang="sk-SK" dirty="0" err="1">
                <a:solidFill>
                  <a:schemeClr val="tx1"/>
                </a:solidFill>
              </a:rPr>
              <a:t>Homo</a:t>
            </a:r>
            <a:r>
              <a:rPr lang="sk-SK" dirty="0">
                <a:solidFill>
                  <a:schemeClr val="tx1"/>
                </a:solidFill>
              </a:rPr>
              <a:t> sapiens </a:t>
            </a:r>
            <a:r>
              <a:rPr lang="sk-SK" dirty="0" err="1">
                <a:solidFill>
                  <a:schemeClr val="tx1"/>
                </a:solidFill>
              </a:rPr>
              <a:t>sapiens</a:t>
            </a:r>
            <a:r>
              <a:rPr lang="sk-SK" dirty="0">
                <a:solidFill>
                  <a:schemeClr val="tx1"/>
                </a:solidFill>
              </a:rPr>
              <a:t>.</a:t>
            </a:r>
          </a:p>
          <a:p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Charles Darwin </a:t>
            </a:r>
            <a:r>
              <a:rPr lang="sk-SK" dirty="0">
                <a:solidFill>
                  <a:schemeClr val="tx1"/>
                </a:solidFill>
              </a:rPr>
              <a:t>– bol zakladateľ evolučnej teórie.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F15287CD-9D15-437E-965A-EF0715C7E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02" y="2107097"/>
            <a:ext cx="9884898" cy="47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92C61C1-93FC-4B97-B9C3-9A47CDCE8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9" y="816638"/>
            <a:ext cx="5851551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Vývoj človeka sa uskutočnil v období starších štvrtohôr.</a:t>
            </a:r>
          </a:p>
          <a:p>
            <a:r>
              <a:rPr lang="sk-SK" sz="2000" dirty="0">
                <a:solidFill>
                  <a:schemeClr val="tx1"/>
                </a:solidFill>
              </a:rPr>
              <a:t>Najstarší vývojový stupeň predstavoval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australopitekus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. </a:t>
            </a:r>
          </a:p>
          <a:p>
            <a:r>
              <a:rPr lang="sk-SK" sz="2000" dirty="0">
                <a:solidFill>
                  <a:schemeClr val="tx1"/>
                </a:solidFill>
              </a:rPr>
              <a:t>Nasledoval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Homo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Habilis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(človek zručný)</a:t>
            </a:r>
          </a:p>
          <a:p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Homo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Erectus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(človek vzpriamený)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Neandertálsky človek.</a:t>
            </a:r>
          </a:p>
          <a:p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Homo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sapiens (človek rozumný)</a:t>
            </a:r>
          </a:p>
          <a:p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Homo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sapiens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sapiens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(človek dnešného typu)</a:t>
            </a:r>
          </a:p>
        </p:txBody>
      </p:sp>
      <p:pic>
        <p:nvPicPr>
          <p:cNvPr id="5" name="Obrázok 4" descr="Obrázok, na ktorom je pes, sedenie, skupina, stojaci&#10;&#10;Automaticky generovaný popis">
            <a:extLst>
              <a:ext uri="{FF2B5EF4-FFF2-40B4-BE49-F238E27FC236}">
                <a16:creationId xmlns:a16="http://schemas.microsoft.com/office/drawing/2014/main" xmlns="" id="{FDE5E713-C88C-4C8A-BF0C-68D77F6CC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0" y="3869484"/>
            <a:ext cx="6309665" cy="2988516"/>
          </a:xfrm>
          <a:prstGeom prst="rect">
            <a:avLst/>
          </a:prstGeom>
        </p:spPr>
      </p:pic>
      <p:pic>
        <p:nvPicPr>
          <p:cNvPr id="7" name="Obrázok 6" descr="Obrázok, na ktorom je hodiny, kreslenie&#10;&#10;Automaticky generovaný popis">
            <a:extLst>
              <a:ext uri="{FF2B5EF4-FFF2-40B4-BE49-F238E27FC236}">
                <a16:creationId xmlns:a16="http://schemas.microsoft.com/office/drawing/2014/main" xmlns="" id="{8D206D55-F3F2-48A9-9A51-419A0F97A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0" y="-43454"/>
            <a:ext cx="3086554" cy="3880773"/>
          </a:xfrm>
          <a:prstGeom prst="rect">
            <a:avLst/>
          </a:prstGeom>
        </p:spPr>
      </p:pic>
      <p:pic>
        <p:nvPicPr>
          <p:cNvPr id="9" name="Obrázok 8" descr="Obrázok, na ktorom je vnútri, stôl, osoba, prenosný počítač&#10;&#10;Automaticky generovaný popis">
            <a:extLst>
              <a:ext uri="{FF2B5EF4-FFF2-40B4-BE49-F238E27FC236}">
                <a16:creationId xmlns:a16="http://schemas.microsoft.com/office/drawing/2014/main" xmlns="" id="{CE88035F-E6D4-40F4-8C4B-653159820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24" y="0"/>
            <a:ext cx="3223111" cy="38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0A23B0-95B9-490F-93CA-BDF171A7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98" y="23151"/>
            <a:ext cx="8596668" cy="1320800"/>
          </a:xfrm>
        </p:spPr>
        <p:txBody>
          <a:bodyPr/>
          <a:lstStyle/>
          <a:p>
            <a:r>
              <a:rPr lang="sk-SK" dirty="0"/>
              <a:t>Podnebie v paleolite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14A9F82-EBB1-4AD4-9C0C-D51C2A884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9938"/>
            <a:ext cx="6117360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Striedali sa obdobia chladu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(ľadové doby</a:t>
            </a:r>
            <a:r>
              <a:rPr lang="sk-SK" sz="2000" dirty="0">
                <a:solidFill>
                  <a:schemeClr val="tx1"/>
                </a:solidFill>
              </a:rPr>
              <a:t>) s teplejšími obdobiami označovanými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medziľadové doby.</a:t>
            </a:r>
          </a:p>
          <a:p>
            <a:r>
              <a:rPr lang="sk-SK" sz="2000" dirty="0">
                <a:solidFill>
                  <a:schemeClr val="tx1"/>
                </a:solidFill>
              </a:rPr>
              <a:t>Typické zvieratá – mamuty, nosorožce, </a:t>
            </a:r>
            <a:r>
              <a:rPr lang="sk-SK" sz="2000" dirty="0" err="1">
                <a:solidFill>
                  <a:schemeClr val="tx1"/>
                </a:solidFill>
              </a:rPr>
              <a:t>šabľozubé</a:t>
            </a:r>
            <a:r>
              <a:rPr lang="sk-SK" sz="2000" dirty="0">
                <a:solidFill>
                  <a:schemeClr val="tx1"/>
                </a:solidFill>
              </a:rPr>
              <a:t> tigre a jaskynné medvede.</a:t>
            </a:r>
          </a:p>
        </p:txBody>
      </p:sp>
      <p:pic>
        <p:nvPicPr>
          <p:cNvPr id="5" name="Obrázok 4" descr="Obrázok, na ktorom je trávnik, vonkajšie, cicavec, pole&#10;&#10;Automaticky generovaný popis">
            <a:extLst>
              <a:ext uri="{FF2B5EF4-FFF2-40B4-BE49-F238E27FC236}">
                <a16:creationId xmlns:a16="http://schemas.microsoft.com/office/drawing/2014/main" xmlns="" id="{9BC5EE4F-50BC-460A-AD93-BC10D5715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427"/>
            <a:ext cx="12192000" cy="4260574"/>
          </a:xfrm>
          <a:prstGeom prst="rect">
            <a:avLst/>
          </a:prstGeom>
        </p:spPr>
      </p:pic>
      <p:pic>
        <p:nvPicPr>
          <p:cNvPr id="7" name="Obrázok 6" descr="Obrázok, na ktorom je cicavec, hnedé, trávnik, ústa&#10;&#10;Automaticky generovaný popis">
            <a:extLst>
              <a:ext uri="{FF2B5EF4-FFF2-40B4-BE49-F238E27FC236}">
                <a16:creationId xmlns:a16="http://schemas.microsoft.com/office/drawing/2014/main" xmlns="" id="{244D2EE8-38EA-4401-9B57-FE3E49776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0"/>
            <a:ext cx="57150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13FE2F-061A-40E8-8F33-1F9AE534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rávnik, cicavec, vonkajšie, slon&#10;&#10;Automaticky generovaný popis">
            <a:extLst>
              <a:ext uri="{FF2B5EF4-FFF2-40B4-BE49-F238E27FC236}">
                <a16:creationId xmlns:a16="http://schemas.microsoft.com/office/drawing/2014/main" xmlns="" id="{B0E19B5F-AD69-4D3E-87A3-0C111FD9F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849" cy="6875353"/>
          </a:xfrm>
        </p:spPr>
      </p:pic>
    </p:spTree>
    <p:extLst>
      <p:ext uri="{BB962C8B-B14F-4D97-AF65-F5344CB8AC3E}">
        <p14:creationId xmlns:p14="http://schemas.microsoft.com/office/powerpoint/2010/main" val="24230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643622-B76B-4084-9FBB-DC569420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rávnik, sedenie, hnedé, pes&#10;&#10;Automaticky generovaný popis">
            <a:extLst>
              <a:ext uri="{FF2B5EF4-FFF2-40B4-BE49-F238E27FC236}">
                <a16:creationId xmlns:a16="http://schemas.microsoft.com/office/drawing/2014/main" xmlns="" id="{36AA31D7-E6B0-48AC-BDCC-676F80865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2942"/>
          </a:xfrm>
        </p:spPr>
      </p:pic>
    </p:spTree>
    <p:extLst>
      <p:ext uri="{BB962C8B-B14F-4D97-AF65-F5344CB8AC3E}">
        <p14:creationId xmlns:p14="http://schemas.microsoft.com/office/powerpoint/2010/main" val="38339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rávnik, strom&#10;&#10;Automaticky generovaný popis">
            <a:extLst>
              <a:ext uri="{FF2B5EF4-FFF2-40B4-BE49-F238E27FC236}">
                <a16:creationId xmlns:a16="http://schemas.microsoft.com/office/drawing/2014/main" xmlns="" id="{2D006895-7FDA-432F-904E-72C979877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r="15812" b="-1"/>
          <a:stretch/>
        </p:blipFill>
        <p:spPr>
          <a:xfrm>
            <a:off x="3137095" y="-1"/>
            <a:ext cx="9054905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6A88BD-D3A9-4FAC-A3F4-59F926FB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58" y="419894"/>
            <a:ext cx="3851123" cy="1320800"/>
          </a:xfrm>
        </p:spPr>
        <p:txBody>
          <a:bodyPr>
            <a:norm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Život prvých lovcov a zberačov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78BEEA3-43E6-4098-B547-72CC551C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908798"/>
            <a:ext cx="4763557" cy="3880773"/>
          </a:xfrm>
        </p:spPr>
        <p:txBody>
          <a:bodyPr>
            <a:normAutofit fontScale="85000" lnSpcReduction="20000"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Žili v skupinkách.</a:t>
            </a:r>
          </a:p>
          <a:p>
            <a:r>
              <a:rPr lang="sk-SK" sz="2000" dirty="0">
                <a:solidFill>
                  <a:schemeClr val="tx1"/>
                </a:solidFill>
              </a:rPr>
              <a:t>Ľudia v týchto skupinkách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žili v rodoch</a:t>
            </a:r>
            <a:r>
              <a:rPr lang="sk-SK" sz="2000" dirty="0">
                <a:solidFill>
                  <a:schemeClr val="tx1"/>
                </a:solidFill>
              </a:rPr>
              <a:t>, boli pokrvne príbuzní.</a:t>
            </a:r>
          </a:p>
          <a:p>
            <a:r>
              <a:rPr lang="sk-SK" sz="2000" dirty="0">
                <a:solidFill>
                  <a:schemeClr val="tx1"/>
                </a:solidFill>
              </a:rPr>
              <a:t>Existovala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prirodzená deľba práce = muži lovili, ženy sa starali o rodinu a zbierali plody.</a:t>
            </a:r>
          </a:p>
          <a:p>
            <a:r>
              <a:rPr lang="sk-SK" sz="2000" dirty="0">
                <a:solidFill>
                  <a:schemeClr val="tx1"/>
                </a:solidFill>
              </a:rPr>
              <a:t>Žili v </a:t>
            </a:r>
            <a:r>
              <a:rPr lang="sk-SK" sz="2000" u="sng" dirty="0">
                <a:solidFill>
                  <a:schemeClr val="tx1"/>
                </a:solidFill>
              </a:rPr>
              <a:t>jaskyniach, </a:t>
            </a:r>
            <a:r>
              <a:rPr lang="sk-SK" sz="2000" u="sng" dirty="0" smtClean="0">
                <a:solidFill>
                  <a:schemeClr val="tx1"/>
                </a:solidFill>
              </a:rPr>
              <a:t>zemľankách a jednoduchých </a:t>
            </a:r>
            <a:r>
              <a:rPr lang="sk-SK" sz="2000" u="sng" dirty="0">
                <a:solidFill>
                  <a:schemeClr val="tx1"/>
                </a:solidFill>
              </a:rPr>
              <a:t>stanoch</a:t>
            </a:r>
            <a:r>
              <a:rPr lang="sk-SK" sz="2000" dirty="0">
                <a:solidFill>
                  <a:schemeClr val="tx1"/>
                </a:solidFill>
              </a:rPr>
              <a:t>.</a:t>
            </a:r>
          </a:p>
          <a:p>
            <a:r>
              <a:rPr lang="sk-SK" sz="2000" u="sng" dirty="0">
                <a:solidFill>
                  <a:schemeClr val="tx1"/>
                </a:solidFill>
              </a:rPr>
              <a:t>Domestikovali</a:t>
            </a:r>
            <a:r>
              <a:rPr lang="sk-SK" sz="2000" dirty="0">
                <a:solidFill>
                  <a:schemeClr val="tx1"/>
                </a:solidFill>
              </a:rPr>
              <a:t> si psa.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Naučili sa zakladať 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oheň /teplo, svetlo, ochrana/.</a:t>
            </a:r>
          </a:p>
          <a:p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Koncom paleolitu - </a:t>
            </a:r>
            <a:endParaRPr lang="sk-SK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dirty="0"/>
              <a:t>l</a:t>
            </a:r>
            <a:r>
              <a:rPr lang="sk-SK" dirty="0" smtClean="0"/>
              <a:t>uky, šípy, nože, </a:t>
            </a:r>
            <a:r>
              <a:rPr lang="sk-SK" smtClean="0"/>
              <a:t>malé sekery ...</a:t>
            </a:r>
            <a:endParaRPr lang="sk-SK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49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4AE8FB-A760-4669-B1C4-806D7F82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highlight>
                  <a:srgbClr val="FFFF00"/>
                </a:highlight>
              </a:rPr>
              <a:t>Umenie a náboženstvo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A90DCE5-1DB9-477F-ACC5-6039AD5FD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97" y="2389927"/>
            <a:ext cx="5315503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Z tohto obdobia pochádzajú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prvé doklady o existencii umenia.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Nástenné maľby, sošky venuší a zvierat, prvé šperky.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Verili v posmrtný </a:t>
            </a:r>
            <a:r>
              <a:rPr lang="sk-SK" sz="2400" dirty="0" smtClean="0">
                <a:solidFill>
                  <a:schemeClr val="tx1"/>
                </a:solidFill>
              </a:rPr>
              <a:t>život </a:t>
            </a:r>
            <a:r>
              <a:rPr lang="sk-SK" sz="1400" dirty="0" smtClean="0">
                <a:solidFill>
                  <a:schemeClr val="tx1"/>
                </a:solidFill>
              </a:rPr>
              <a:t>/do hrobov dávali zbrane a šperky/</a:t>
            </a:r>
            <a:r>
              <a:rPr lang="sk-SK" sz="1000" dirty="0" smtClean="0">
                <a:solidFill>
                  <a:schemeClr val="tx1"/>
                </a:solidFill>
              </a:rPr>
              <a:t>.</a:t>
            </a:r>
            <a:endParaRPr lang="sk-SK" sz="1000" dirty="0">
              <a:solidFill>
                <a:schemeClr val="tx1"/>
              </a:solidFill>
            </a:endParaRPr>
          </a:p>
        </p:txBody>
      </p:sp>
      <p:pic>
        <p:nvPicPr>
          <p:cNvPr id="5" name="Obrázok 4" descr="Obrázok, na ktorom je sedenie, pizza, jedlo, obrovské&#10;&#10;Automaticky generovaný popis">
            <a:extLst>
              <a:ext uri="{FF2B5EF4-FFF2-40B4-BE49-F238E27FC236}">
                <a16:creationId xmlns:a16="http://schemas.microsoft.com/office/drawing/2014/main" xmlns="" id="{63F53C4F-3DCD-4F36-A71A-E0197E22B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-98473"/>
            <a:ext cx="6733735" cy="3880773"/>
          </a:xfrm>
          <a:prstGeom prst="rect">
            <a:avLst/>
          </a:prstGeom>
        </p:spPr>
      </p:pic>
      <p:pic>
        <p:nvPicPr>
          <p:cNvPr id="7" name="Obrázok 6" descr="Obrázok, na ktorom je cicavec, pozeranie, sedenie, hnedé&#10;&#10;Automaticky generovaný popis">
            <a:extLst>
              <a:ext uri="{FF2B5EF4-FFF2-40B4-BE49-F238E27FC236}">
                <a16:creationId xmlns:a16="http://schemas.microsoft.com/office/drawing/2014/main" xmlns="" id="{B8020606-EFC7-4234-BE20-0FC3A0CE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52" y="3484338"/>
            <a:ext cx="2883227" cy="337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248</Words>
  <Application>Microsoft Office PowerPoint</Application>
  <PresentationFormat>Širokouhlá</PresentationFormat>
  <Paragraphs>32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Fazeta</vt:lpstr>
      <vt:lpstr>Život v kamennej dobe – lovci a zberači</vt:lpstr>
      <vt:lpstr>Prezentácia programu PowerPoint</vt:lpstr>
      <vt:lpstr>Antropogenéza</vt:lpstr>
      <vt:lpstr>Prezentácia programu PowerPoint</vt:lpstr>
      <vt:lpstr>Podnebie v paleolite</vt:lpstr>
      <vt:lpstr>Prezentácia programu PowerPoint</vt:lpstr>
      <vt:lpstr>Prezentácia programu PowerPoint</vt:lpstr>
      <vt:lpstr>Život prvých lovcov a zberačov</vt:lpstr>
      <vt:lpstr>Umenie a náboženstvo</vt:lpstr>
      <vt:lpstr>Koniec paleolitu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v kamennej dobe – lovci a zberači</dc:title>
  <dc:creator>takac.tomas1863@gmail.com</dc:creator>
  <cp:lastModifiedBy>MS Vinbarg</cp:lastModifiedBy>
  <cp:revision>7</cp:revision>
  <dcterms:created xsi:type="dcterms:W3CDTF">2020-08-23T15:10:12Z</dcterms:created>
  <dcterms:modified xsi:type="dcterms:W3CDTF">2021-09-19T17:50:46Z</dcterms:modified>
</cp:coreProperties>
</file>