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26. 9. 2021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216225">
            <a:off x="799739" y="2740586"/>
            <a:ext cx="8395393" cy="2514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K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U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T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Ú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R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N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Y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P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R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Í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N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O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S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V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E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Ľ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K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J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M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O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R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A</a:t>
            </a:r>
            <a:r>
              <a:rPr lang="sk-SK" sz="6000" b="1" cap="none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V</a:t>
            </a:r>
            <a:r>
              <a:rPr lang="sk-SK" sz="60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Y</a:t>
            </a:r>
            <a:endParaRPr lang="sk-SK" sz="6000" b="1" cap="none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PÍSOMNÍCTVO VM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Vďaka pôsobeniu Konštantína a </a:t>
            </a:r>
            <a:r>
              <a:rPr lang="sk-SK" dirty="0" smtClean="0"/>
              <a:t>Metoda, </a:t>
            </a:r>
            <a:r>
              <a:rPr lang="sk-SK" dirty="0" smtClean="0"/>
              <a:t>sa na VM </a:t>
            </a:r>
            <a:r>
              <a:rPr lang="sk-SK" b="1" dirty="0" smtClean="0">
                <a:solidFill>
                  <a:schemeClr val="accent2"/>
                </a:solidFill>
              </a:rPr>
              <a:t>rozvíjala literatúra</a:t>
            </a:r>
            <a:r>
              <a:rPr lang="sk-SK" dirty="0" smtClean="0"/>
              <a:t>. </a:t>
            </a:r>
          </a:p>
          <a:p>
            <a:r>
              <a:rPr lang="sk-SK" b="1" dirty="0" smtClean="0">
                <a:solidFill>
                  <a:schemeClr val="accent2"/>
                </a:solidFill>
              </a:rPr>
              <a:t>Vytvorenie hlaholiky </a:t>
            </a:r>
            <a:r>
              <a:rPr lang="sk-SK" dirty="0" smtClean="0"/>
              <a:t>umožnilo preložiť bohoslužobné knihy do jazyka, ktorému rozumelo obyvateľstvo. </a:t>
            </a:r>
          </a:p>
        </p:txBody>
      </p:sp>
      <p:pic>
        <p:nvPicPr>
          <p:cNvPr id="7172" name="Picture 4" descr="Súbor:Glagol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69" y="4191000"/>
            <a:ext cx="6201831" cy="2286000"/>
          </a:xfrm>
          <a:prstGeom prst="rect">
            <a:avLst/>
          </a:prstGeom>
          <a:noFill/>
        </p:spPr>
      </p:pic>
      <p:pic>
        <p:nvPicPr>
          <p:cNvPr id="7174" name="Picture 6" descr="Výsledok vyh&amp;lcaron;adávania obrázkov pre dopyt moravsko panónske legen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1775" y="3526128"/>
            <a:ext cx="2257425" cy="317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PÍSOMNÍCTVO VM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Konštantín napísal predslov k evanjeliu – </a:t>
            </a:r>
            <a:r>
              <a:rPr lang="sk-SK" b="1" dirty="0" err="1" smtClean="0">
                <a:solidFill>
                  <a:schemeClr val="accent2"/>
                </a:solidFill>
              </a:rPr>
              <a:t>Proglas</a:t>
            </a:r>
            <a:r>
              <a:rPr lang="sk-SK" dirty="0" smtClean="0"/>
              <a:t>.</a:t>
            </a:r>
          </a:p>
          <a:p>
            <a:r>
              <a:rPr lang="sk-SK" dirty="0" smtClean="0"/>
              <a:t>Významná pamiatka – </a:t>
            </a:r>
            <a:r>
              <a:rPr lang="sk-SK" b="1" dirty="0" smtClean="0">
                <a:solidFill>
                  <a:schemeClr val="accent2"/>
                </a:solidFill>
              </a:rPr>
              <a:t>Moravsko-Panónske </a:t>
            </a:r>
            <a:r>
              <a:rPr lang="sk-SK" b="1" dirty="0" smtClean="0">
                <a:solidFill>
                  <a:schemeClr val="accent2"/>
                </a:solidFill>
              </a:rPr>
              <a:t>legendy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smtClean="0">
                <a:solidFill>
                  <a:schemeClr val="accent2"/>
                </a:solidFill>
              </a:rPr>
              <a:t>– </a:t>
            </a:r>
            <a:r>
              <a:rPr lang="sk-SK" sz="1800" dirty="0" smtClean="0">
                <a:solidFill>
                  <a:schemeClr val="accent2"/>
                </a:solidFill>
              </a:rPr>
              <a:t>životopisy C a M</a:t>
            </a:r>
            <a:r>
              <a:rPr lang="sk-SK" sz="1800" dirty="0" smtClean="0">
                <a:solidFill>
                  <a:schemeClr val="accent2"/>
                </a:solidFill>
              </a:rPr>
              <a:t> </a:t>
            </a:r>
            <a:endParaRPr lang="sk-SK" sz="1800" dirty="0" smtClean="0">
              <a:solidFill>
                <a:schemeClr val="accent2"/>
              </a:solidFill>
            </a:endParaRPr>
          </a:p>
          <a:p>
            <a:endParaRPr lang="sk-SK" dirty="0"/>
          </a:p>
        </p:txBody>
      </p:sp>
      <p:pic>
        <p:nvPicPr>
          <p:cNvPr id="1026" name="Picture 2" descr="Výsledok vyh&amp;lcaron;adávania obrázkov pre dopyt prog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22522"/>
            <a:ext cx="2819400" cy="353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6978822" y="6172200"/>
            <a:ext cx="10983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err="1" smtClean="0">
                <a:latin typeface="Andalus" pitchFamily="18" charset="-78"/>
                <a:cs typeface="Andalus" pitchFamily="18" charset="-78"/>
              </a:rPr>
              <a:t>Proglas</a:t>
            </a:r>
            <a:endParaRPr lang="sk-SK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8" name="Picture 4" descr="Výsledok vyh&amp;lcaron;adávania obrázkov pre dopyt moravsko panónske legen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82" y="3511896"/>
            <a:ext cx="4781727" cy="3198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BlokTextu 6"/>
          <p:cNvSpPr txBox="1"/>
          <p:nvPr/>
        </p:nvSpPr>
        <p:spPr>
          <a:xfrm>
            <a:off x="1116693" y="6248400"/>
            <a:ext cx="383630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Moravsko-panónske legendy</a:t>
            </a:r>
            <a:endParaRPr lang="sk-SK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HRADISKÁ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Panovníci VM podporovali rozvoj opevnených </a:t>
            </a:r>
            <a:r>
              <a:rPr lang="sk-SK" b="1" dirty="0" smtClean="0">
                <a:solidFill>
                  <a:schemeClr val="accent2"/>
                </a:solidFill>
              </a:rPr>
              <a:t>hradísk</a:t>
            </a:r>
            <a:r>
              <a:rPr lang="sk-SK" dirty="0" smtClean="0"/>
              <a:t>, ktoré sa stali </a:t>
            </a:r>
            <a:r>
              <a:rPr lang="sk-SK" b="1" dirty="0" smtClean="0">
                <a:solidFill>
                  <a:schemeClr val="accent2"/>
                </a:solidFill>
              </a:rPr>
              <a:t>strediskami väčších územných celkov</a:t>
            </a:r>
            <a:r>
              <a:rPr lang="sk-SK" dirty="0" smtClean="0"/>
              <a:t>. </a:t>
            </a:r>
          </a:p>
          <a:p>
            <a:r>
              <a:rPr lang="sk-SK" dirty="0" smtClean="0"/>
              <a:t>Stavali ich pri riekach, brodoch a priesmykoch. </a:t>
            </a:r>
          </a:p>
          <a:p>
            <a:endParaRPr lang="sk-SK" dirty="0"/>
          </a:p>
        </p:txBody>
      </p:sp>
      <p:pic>
        <p:nvPicPr>
          <p:cNvPr id="6148" name="Picture 4" descr="Výsledok vyh&amp;lcaron;adávania obrázkov pre dopyt opevnené hradiská ve&amp;lcaron;ká morav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893860" y="3676651"/>
            <a:ext cx="4114800" cy="245745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578924" y="6246166"/>
            <a:ext cx="316779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Veľkomoravské hradisko</a:t>
            </a:r>
            <a:endParaRPr lang="sk-SK" sz="2400" dirty="0"/>
          </a:p>
        </p:txBody>
      </p:sp>
      <p:sp>
        <p:nvSpPr>
          <p:cNvPr id="6150" name="AutoShape 6" descr="Výsledok vyh&amp;lcaron;adávania obrázkov pre dopyt opevnené hradiská ve&amp;lcaron;ká morava"/>
          <p:cNvSpPr>
            <a:spLocks noChangeAspect="1" noChangeArrowheads="1"/>
          </p:cNvSpPr>
          <p:nvPr/>
        </p:nvSpPr>
        <p:spPr bwMode="auto">
          <a:xfrm>
            <a:off x="155575" y="-1881188"/>
            <a:ext cx="75533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52" name="AutoShape 8" descr="Výsledok vyh&amp;lcaron;adávania obrázkov pre dopyt opevnené hradiská ve&amp;lcaron;ká morava"/>
          <p:cNvSpPr>
            <a:spLocks noChangeAspect="1" noChangeArrowheads="1"/>
          </p:cNvSpPr>
          <p:nvPr/>
        </p:nvSpPr>
        <p:spPr bwMode="auto">
          <a:xfrm>
            <a:off x="155575" y="-1881188"/>
            <a:ext cx="75533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4" name="Picture 10" descr="http://3.bp.blogspot.com/-lukmEeTX9ao/UiTaDFNkgdI/AAAAAAAAB8I/VVO8ZB3TO24/s1600/rony+www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32288" y="3676651"/>
            <a:ext cx="454451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838200" y="6246167"/>
            <a:ext cx="36205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Slovanské hradisko v Modre</a:t>
            </a:r>
            <a:endParaRPr lang="sk-SK" sz="2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HRADISKÁ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Významnými centrami boli: </a:t>
            </a:r>
            <a:r>
              <a:rPr lang="sk-SK" b="1" dirty="0" smtClean="0">
                <a:solidFill>
                  <a:srgbClr val="0070C0"/>
                </a:solidFill>
              </a:rPr>
              <a:t>Nitra, Bratislava, Devín</a:t>
            </a:r>
            <a:r>
              <a:rPr lang="sk-SK" dirty="0" smtClean="0"/>
              <a:t>.</a:t>
            </a:r>
          </a:p>
          <a:p>
            <a:r>
              <a:rPr lang="sk-SK" dirty="0" smtClean="0"/>
              <a:t>V Nitre bol vysvätený </a:t>
            </a:r>
            <a:r>
              <a:rPr lang="sk-SK" b="1" dirty="0" smtClean="0">
                <a:solidFill>
                  <a:schemeClr val="accent2"/>
                </a:solidFill>
              </a:rPr>
              <a:t>prvý kostol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  <p:pic>
        <p:nvPicPr>
          <p:cNvPr id="4" name="Picture 2" descr="Výsledok vyh&amp;lcaron;adávania obrázkov pre dopyt prvý kostol v n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752" y="3810001"/>
            <a:ext cx="3895898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2" name="Picture 2" descr="Výsledok vyh&amp;lcaron;adávania obrázkov pre dopyt opevnené hradiská ve&amp;lcaron;ká morava"/>
          <p:cNvPicPr>
            <a:picLocks noChangeAspect="1" noChangeArrowheads="1"/>
          </p:cNvPicPr>
          <p:nvPr/>
        </p:nvPicPr>
        <p:blipFill>
          <a:blip r:embed="rId3" cstate="print"/>
          <a:srcRect t="19417"/>
          <a:stretch>
            <a:fillRect/>
          </a:stretch>
        </p:blipFill>
        <p:spPr bwMode="auto">
          <a:xfrm>
            <a:off x="304800" y="3200400"/>
            <a:ext cx="4772025" cy="288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1219200" y="6246167"/>
            <a:ext cx="249523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Hradisko </a:t>
            </a:r>
            <a:r>
              <a:rPr lang="sk-SK" sz="2400" dirty="0" err="1" smtClean="0"/>
              <a:t>Chotebuz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6030243" y="3062585"/>
            <a:ext cx="24365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Prvý kostol v Nitre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HRADISKÁ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Začala sa budovať </a:t>
            </a:r>
            <a:r>
              <a:rPr lang="sk-SK" b="1" dirty="0" smtClean="0">
                <a:solidFill>
                  <a:srgbClr val="00B050"/>
                </a:solidFill>
              </a:rPr>
              <a:t>cirkevná organizácia</a:t>
            </a:r>
            <a:r>
              <a:rPr lang="sk-SK" dirty="0" smtClean="0"/>
              <a:t>. </a:t>
            </a:r>
          </a:p>
          <a:p>
            <a:r>
              <a:rPr lang="sk-SK" dirty="0" smtClean="0"/>
              <a:t>Zachovali sa </a:t>
            </a:r>
            <a:r>
              <a:rPr lang="sk-SK" b="1" dirty="0" smtClean="0">
                <a:solidFill>
                  <a:srgbClr val="0070C0"/>
                </a:solidFill>
              </a:rPr>
              <a:t>základy kostolov </a:t>
            </a:r>
            <a:r>
              <a:rPr lang="sk-SK" dirty="0" smtClean="0"/>
              <a:t>– Bratislava, Nitra, Devín. </a:t>
            </a:r>
          </a:p>
          <a:p>
            <a:r>
              <a:rPr lang="sk-SK" dirty="0" smtClean="0"/>
              <a:t>Zachovali sa písomné pamiatky a </a:t>
            </a:r>
            <a:br>
              <a:rPr lang="sk-SK" dirty="0" smtClean="0"/>
            </a:br>
            <a:r>
              <a:rPr lang="sk-SK" dirty="0" smtClean="0"/>
              <a:t>náleziská keramiky, šperkov. </a:t>
            </a:r>
            <a:endParaRPr lang="sk-SK" dirty="0"/>
          </a:p>
        </p:txBody>
      </p:sp>
      <p:pic>
        <p:nvPicPr>
          <p:cNvPr id="4" name="Obrázok 3" descr="csm_NITRA%20hrad%2005_5547164b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22" y="3966948"/>
            <a:ext cx="3416078" cy="227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Výsledok vyh&amp;lcaron;adávania obrázkov pre dopyt rekonštrukcia ve&amp;lcaron;komoravskej baziliky na bratislavskom hra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-30000" contrast="40000"/>
          </a:blip>
          <a:srcRect r="46785"/>
          <a:stretch>
            <a:fillRect/>
          </a:stretch>
        </p:blipFill>
        <p:spPr bwMode="auto">
          <a:xfrm>
            <a:off x="6492240" y="2590800"/>
            <a:ext cx="2651760" cy="22098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524000" y="6244333"/>
            <a:ext cx="368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Rekonštrukcia veľkomoravskej baziliky</a:t>
            </a:r>
            <a:br>
              <a:rPr lang="sk-SK" dirty="0" smtClean="0"/>
            </a:br>
            <a:r>
              <a:rPr lang="sk-SK" dirty="0" smtClean="0"/>
              <a:t>na Bratislavskom hrade</a:t>
            </a:r>
            <a:endParaRPr lang="sk-SK" dirty="0"/>
          </a:p>
        </p:txBody>
      </p:sp>
      <p:pic>
        <p:nvPicPr>
          <p:cNvPr id="5124" name="Picture 4" descr="Výsledok vyh&amp;lcaron;adávania obrázkov pre dopyt rekonštrukcia ve&amp;lcaron;komoravskej baziliky na bratislavskom hrade"/>
          <p:cNvPicPr>
            <a:picLocks noChangeAspect="1" noChangeArrowheads="1"/>
          </p:cNvPicPr>
          <p:nvPr/>
        </p:nvPicPr>
        <p:blipFill>
          <a:blip r:embed="rId4" cstate="print"/>
          <a:srcRect b="11419"/>
          <a:stretch>
            <a:fillRect/>
          </a:stretch>
        </p:blipFill>
        <p:spPr bwMode="auto">
          <a:xfrm>
            <a:off x="5334000" y="4457700"/>
            <a:ext cx="3810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SPÔSOB ŽIVOTA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u="sng" dirty="0" smtClean="0"/>
              <a:t>Podľa vzoru Frankov – bohatí </a:t>
            </a:r>
            <a:r>
              <a:rPr lang="sk-SK" dirty="0" smtClean="0"/>
              <a:t>- ženy </a:t>
            </a:r>
            <a:r>
              <a:rPr lang="sk-SK" dirty="0" smtClean="0"/>
              <a:t>nosili honosné </a:t>
            </a:r>
            <a:r>
              <a:rPr lang="sk-SK" dirty="0" smtClean="0"/>
              <a:t>šperky, muži výzbroj</a:t>
            </a:r>
          </a:p>
          <a:p>
            <a:r>
              <a:rPr lang="sk-SK" dirty="0" smtClean="0"/>
              <a:t>Spôsob </a:t>
            </a:r>
            <a:r>
              <a:rPr lang="sk-SK" dirty="0" smtClean="0"/>
              <a:t>života ovplyvnilo </a:t>
            </a:r>
            <a:r>
              <a:rPr lang="sk-SK" b="1" dirty="0" smtClean="0">
                <a:solidFill>
                  <a:schemeClr val="accent2"/>
                </a:solidFill>
              </a:rPr>
              <a:t>prijatie kresťanstva</a:t>
            </a:r>
            <a:r>
              <a:rPr lang="sk-SK" dirty="0" smtClean="0"/>
              <a:t>.</a:t>
            </a:r>
          </a:p>
          <a:p>
            <a:r>
              <a:rPr lang="sk-SK" dirty="0" smtClean="0"/>
              <a:t>Pohanské obyčaje boli nahradené </a:t>
            </a:r>
            <a:r>
              <a:rPr lang="sk-SK" b="1" dirty="0" smtClean="0">
                <a:solidFill>
                  <a:schemeClr val="accent2"/>
                </a:solidFill>
              </a:rPr>
              <a:t>kresťanskými rituálmi</a:t>
            </a:r>
            <a:r>
              <a:rPr lang="sk-SK" dirty="0" smtClean="0"/>
              <a:t>.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098" name="Picture 2" descr="Výsledok vyh&amp;lcaron;adávania obrázkov pre dopyt kres&amp;tcaron;anst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232" y="4038600"/>
            <a:ext cx="3314700" cy="276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Výsledok vyh&amp;lcaron;adávania obrázkov pre dopyt slovanské šperky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10896" y="4038600"/>
            <a:ext cx="375691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 descr="sv-cyril-metod-2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505433" y="287655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Svätoplukova tradícia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387642"/>
            <a:ext cx="8153400" cy="4495800"/>
          </a:xfrm>
        </p:spPr>
        <p:txBody>
          <a:bodyPr/>
          <a:lstStyle/>
          <a:p>
            <a:r>
              <a:rPr lang="sk-SK" sz="2400" dirty="0" err="1" smtClean="0"/>
              <a:t>Sloveni</a:t>
            </a:r>
            <a:r>
              <a:rPr lang="sk-SK" sz="2400" dirty="0" smtClean="0"/>
              <a:t> aj po rozpade VM si udržiavali </a:t>
            </a:r>
            <a:r>
              <a:rPr lang="sk-SK" sz="2400" dirty="0" smtClean="0"/>
              <a:t>spôsob života, ľudovú kultúru a jazyk.  </a:t>
            </a:r>
          </a:p>
          <a:p>
            <a:r>
              <a:rPr lang="sk-SK" sz="2400" dirty="0" smtClean="0"/>
              <a:t>Zachovala sa spomienka na </a:t>
            </a:r>
            <a:r>
              <a:rPr lang="sk-SK" sz="2400" b="1" dirty="0" smtClean="0">
                <a:solidFill>
                  <a:schemeClr val="accent2"/>
                </a:solidFill>
              </a:rPr>
              <a:t>Svätopluka</a:t>
            </a:r>
            <a:r>
              <a:rPr lang="sk-SK" sz="2400" dirty="0"/>
              <a:t> </a:t>
            </a:r>
            <a:r>
              <a:rPr lang="sk-SK" sz="2400" dirty="0" smtClean="0"/>
              <a:t>aj </a:t>
            </a:r>
            <a:r>
              <a:rPr lang="sk-SK" sz="2400" dirty="0" smtClean="0">
                <a:solidFill>
                  <a:srgbClr val="FF0000"/>
                </a:solidFill>
              </a:rPr>
              <a:t>Metóda</a:t>
            </a:r>
            <a:r>
              <a:rPr lang="sk-SK" sz="2400" dirty="0" smtClean="0"/>
              <a:t> – ústna.</a:t>
            </a:r>
          </a:p>
          <a:p>
            <a:r>
              <a:rPr lang="sk-SK" sz="2400" dirty="0" smtClean="0"/>
              <a:t>Písal o nej  český kronikár </a:t>
            </a:r>
            <a:r>
              <a:rPr lang="sk-SK" sz="2400" b="1" dirty="0" smtClean="0">
                <a:solidFill>
                  <a:schemeClr val="accent2"/>
                </a:solidFill>
              </a:rPr>
              <a:t>KOSMAS ...</a:t>
            </a:r>
            <a:endParaRPr lang="sk-SK" sz="2400" b="1" dirty="0" smtClean="0">
              <a:solidFill>
                <a:schemeClr val="accent2"/>
              </a:solidFill>
            </a:endParaRPr>
          </a:p>
          <a:p>
            <a:r>
              <a:rPr lang="sk-SK" sz="2400" b="1" dirty="0" smtClean="0">
                <a:solidFill>
                  <a:schemeClr val="accent2"/>
                </a:solidFill>
              </a:rPr>
              <a:t>Veľkomoravskú tradíciu</a:t>
            </a:r>
            <a:r>
              <a:rPr lang="sk-SK" sz="2400" dirty="0" smtClean="0">
                <a:solidFill>
                  <a:schemeClr val="accent2"/>
                </a:solidFill>
              </a:rPr>
              <a:t> </a:t>
            </a:r>
            <a:r>
              <a:rPr lang="sk-SK" sz="2400" dirty="0" smtClean="0"/>
              <a:t>rozvíjali </a:t>
            </a:r>
            <a:r>
              <a:rPr lang="sk-SK" sz="2400" dirty="0" smtClean="0"/>
              <a:t>slovenskí </a:t>
            </a:r>
            <a:r>
              <a:rPr lang="sk-SK" sz="2400" dirty="0" smtClean="0"/>
              <a:t>vzdelanci, </a:t>
            </a:r>
            <a:r>
              <a:rPr lang="sk-SK" sz="2400" b="1" dirty="0" smtClean="0">
                <a:solidFill>
                  <a:srgbClr val="00B050"/>
                </a:solidFill>
              </a:rPr>
              <a:t>bernolákovci a </a:t>
            </a:r>
            <a:r>
              <a:rPr lang="sk-SK" sz="2400" b="1" dirty="0" smtClean="0">
                <a:solidFill>
                  <a:srgbClr val="00B050"/>
                </a:solidFill>
              </a:rPr>
              <a:t>štúrovci.</a:t>
            </a:r>
            <a:r>
              <a:rPr lang="sk-SK" dirty="0" smtClean="0"/>
              <a:t> 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3074" name="Picture 2" descr="Výsledok vyh&amp;lcaron;adávania obrázkov pre dopyt svätopluk"/>
          <p:cNvPicPr>
            <a:picLocks noChangeAspect="1" noChangeArrowheads="1"/>
          </p:cNvPicPr>
          <p:nvPr/>
        </p:nvPicPr>
        <p:blipFill>
          <a:blip r:embed="rId2" cstate="print"/>
          <a:srcRect r="19005"/>
          <a:stretch>
            <a:fillRect/>
          </a:stretch>
        </p:blipFill>
        <p:spPr bwMode="auto">
          <a:xfrm>
            <a:off x="6154776" y="4109674"/>
            <a:ext cx="2895600" cy="2616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Výsledok vyh&amp;lcaron;adávania obrázkov pre dopyt svätopluk a tri prúty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87096" y="4408041"/>
            <a:ext cx="3044952" cy="228371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3657600" y="4953000"/>
            <a:ext cx="221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i="1" dirty="0" smtClean="0"/>
              <a:t>Pri </a:t>
            </a:r>
            <a:r>
              <a:rPr lang="sk-SK" sz="2000" b="1" i="1" u="sng" dirty="0" smtClean="0"/>
              <a:t>formovaní</a:t>
            </a:r>
            <a:r>
              <a:rPr lang="sk-SK" sz="2000" b="1" i="1" dirty="0" smtClean="0"/>
              <a:t>  slovenského národa a v </a:t>
            </a:r>
            <a:r>
              <a:rPr lang="sk-SK" sz="2000" b="1" i="1" u="sng" dirty="0" smtClean="0"/>
              <a:t>bojoch </a:t>
            </a:r>
            <a:r>
              <a:rPr lang="sk-SK" sz="2000" b="1" i="1" dirty="0" smtClean="0"/>
              <a:t>za národné práva</a:t>
            </a:r>
            <a:endParaRPr lang="sk-SK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Svätoplukova tradícia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2147" y="1524000"/>
            <a:ext cx="8153400" cy="449580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Sloveni</a:t>
            </a:r>
            <a:r>
              <a:rPr lang="sk-SK" sz="2400" dirty="0" smtClean="0"/>
              <a:t> vytvorili v strednej Európe </a:t>
            </a:r>
            <a:r>
              <a:rPr lang="sk-SK" sz="2400" b="1" dirty="0" smtClean="0">
                <a:solidFill>
                  <a:srgbClr val="00B050"/>
                </a:solidFill>
              </a:rPr>
              <a:t>silný </a:t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>štátny </a:t>
            </a:r>
            <a:r>
              <a:rPr lang="sk-SK" sz="2400" b="1" dirty="0" smtClean="0">
                <a:solidFill>
                  <a:srgbClr val="00B050"/>
                </a:solidFill>
              </a:rPr>
              <a:t>útvar</a:t>
            </a:r>
            <a:r>
              <a:rPr lang="sk-SK" sz="2400" dirty="0" smtClean="0"/>
              <a:t>, </a:t>
            </a:r>
            <a:r>
              <a:rPr lang="sk-SK" sz="2000" dirty="0" smtClean="0"/>
              <a:t>ktorý bránil Franskej rozpínavosti.  </a:t>
            </a:r>
            <a:endParaRPr lang="sk-SK" sz="2000" dirty="0" smtClean="0"/>
          </a:p>
          <a:p>
            <a:r>
              <a:rPr lang="sk-SK" sz="2200" dirty="0" smtClean="0"/>
              <a:t>Vďaka byzantskej </a:t>
            </a:r>
            <a:r>
              <a:rPr lang="sk-SK" sz="2200" dirty="0" smtClean="0"/>
              <a:t>misii 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(činnosti Konštantína a </a:t>
            </a:r>
            <a:br>
              <a:rPr lang="sk-SK" sz="2200" dirty="0" smtClean="0"/>
            </a:br>
            <a:r>
              <a:rPr lang="sk-SK" sz="2200" dirty="0" smtClean="0"/>
              <a:t>Metoda) sa dosiahla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b="1" dirty="0" smtClean="0">
                <a:solidFill>
                  <a:srgbClr val="00B050"/>
                </a:solidFill>
              </a:rPr>
              <a:t>samostatnosť v cirkevnej </a:t>
            </a:r>
            <a:br>
              <a:rPr lang="sk-SK" sz="2400" b="1" dirty="0" smtClean="0">
                <a:solidFill>
                  <a:srgbClr val="00B050"/>
                </a:solidFill>
              </a:rPr>
            </a:br>
            <a:r>
              <a:rPr lang="sk-SK" sz="2400" b="1" dirty="0" smtClean="0">
                <a:solidFill>
                  <a:srgbClr val="00B050"/>
                </a:solidFill>
              </a:rPr>
              <a:t>oblasti.</a:t>
            </a:r>
            <a:r>
              <a:rPr lang="sk-SK" sz="2400" dirty="0" smtClean="0"/>
              <a:t>  </a:t>
            </a:r>
          </a:p>
          <a:p>
            <a:endParaRPr lang="sk-SK" sz="2400" dirty="0"/>
          </a:p>
        </p:txBody>
      </p:sp>
      <p:pic>
        <p:nvPicPr>
          <p:cNvPr id="2050" name="Picture 2" descr="Výsledok vyh&amp;lcaron;adávania obrázkov pre dopyt ve&amp;lcaron;ká mo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191000" cy="4273991"/>
          </a:xfrm>
          <a:prstGeom prst="rect">
            <a:avLst/>
          </a:prstGeom>
          <a:noFill/>
        </p:spPr>
      </p:pic>
      <p:pic>
        <p:nvPicPr>
          <p:cNvPr id="2052" name="Picture 4" descr="Výsledok vyh&amp;lcaron;adávania obrázkov pre dopyt ve&amp;lcaron;ká morava cyril met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501" y="0"/>
            <a:ext cx="307006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Výsledok vyh&amp;lcaron;adávania obrázkov pre dopyt ve&amp;lcaron;ká morava cyril met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200182"/>
            <a:ext cx="3733800" cy="2505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207</TotalTime>
  <Words>225</Words>
  <Application>Microsoft Office PowerPoint</Application>
  <PresentationFormat>Prezentácia na obrazovke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Andalus</vt:lpstr>
      <vt:lpstr>Arial Rounded MT Bold</vt:lpstr>
      <vt:lpstr>Tw Cen MT</vt:lpstr>
      <vt:lpstr>Wingdings</vt:lpstr>
      <vt:lpstr>Wingdings 2</vt:lpstr>
      <vt:lpstr>Medián</vt:lpstr>
      <vt:lpstr>KULTÚRNY PRÍNOS VEĽKEJ MORAVY</vt:lpstr>
      <vt:lpstr>PÍSOMNÍCTVO VM</vt:lpstr>
      <vt:lpstr>PÍSOMNÍCTVO VM</vt:lpstr>
      <vt:lpstr>HRADISKÁ</vt:lpstr>
      <vt:lpstr>HRADISKÁ</vt:lpstr>
      <vt:lpstr>HRADISKÁ</vt:lpstr>
      <vt:lpstr>SPÔSOB ŽIVOTA</vt:lpstr>
      <vt:lpstr>Svätoplukova tradícia</vt:lpstr>
      <vt:lpstr>Svätoplukova tradícia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MS Vinbarg</cp:lastModifiedBy>
  <cp:revision>27</cp:revision>
  <dcterms:created xsi:type="dcterms:W3CDTF">2015-10-18T13:08:59Z</dcterms:created>
  <dcterms:modified xsi:type="dcterms:W3CDTF">2021-09-26T19:32:26Z</dcterms:modified>
</cp:coreProperties>
</file>