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028-15C7-494E-B313-B2622632D717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5794-F702-4DF0-B7F3-5E6FF03371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028-15C7-494E-B313-B2622632D717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5794-F702-4DF0-B7F3-5E6FF03371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028-15C7-494E-B313-B2622632D717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5794-F702-4DF0-B7F3-5E6FF03371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028-15C7-494E-B313-B2622632D717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5794-F702-4DF0-B7F3-5E6FF03371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028-15C7-494E-B313-B2622632D717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5794-F702-4DF0-B7F3-5E6FF03371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028-15C7-494E-B313-B2622632D717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5794-F702-4DF0-B7F3-5E6FF03371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028-15C7-494E-B313-B2622632D717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5794-F702-4DF0-B7F3-5E6FF03371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028-15C7-494E-B313-B2622632D717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0F5794-F702-4DF0-B7F3-5E6FF033715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028-15C7-494E-B313-B2622632D717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5794-F702-4DF0-B7F3-5E6FF03371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028-15C7-494E-B313-B2622632D717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B0F5794-F702-4DF0-B7F3-5E6FF03371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0F50028-15C7-494E-B313-B2622632D717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5794-F702-4DF0-B7F3-5E6FF03371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F50028-15C7-494E-B313-B2622632D717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0F5794-F702-4DF0-B7F3-5E6FF033715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latin typeface="Algerian" pitchFamily="82" charset="0"/>
              </a:rPr>
              <a:t>Rimania</a:t>
            </a:r>
            <a:r>
              <a:rPr lang="en-US" sz="7200" dirty="0" smtClean="0">
                <a:latin typeface="Algerian" pitchFamily="82" charset="0"/>
              </a:rPr>
              <a:t> </a:t>
            </a:r>
            <a:r>
              <a:rPr lang="en-US" sz="7200" dirty="0" err="1" smtClean="0">
                <a:latin typeface="Algerian" pitchFamily="82" charset="0"/>
              </a:rPr>
              <a:t>na</a:t>
            </a:r>
            <a:r>
              <a:rPr lang="en-US" sz="7200" dirty="0" smtClean="0">
                <a:latin typeface="Algerian" pitchFamily="82" charset="0"/>
              </a:rPr>
              <a:t> </a:t>
            </a:r>
            <a:r>
              <a:rPr lang="en-US" sz="7200" dirty="0" err="1" smtClean="0">
                <a:latin typeface="Algerian" pitchFamily="82" charset="0"/>
              </a:rPr>
              <a:t>Slovensku</a:t>
            </a:r>
            <a:endParaRPr lang="sk-SK" sz="7200" dirty="0">
              <a:latin typeface="Algerian" pitchFamily="82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20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Pamiatka na návštevu Rimanov – nápis na skale </a:t>
            </a:r>
            <a:r>
              <a:rPr lang="sk-SK" b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v Trenčíne </a:t>
            </a:r>
            <a:endParaRPr lang="sk-SK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Zástupný symbol obsahu 3" descr="03_06_11_r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57074" y="1868429"/>
            <a:ext cx="327660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aoblený obdĺžnik 4"/>
          <p:cNvSpPr/>
          <p:nvPr/>
        </p:nvSpPr>
        <p:spPr>
          <a:xfrm>
            <a:off x="4355976" y="1855318"/>
            <a:ext cx="4287990" cy="31683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k-SK" sz="2800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Na počesť víťazstva cisárov z vojska, ktoré táborilo v </a:t>
            </a:r>
            <a:r>
              <a:rPr lang="sk-SK" sz="28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Laugariciu</a:t>
            </a:r>
            <a:r>
              <a:rPr lang="sk-SK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, 855 </a:t>
            </a:r>
            <a:r>
              <a:rPr lang="sk-SK" sz="2800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vojakov II. légie </a:t>
            </a:r>
            <a:r>
              <a:rPr lang="sk-SK" sz="28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Marcus</a:t>
            </a:r>
            <a:r>
              <a:rPr lang="sk-SK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sk-SK" sz="2800" b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Valerius</a:t>
            </a:r>
            <a:r>
              <a:rPr lang="sk-SK" sz="2800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sk-SK" sz="2800" b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Maximianus</a:t>
            </a:r>
            <a:r>
              <a:rPr lang="sk-SK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, legát </a:t>
            </a:r>
            <a:r>
              <a:rPr lang="sk-SK" sz="2800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II. pomocnej légie dal </a:t>
            </a:r>
            <a:r>
              <a:rPr lang="sk-SK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vyhotoviť.</a:t>
            </a:r>
            <a:endParaRPr lang="sk-S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4" y="4077072"/>
            <a:ext cx="328118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4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280920" cy="5832648"/>
          </a:xfrm>
        </p:spPr>
        <p:txBody>
          <a:bodyPr/>
          <a:lstStyle/>
          <a:p>
            <a:pPr algn="just"/>
            <a:r>
              <a:rPr lang="sk-SK" sz="3600" b="1" dirty="0" smtClean="0"/>
              <a:t>Na začiatku nášho letopočtu posunuli Rimania </a:t>
            </a:r>
            <a:r>
              <a:rPr lang="sk-SK" sz="3600" b="1" dirty="0" smtClean="0">
                <a:solidFill>
                  <a:srgbClr val="FFFF00"/>
                </a:solidFill>
              </a:rPr>
              <a:t>severnú</a:t>
            </a:r>
            <a:r>
              <a:rPr lang="sk-SK" sz="3600" b="1" dirty="0" smtClean="0"/>
              <a:t> hranicu ríše až k </a:t>
            </a:r>
            <a:r>
              <a:rPr lang="sk-SK" sz="3600" b="1" dirty="0" smtClean="0">
                <a:solidFill>
                  <a:srgbClr val="FFFF00"/>
                </a:solidFill>
              </a:rPr>
              <a:t>Dunaju</a:t>
            </a:r>
            <a:r>
              <a:rPr lang="sk-SK" sz="3600" b="1" dirty="0" smtClean="0"/>
              <a:t> a na niektorých miestach ho dokonca prekročili.</a:t>
            </a:r>
          </a:p>
          <a:p>
            <a:pPr algn="just"/>
            <a:endParaRPr lang="sk-SK" sz="3600" b="1" dirty="0" smtClean="0"/>
          </a:p>
          <a:p>
            <a:pPr algn="just"/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našom území vtedy žili germánske kmene 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Kvádov</a:t>
            </a:r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Čechách </a:t>
            </a:r>
            <a:r>
              <a:rPr lang="sk-SK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Markomanov</a:t>
            </a:r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24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03_02_01_rs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395536" y="548680"/>
            <a:ext cx="7564438" cy="544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5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50132" y="1709944"/>
            <a:ext cx="7467600" cy="1143000"/>
          </a:xfrm>
        </p:spPr>
        <p:txBody>
          <a:bodyPr/>
          <a:lstStyle/>
          <a:p>
            <a:r>
              <a:rPr lang="sk-SK" dirty="0" smtClean="0">
                <a:latin typeface="Algerian" pitchFamily="82" charset="0"/>
              </a:rPr>
              <a:t>   Germáni          Rimania</a:t>
            </a:r>
            <a:endParaRPr lang="sk-SK" dirty="0">
              <a:latin typeface="Algerian" pitchFamily="82" charset="0"/>
            </a:endParaRPr>
          </a:p>
        </p:txBody>
      </p:sp>
      <p:sp>
        <p:nvSpPr>
          <p:cNvPr id="4" name="Bublina v tvare obojsmernej vodorovnej šípky 3"/>
          <p:cNvSpPr/>
          <p:nvPr/>
        </p:nvSpPr>
        <p:spPr>
          <a:xfrm>
            <a:off x="3275856" y="1772816"/>
            <a:ext cx="1216152" cy="1080128"/>
          </a:xfrm>
          <a:prstGeom prst="leftRigh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323528" y="3284984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dirty="0" smtClean="0"/>
              <a:t>Vzájomné vzťahy:</a:t>
            </a:r>
          </a:p>
          <a:p>
            <a:pPr algn="ctr"/>
            <a:endParaRPr lang="sk-SK" sz="2800" dirty="0"/>
          </a:p>
          <a:p>
            <a:pPr algn="ctr"/>
            <a:r>
              <a:rPr lang="sk-SK" sz="4400" dirty="0"/>
              <a:t>- </a:t>
            </a:r>
            <a:r>
              <a:rPr lang="sk-SK" sz="4400" dirty="0">
                <a:solidFill>
                  <a:srgbClr val="FFFF00"/>
                </a:solidFill>
              </a:rPr>
              <a:t>v </a:t>
            </a:r>
            <a:r>
              <a:rPr lang="sk-SK" sz="4400" dirty="0" smtClean="0">
                <a:solidFill>
                  <a:srgbClr val="FFFF00"/>
                </a:solidFill>
              </a:rPr>
              <a:t>čase mieru </a:t>
            </a:r>
            <a:r>
              <a:rPr lang="sk-SK" sz="4400" dirty="0">
                <a:solidFill>
                  <a:srgbClr val="FFFF00"/>
                </a:solidFill>
              </a:rPr>
              <a:t>– obchod</a:t>
            </a:r>
          </a:p>
          <a:p>
            <a:pPr algn="ctr"/>
            <a:r>
              <a:rPr lang="sk-SK" sz="4400" dirty="0"/>
              <a:t>-</a:t>
            </a:r>
            <a:r>
              <a:rPr lang="sk-SK" sz="4400" dirty="0">
                <a:solidFill>
                  <a:srgbClr val="FFFF00"/>
                </a:solidFill>
              </a:rPr>
              <a:t> </a:t>
            </a:r>
            <a:r>
              <a:rPr lang="sk-SK" sz="4400" dirty="0" smtClean="0">
                <a:solidFill>
                  <a:srgbClr val="FFFF00"/>
                </a:solidFill>
              </a:rPr>
              <a:t>V čase vojny </a:t>
            </a:r>
            <a:r>
              <a:rPr lang="sk-SK" sz="4400" dirty="0">
                <a:solidFill>
                  <a:srgbClr val="FFFF00"/>
                </a:solidFill>
              </a:rPr>
              <a:t>– útoky</a:t>
            </a:r>
          </a:p>
        </p:txBody>
      </p:sp>
    </p:spTree>
    <p:extLst>
      <p:ext uri="{BB962C8B-B14F-4D97-AF65-F5344CB8AC3E}">
        <p14:creationId xmlns:p14="http://schemas.microsoft.com/office/powerpoint/2010/main" val="15849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sk-SK" sz="40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KELEMANTIA - IŽA PRI KOMÁRNE</a:t>
            </a:r>
            <a:endParaRPr lang="sk-SK" sz="40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sk-SK" dirty="0" smtClean="0"/>
          </a:p>
          <a:p>
            <a:pPr marL="36576" indent="0">
              <a:buNone/>
            </a:pPr>
            <a:endParaRPr lang="sk-SK" dirty="0"/>
          </a:p>
          <a:p>
            <a:pPr marL="36576" indent="0">
              <a:buNone/>
            </a:pPr>
            <a:endParaRPr lang="sk-SK" dirty="0" smtClean="0"/>
          </a:p>
          <a:p>
            <a:pPr marL="36576" indent="0">
              <a:buNone/>
            </a:pPr>
            <a:endParaRPr lang="sk-SK" dirty="0"/>
          </a:p>
          <a:p>
            <a:pPr marL="36576" indent="0" algn="just">
              <a:buNone/>
            </a:pPr>
            <a:r>
              <a:rPr lang="sk-SK" dirty="0" smtClean="0"/>
              <a:t>- nachádza sa 7 </a:t>
            </a:r>
            <a:r>
              <a:rPr lang="sk-SK" dirty="0"/>
              <a:t>kilometrov východne od Komárna pri obci Iža, na brehu </a:t>
            </a:r>
            <a:r>
              <a:rPr lang="sk-SK" dirty="0" smtClean="0"/>
              <a:t>Dunaja (</a:t>
            </a:r>
            <a:r>
              <a:rPr lang="sk-SK" dirty="0"/>
              <a:t>Dievčí hrad, Devín).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3" y="1658962"/>
            <a:ext cx="4114800" cy="20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ývojový diagram: spojnica 3"/>
          <p:cNvSpPr/>
          <p:nvPr/>
        </p:nvSpPr>
        <p:spPr>
          <a:xfrm flipV="1">
            <a:off x="1679802" y="3603207"/>
            <a:ext cx="76808" cy="6400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8949"/>
            <a:ext cx="3333750" cy="222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52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DEVÍN</a:t>
            </a:r>
            <a:endParaRPr lang="sk-SK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16832"/>
            <a:ext cx="5274945" cy="345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476672"/>
            <a:ext cx="3293144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bliqueTop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6705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b="1" dirty="0" err="1" smtClean="0">
                <a:solidFill>
                  <a:srgbClr val="FFFF00"/>
                </a:solidFill>
                <a:latin typeface="Algerian" pitchFamily="82" charset="0"/>
              </a:rPr>
              <a:t>Marcus</a:t>
            </a:r>
            <a:r>
              <a:rPr lang="sk-SK" sz="6000" b="1" dirty="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sk-SK" sz="6000" b="1" dirty="0" err="1" smtClean="0">
                <a:solidFill>
                  <a:srgbClr val="FFFF00"/>
                </a:solidFill>
                <a:latin typeface="Algerian" pitchFamily="82" charset="0"/>
              </a:rPr>
              <a:t>aurelius</a:t>
            </a:r>
            <a:endParaRPr lang="sk-SK" sz="60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268760"/>
            <a:ext cx="4265240" cy="5589240"/>
          </a:xfrm>
        </p:spPr>
        <p:txBody>
          <a:bodyPr>
            <a:normAutofit fontScale="92500" lnSpcReduction="20000"/>
          </a:bodyPr>
          <a:lstStyle/>
          <a:p>
            <a:r>
              <a:rPr lang="sk-SK" sz="3600" dirty="0" smtClean="0">
                <a:solidFill>
                  <a:srgbClr val="FFFF00"/>
                </a:solidFill>
              </a:rPr>
              <a:t>„</a:t>
            </a:r>
            <a:r>
              <a:rPr lang="sk-SK" sz="3600" b="1" dirty="0" smtClean="0">
                <a:solidFill>
                  <a:srgbClr val="FFFF00"/>
                </a:solidFill>
              </a:rPr>
              <a:t>filozof na tróne</a:t>
            </a:r>
            <a:r>
              <a:rPr lang="sk-SK" sz="3600" dirty="0" smtClean="0">
                <a:solidFill>
                  <a:srgbClr val="FFFF00"/>
                </a:solidFill>
              </a:rPr>
              <a:t>“</a:t>
            </a:r>
          </a:p>
          <a:p>
            <a:pPr marL="36576" indent="0">
              <a:buNone/>
            </a:pPr>
            <a:endParaRPr lang="sk-SK" sz="1700" dirty="0" smtClean="0">
              <a:solidFill>
                <a:srgbClr val="FFFF00"/>
              </a:solidFill>
            </a:endParaRPr>
          </a:p>
          <a:p>
            <a:r>
              <a:rPr lang="sk-SK" sz="2800" dirty="0" smtClean="0">
                <a:solidFill>
                  <a:srgbClr val="FFFF00"/>
                </a:solidFill>
              </a:rPr>
              <a:t>posledný z adoptívnych cisárov</a:t>
            </a:r>
          </a:p>
          <a:p>
            <a:pPr marL="36576" indent="0">
              <a:buNone/>
            </a:pPr>
            <a:endParaRPr lang="sk-SK" sz="1600" dirty="0" smtClean="0">
              <a:solidFill>
                <a:srgbClr val="FFFF00"/>
              </a:solidFill>
            </a:endParaRPr>
          </a:p>
          <a:p>
            <a:r>
              <a:rPr lang="sk-SK" sz="2800" dirty="0">
                <a:solidFill>
                  <a:srgbClr val="FFFF00"/>
                </a:solidFill>
              </a:rPr>
              <a:t>j</a:t>
            </a:r>
            <a:r>
              <a:rPr lang="sk-SK" sz="2800" dirty="0" smtClean="0">
                <a:solidFill>
                  <a:srgbClr val="FFFF00"/>
                </a:solidFill>
              </a:rPr>
              <a:t>eden z najlepších rímskych cisárov</a:t>
            </a:r>
          </a:p>
          <a:p>
            <a:endParaRPr lang="sk-SK" sz="1600" dirty="0" smtClean="0">
              <a:solidFill>
                <a:srgbClr val="FFFF00"/>
              </a:solidFill>
            </a:endParaRPr>
          </a:p>
          <a:p>
            <a:r>
              <a:rPr lang="sk-SK" sz="2800" dirty="0">
                <a:solidFill>
                  <a:srgbClr val="FFFF00"/>
                </a:solidFill>
              </a:rPr>
              <a:t>c</a:t>
            </a:r>
            <a:r>
              <a:rPr lang="sk-SK" sz="2800" dirty="0" smtClean="0">
                <a:solidFill>
                  <a:srgbClr val="FFFF00"/>
                </a:solidFill>
              </a:rPr>
              <a:t>elý život strávil vo vojnách (s Partmi, Markomanmi a Kvádmi)</a:t>
            </a:r>
          </a:p>
          <a:p>
            <a:r>
              <a:rPr lang="sk-SK" sz="2800" dirty="0">
                <a:solidFill>
                  <a:srgbClr val="FFFF00"/>
                </a:solidFill>
              </a:rPr>
              <a:t>p</a:t>
            </a:r>
            <a:r>
              <a:rPr lang="sk-SK" sz="2800" dirty="0" smtClean="0">
                <a:solidFill>
                  <a:srgbClr val="FFFF00"/>
                </a:solidFill>
              </a:rPr>
              <a:t>ri brehoch rieky Hron písal svoje filozofické dielo</a:t>
            </a:r>
          </a:p>
          <a:p>
            <a:r>
              <a:rPr lang="sk-SK" sz="2800" dirty="0" smtClean="0">
                <a:solidFill>
                  <a:srgbClr val="FFFF00"/>
                </a:solidFill>
              </a:rPr>
              <a:t>zomrel na mor</a:t>
            </a:r>
          </a:p>
          <a:p>
            <a:endParaRPr lang="sk-SK" sz="28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600400" cy="446449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FFFF00"/>
                </a:solidFill>
                <a:latin typeface="Algerian" pitchFamily="82" charset="0"/>
              </a:rPr>
              <a:t>Markomanské vojny</a:t>
            </a:r>
            <a:endParaRPr lang="sk-SK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67544" y="1700808"/>
            <a:ext cx="7457256" cy="4425355"/>
          </a:xfrm>
        </p:spPr>
        <p:txBody>
          <a:bodyPr>
            <a:normAutofit fontScale="92500" lnSpcReduction="10000"/>
          </a:bodyPr>
          <a:lstStyle/>
          <a:p>
            <a:r>
              <a:rPr lang="sk-SK" b="1" u="sng" dirty="0" smtClean="0">
                <a:solidFill>
                  <a:srgbClr val="FFFF00"/>
                </a:solidFill>
              </a:rPr>
              <a:t>Prvá markomanská vojna:</a:t>
            </a:r>
          </a:p>
          <a:p>
            <a:pPr marL="36576" indent="0">
              <a:buNone/>
            </a:pPr>
            <a:r>
              <a:rPr lang="sk-SK" b="1" dirty="0" smtClean="0"/>
              <a:t>1. fáza </a:t>
            </a:r>
            <a:r>
              <a:rPr lang="sk-SK" b="1" dirty="0"/>
              <a:t>(165/6 – 171/172)</a:t>
            </a:r>
            <a:r>
              <a:rPr lang="sk-SK" dirty="0"/>
              <a:t> – </a:t>
            </a:r>
            <a:r>
              <a:rPr lang="sk-SK" dirty="0">
                <a:solidFill>
                  <a:srgbClr val="FFFF00"/>
                </a:solidFill>
              </a:rPr>
              <a:t>útok</a:t>
            </a:r>
            <a:r>
              <a:rPr lang="sk-SK" dirty="0"/>
              <a:t> barbarských kmeňov </a:t>
            </a:r>
            <a:r>
              <a:rPr lang="sk-SK" dirty="0">
                <a:solidFill>
                  <a:srgbClr val="FFFF00"/>
                </a:solidFill>
              </a:rPr>
              <a:t>na Rímsku ríšu </a:t>
            </a:r>
            <a:r>
              <a:rPr lang="sk-SK" dirty="0"/>
              <a:t>– konflikty sa odohrávali prevažne na území </a:t>
            </a:r>
            <a:r>
              <a:rPr lang="sk-SK" dirty="0" smtClean="0"/>
              <a:t>ríše</a:t>
            </a:r>
          </a:p>
          <a:p>
            <a:pPr marL="36576" indent="0">
              <a:buNone/>
            </a:pPr>
            <a:r>
              <a:rPr lang="sk-SK" dirty="0" smtClean="0"/>
              <a:t> </a:t>
            </a:r>
            <a:r>
              <a:rPr lang="sk-SK" b="1" dirty="0"/>
              <a:t>2. fáza (171/172 – 174)</a:t>
            </a:r>
            <a:r>
              <a:rPr lang="sk-SK" dirty="0"/>
              <a:t> – obrat situácie – ofenzíva rímskej armády na najsilnejšie kmene (Kvádov, </a:t>
            </a:r>
            <a:r>
              <a:rPr lang="sk-SK" dirty="0" smtClean="0"/>
              <a:t>Markomanov) </a:t>
            </a:r>
          </a:p>
          <a:p>
            <a:pPr marL="36576" indent="0">
              <a:buNone/>
            </a:pPr>
            <a:r>
              <a:rPr lang="sk-SK" dirty="0" smtClean="0"/>
              <a:t>- v </a:t>
            </a:r>
            <a:r>
              <a:rPr lang="sk-SK" dirty="0"/>
              <a:t>roku </a:t>
            </a:r>
            <a:r>
              <a:rPr lang="sk-SK" dirty="0">
                <a:solidFill>
                  <a:srgbClr val="FFFF00"/>
                </a:solidFill>
              </a:rPr>
              <a:t>172 rímske vojsko prvýkrát prekročilo Dunaj a porazilo Kvádov, o rok neskôr i Markomanov</a:t>
            </a:r>
          </a:p>
          <a:p>
            <a:pPr marL="36576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70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sk-SK" b="1" u="sng" dirty="0" smtClean="0">
                <a:solidFill>
                  <a:srgbClr val="FFFF00"/>
                </a:solidFill>
              </a:rPr>
              <a:t>Druhá markomanská </a:t>
            </a:r>
            <a:r>
              <a:rPr lang="sk-SK" b="1" u="sng" dirty="0">
                <a:solidFill>
                  <a:srgbClr val="FFFF00"/>
                </a:solidFill>
              </a:rPr>
              <a:t>vojna</a:t>
            </a:r>
          </a:p>
        </p:txBody>
      </p:sp>
      <p:sp>
        <p:nvSpPr>
          <p:cNvPr id="5" name="Obdĺžnik 4"/>
          <p:cNvSpPr/>
          <p:nvPr/>
        </p:nvSpPr>
        <p:spPr>
          <a:xfrm>
            <a:off x="395536" y="1700808"/>
            <a:ext cx="43924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b="1" dirty="0" smtClean="0"/>
              <a:t>(</a:t>
            </a:r>
            <a:r>
              <a:rPr lang="sk-SK" sz="2400" b="1" dirty="0" smtClean="0"/>
              <a:t>175 – 179/180)</a:t>
            </a:r>
            <a:r>
              <a:rPr lang="sk-SK" sz="2400" dirty="0" smtClean="0"/>
              <a:t> – po krátkom mieri opätovné boje, po smrti Marka Aurélia uzavrel jeho syn a nástupca </a:t>
            </a:r>
            <a:r>
              <a:rPr lang="sk-SK" sz="2400" dirty="0" err="1" smtClean="0"/>
              <a:t>Commodus</a:t>
            </a:r>
            <a:r>
              <a:rPr lang="sk-SK" sz="2400" dirty="0" smtClean="0"/>
              <a:t> s Germánmi mier . </a:t>
            </a:r>
          </a:p>
          <a:p>
            <a:pPr algn="just"/>
            <a:r>
              <a:rPr lang="sk-SK" sz="2400" dirty="0" smtClean="0"/>
              <a:t>Pri obnovení bojov v roku </a:t>
            </a:r>
            <a:r>
              <a:rPr lang="sk-SK" sz="2400" b="1" dirty="0" smtClean="0">
                <a:solidFill>
                  <a:srgbClr val="FFFF00"/>
                </a:solidFill>
              </a:rPr>
              <a:t>177</a:t>
            </a:r>
            <a:r>
              <a:rPr lang="sk-SK" sz="2400" dirty="0" smtClean="0"/>
              <a:t> sa rímske vojsko dostalo na naše územie a z tejto doby (</a:t>
            </a:r>
            <a:r>
              <a:rPr lang="sk-SK" sz="2400" dirty="0" smtClean="0">
                <a:solidFill>
                  <a:srgbClr val="FFFF00"/>
                </a:solidFill>
              </a:rPr>
              <a:t>zima 179/180</a:t>
            </a:r>
            <a:r>
              <a:rPr lang="sk-SK" sz="2400" dirty="0" smtClean="0"/>
              <a:t>) pochádza i známy </a:t>
            </a:r>
            <a:r>
              <a:rPr lang="sk-SK" sz="2400" b="1" dirty="0" smtClean="0">
                <a:solidFill>
                  <a:srgbClr val="FFFF00"/>
                </a:solidFill>
              </a:rPr>
              <a:t>rímsky nápis na skale v Trenčíne.</a:t>
            </a:r>
            <a:endParaRPr lang="sk-SK" sz="2400" b="1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86" y="2416045"/>
            <a:ext cx="371475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80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Základn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156</TotalTime>
  <Words>297</Words>
  <Application>Microsoft Office PowerPoint</Application>
  <PresentationFormat>Prezentácia na obrazovke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Aharoni</vt:lpstr>
      <vt:lpstr>Algerian</vt:lpstr>
      <vt:lpstr>Arial</vt:lpstr>
      <vt:lpstr>Arial Narrow</vt:lpstr>
      <vt:lpstr>Franklin Gothic Book</vt:lpstr>
      <vt:lpstr>Wingdings 2</vt:lpstr>
      <vt:lpstr>Technický</vt:lpstr>
      <vt:lpstr>Prezentácia programu PowerPoint</vt:lpstr>
      <vt:lpstr>Prezentácia programu PowerPoint</vt:lpstr>
      <vt:lpstr>Prezentácia programu PowerPoint</vt:lpstr>
      <vt:lpstr>   Germáni          Rimania</vt:lpstr>
      <vt:lpstr>KELEMANTIA - IŽA PRI KOMÁRNE</vt:lpstr>
      <vt:lpstr>DEVÍN</vt:lpstr>
      <vt:lpstr>Marcus aurelius</vt:lpstr>
      <vt:lpstr>Markomanské vojny</vt:lpstr>
      <vt:lpstr>Druhá markomanská vojna</vt:lpstr>
      <vt:lpstr>Pamiatka na návštevu Rimanov – nápis na skale v Trenčíne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Mgr. monika horváthová,  zš obyce</dc:title>
  <dc:creator>Horváth Marián, Ing.</dc:creator>
  <cp:lastModifiedBy>Ucitel</cp:lastModifiedBy>
  <cp:revision>23</cp:revision>
  <dcterms:created xsi:type="dcterms:W3CDTF">2013-02-02T16:15:54Z</dcterms:created>
  <dcterms:modified xsi:type="dcterms:W3CDTF">2021-03-25T17:26:07Z</dcterms:modified>
</cp:coreProperties>
</file>