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38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802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11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031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531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59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423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827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659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199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3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4F00-56CA-4164-8FDB-17EA12C0B5A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80286-EFAE-4D02-8A65-572ACDE7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319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zvitok 3"/>
          <p:cNvSpPr/>
          <p:nvPr/>
        </p:nvSpPr>
        <p:spPr>
          <a:xfrm rot="5400000">
            <a:off x="1414804" y="-952332"/>
            <a:ext cx="6242384" cy="8712968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6600" b="1" dirty="0" smtClean="0">
                <a:solidFill>
                  <a:srgbClr val="FF0000"/>
                </a:solidFill>
              </a:rPr>
              <a:t>RYTMUS ŽIVOTA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000" b="1" dirty="0" smtClean="0">
                <a:solidFill>
                  <a:schemeClr val="accent6">
                    <a:lumMod val="50000"/>
                  </a:schemeClr>
                </a:solidFill>
              </a:rPr>
              <a:t>Jeden deň v stredoveku</a:t>
            </a:r>
            <a:endParaRPr lang="sk-SK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Spôsob života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328592"/>
          </a:xfrm>
        </p:spPr>
        <p:txBody>
          <a:bodyPr/>
          <a:lstStyle/>
          <a:p>
            <a:pPr>
              <a:buFontTx/>
              <a:buChar char="-"/>
            </a:pPr>
            <a:r>
              <a:rPr lang="sk-SK" b="1" dirty="0" smtClean="0"/>
              <a:t>viera, </a:t>
            </a:r>
            <a:r>
              <a:rPr lang="sk-SK" dirty="0" smtClean="0"/>
              <a:t>že za všetky trápenia budú </a:t>
            </a:r>
            <a:r>
              <a:rPr lang="sk-SK" b="1" dirty="0" smtClean="0">
                <a:solidFill>
                  <a:srgbClr val="FFC000"/>
                </a:solidFill>
              </a:rPr>
              <a:t>odmenení  vo večnosti</a:t>
            </a:r>
          </a:p>
          <a:p>
            <a:pPr>
              <a:buFontTx/>
              <a:buChar char="-"/>
            </a:pPr>
            <a:r>
              <a:rPr lang="sk-SK" dirty="0" smtClean="0"/>
              <a:t>stredoveký človek </a:t>
            </a:r>
            <a:r>
              <a:rPr lang="sk-SK" b="1" dirty="0" smtClean="0"/>
              <a:t>poznal len okolie</a:t>
            </a:r>
            <a:r>
              <a:rPr lang="sk-SK" dirty="0" smtClean="0"/>
              <a:t>,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o svete vedel málo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53517"/>
            <a:ext cx="3080059" cy="3599819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660386"/>
            <a:ext cx="3528392" cy="281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303" y="692696"/>
            <a:ext cx="3779912" cy="321125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Správy zo sveta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Tx/>
              <a:buChar char="-"/>
            </a:pPr>
            <a:r>
              <a:rPr lang="sk-SK" b="1" dirty="0"/>
              <a:t>š</a:t>
            </a:r>
            <a:r>
              <a:rPr lang="sk-SK" b="1" dirty="0" smtClean="0"/>
              <a:t>írené len ústnym podaním</a:t>
            </a:r>
          </a:p>
          <a:p>
            <a:pPr>
              <a:buFontTx/>
              <a:buChar char="-"/>
            </a:pPr>
            <a:r>
              <a:rPr lang="sk-SK" b="1" dirty="0"/>
              <a:t>n</a:t>
            </a:r>
            <a:r>
              <a:rPr lang="sk-SK" b="1" dirty="0" smtClean="0"/>
              <a:t>edostatok kníh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65" y="4149080"/>
            <a:ext cx="4584363" cy="254348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42" y="3356992"/>
            <a:ext cx="3209500" cy="2808312"/>
          </a:xfrm>
          <a:prstGeom prst="rect">
            <a:avLst/>
          </a:prstGeom>
        </p:spPr>
      </p:pic>
      <p:cxnSp>
        <p:nvCxnSpPr>
          <p:cNvPr id="8" name="Rovná spojnica 7"/>
          <p:cNvCxnSpPr/>
          <p:nvPr/>
        </p:nvCxnSpPr>
        <p:spPr>
          <a:xfrm>
            <a:off x="179512" y="2924944"/>
            <a:ext cx="3677930" cy="3456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flipH="1">
            <a:off x="179512" y="2924944"/>
            <a:ext cx="4104456" cy="3600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4073465" y="3808163"/>
            <a:ext cx="4891023" cy="28844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 flipH="1">
            <a:off x="3707905" y="3808163"/>
            <a:ext cx="4949923" cy="297290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0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Cestovanie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Tx/>
              <a:buChar char="-"/>
            </a:pPr>
            <a:r>
              <a:rPr lang="sk-SK" b="1" dirty="0" smtClean="0"/>
              <a:t>cestovani</a:t>
            </a:r>
            <a:r>
              <a:rPr lang="sk-SK" dirty="0" smtClean="0"/>
              <a:t>e – </a:t>
            </a:r>
            <a:r>
              <a:rPr lang="sk-SK" b="1" dirty="0" smtClean="0">
                <a:solidFill>
                  <a:srgbClr val="FFC000"/>
                </a:solidFill>
              </a:rPr>
              <a:t>peši, koče, kone</a:t>
            </a:r>
          </a:p>
          <a:p>
            <a:pPr>
              <a:buFontTx/>
              <a:buChar char="-"/>
            </a:pPr>
            <a:r>
              <a:rPr lang="sk-SK" b="1" dirty="0" smtClean="0"/>
              <a:t>k hrobom svätcom </a:t>
            </a:r>
            <a:r>
              <a:rPr lang="sk-SK" dirty="0" smtClean="0"/>
              <a:t>aj chudobní – </a:t>
            </a:r>
            <a:r>
              <a:rPr lang="sk-SK" b="1" dirty="0" smtClean="0"/>
              <a:t>púte</a:t>
            </a:r>
            <a:r>
              <a:rPr lang="sk-SK" dirty="0" smtClean="0"/>
              <a:t> do Santiaga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Compostela</a:t>
            </a:r>
            <a:r>
              <a:rPr lang="sk-SK" dirty="0" smtClean="0"/>
              <a:t>, Ríma, </a:t>
            </a:r>
            <a:r>
              <a:rPr lang="sk-SK" dirty="0" err="1" smtClean="0"/>
              <a:t>Jeruza-lema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0" t="22343" r="15405" b="26126"/>
          <a:stretch/>
        </p:blipFill>
        <p:spPr>
          <a:xfrm>
            <a:off x="6723711" y="332656"/>
            <a:ext cx="2054494" cy="122413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755" y="3407922"/>
            <a:ext cx="2016224" cy="3246462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924943"/>
            <a:ext cx="2438400" cy="187642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61" y="4964851"/>
            <a:ext cx="3017022" cy="1689533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05984"/>
            <a:ext cx="2073360" cy="30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3670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900" b="1" dirty="0" smtClean="0"/>
              <a:t> </a:t>
            </a:r>
            <a:r>
              <a:rPr lang="sk-SK" sz="3900" b="1" dirty="0" smtClean="0">
                <a:solidFill>
                  <a:srgbClr val="FF0000"/>
                </a:solidFill>
              </a:rPr>
              <a:t>Opakovanie </a:t>
            </a:r>
            <a:endParaRPr lang="sk-SK" sz="2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2000" b="1" dirty="0" smtClean="0"/>
              <a:t>1. </a:t>
            </a:r>
            <a:r>
              <a:rPr lang="sk-SK" sz="2400" b="1" dirty="0" smtClean="0"/>
              <a:t>Od čoho závisela dĺžka pracovného dňa v stredoveku?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 smtClean="0"/>
              <a:t>2. Podľa čoho sa orientovali?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 smtClean="0"/>
              <a:t>3. Od čoho závisel ľudský život v stredoveku?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 smtClean="0"/>
              <a:t>4. Dožívalo sa veľa detí v stredoveku dospelosti?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 smtClean="0"/>
              <a:t>5. Mal možnosť stredoveký človek spestrovať si život?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 smtClean="0"/>
              <a:t>6. Prečo ľudia v stredoveku nedostávali toľko informácií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ako my dnes?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 smtClean="0"/>
              <a:t>7. Ktoré životné podmienky stredoveku by sa ti nepáčili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a   prečo?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5239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Poznámky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88632"/>
          </a:xfrm>
        </p:spPr>
        <p:txBody>
          <a:bodyPr>
            <a:normAutofit lnSpcReduction="10000"/>
          </a:bodyPr>
          <a:lstStyle/>
          <a:p>
            <a:pPr marL="27432" indent="0">
              <a:buNone/>
            </a:pPr>
            <a:r>
              <a:rPr lang="sk-SK" sz="2400" b="1" u="sng" dirty="0" smtClean="0">
                <a:solidFill>
                  <a:srgbClr val="FF0000"/>
                </a:solidFill>
              </a:rPr>
              <a:t>Stredoveký človek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sk-SK" sz="2400" b="1" dirty="0" smtClean="0"/>
              <a:t>nezažil </a:t>
            </a:r>
            <a:r>
              <a:rPr lang="sk-SK" sz="2400" b="1" dirty="0"/>
              <a:t>veľa zmien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sk-SK" sz="2400" b="1" dirty="0">
                <a:solidFill>
                  <a:srgbClr val="FFC000"/>
                </a:solidFill>
              </a:rPr>
              <a:t>nové poznatky </a:t>
            </a:r>
            <a:r>
              <a:rPr lang="sk-SK" sz="2400" b="1" dirty="0"/>
              <a:t>zo sveta sa dostávali veľmi </a:t>
            </a:r>
            <a:r>
              <a:rPr lang="sk-SK" sz="2400" b="1" dirty="0" smtClean="0">
                <a:solidFill>
                  <a:srgbClr val="FFC000"/>
                </a:solidFill>
              </a:rPr>
              <a:t>ťažko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sk-SK" sz="2400" b="1" dirty="0" smtClean="0"/>
              <a:t>Jeho deň </a:t>
            </a:r>
            <a:r>
              <a:rPr lang="sk-SK" sz="2400" b="1" dirty="0"/>
              <a:t>závisel </a:t>
            </a:r>
            <a:r>
              <a:rPr lang="sk-SK" sz="2400" b="1" dirty="0">
                <a:solidFill>
                  <a:srgbClr val="FFC000"/>
                </a:solidFill>
              </a:rPr>
              <a:t>od denného </a:t>
            </a:r>
            <a:r>
              <a:rPr lang="sk-SK" sz="2400" b="1" dirty="0" smtClean="0">
                <a:solidFill>
                  <a:srgbClr val="FFC000"/>
                </a:solidFill>
              </a:rPr>
              <a:t>svetla</a:t>
            </a:r>
          </a:p>
          <a:p>
            <a:pPr>
              <a:buFont typeface="Wingdings" pitchFamily="2" charset="2"/>
              <a:buChar char="Ø"/>
            </a:pPr>
            <a:r>
              <a:rPr lang="sk-SK" sz="2400" dirty="0" smtClean="0"/>
              <a:t>-    roľníci ťažko pracovali  a </a:t>
            </a:r>
            <a:r>
              <a:rPr lang="sk-SK" sz="2400" b="1" dirty="0" smtClean="0">
                <a:solidFill>
                  <a:srgbClr val="FFC000"/>
                </a:solidFill>
              </a:rPr>
              <a:t>1/3 </a:t>
            </a:r>
            <a:r>
              <a:rPr lang="sk-SK" sz="2400" b="1" dirty="0">
                <a:solidFill>
                  <a:srgbClr val="FFC000"/>
                </a:solidFill>
              </a:rPr>
              <a:t>leta odpočívali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/>
              <a:t>p</a:t>
            </a:r>
            <a:r>
              <a:rPr lang="sk-SK" sz="2400" b="1" dirty="0" smtClean="0"/>
              <a:t>riemerná </a:t>
            </a:r>
            <a:r>
              <a:rPr lang="sk-SK" sz="2400" b="1" dirty="0"/>
              <a:t>dĺžka života človeka v stredoveku okolo </a:t>
            </a:r>
            <a:endParaRPr lang="sk-SK" sz="2400" b="1" dirty="0" smtClean="0"/>
          </a:p>
          <a:p>
            <a:pPr marL="0" indent="0">
              <a:buNone/>
            </a:pPr>
            <a:r>
              <a:rPr lang="sk-SK" sz="2400" b="1" dirty="0">
                <a:solidFill>
                  <a:srgbClr val="FFC000"/>
                </a:solidFill>
              </a:rPr>
              <a:t> </a:t>
            </a:r>
            <a:r>
              <a:rPr lang="sk-SK" sz="2400" b="1" dirty="0" smtClean="0">
                <a:solidFill>
                  <a:srgbClr val="FFC000"/>
                </a:solidFill>
              </a:rPr>
              <a:t>   35 rokov</a:t>
            </a:r>
            <a:endParaRPr lang="sk-SK" sz="2400" b="1" dirty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k-SK" sz="2400" b="1" dirty="0"/>
              <a:t>v</a:t>
            </a:r>
            <a:r>
              <a:rPr lang="sk-SK" sz="2400" b="1" dirty="0" smtClean="0"/>
              <a:t>ysoká </a:t>
            </a:r>
            <a:r>
              <a:rPr lang="sk-SK" sz="2400" b="1" dirty="0"/>
              <a:t>úmrtnosť </a:t>
            </a:r>
            <a:r>
              <a:rPr lang="sk-SK" sz="2400" b="1" dirty="0" smtClean="0"/>
              <a:t>detí</a:t>
            </a:r>
            <a:endParaRPr lang="sk-SK" sz="2400" dirty="0"/>
          </a:p>
          <a:p>
            <a:pPr>
              <a:buFont typeface="Wingdings" pitchFamily="2" charset="2"/>
              <a:buChar char="Ø"/>
            </a:pPr>
            <a:r>
              <a:rPr lang="sk-SK" sz="2400" b="1" dirty="0"/>
              <a:t>š</a:t>
            </a:r>
            <a:r>
              <a:rPr lang="sk-SK" sz="2400" b="1" dirty="0" smtClean="0"/>
              <a:t>írenie </a:t>
            </a:r>
            <a:r>
              <a:rPr lang="sk-SK" sz="2400" b="1" dirty="0"/>
              <a:t>hladomorov a nákazlivých chorôb ( mor, lepra</a:t>
            </a:r>
            <a:r>
              <a:rPr lang="sk-SK" sz="2400" b="1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/>
              <a:t>c</a:t>
            </a:r>
            <a:r>
              <a:rPr lang="sk-SK" sz="2400" b="1" dirty="0" smtClean="0"/>
              <a:t>estovali na púte pešo...</a:t>
            </a:r>
            <a:endParaRPr lang="sk-SK" sz="2400" dirty="0"/>
          </a:p>
          <a:p>
            <a:pPr marL="0" indent="0">
              <a:buNone/>
            </a:pPr>
            <a:r>
              <a:rPr lang="sk-SK" sz="2400" b="1" u="sng" dirty="0" smtClean="0">
                <a:solidFill>
                  <a:srgbClr val="FF0000"/>
                </a:solidFill>
              </a:rPr>
              <a:t>Šľachta</a:t>
            </a:r>
            <a:r>
              <a:rPr lang="sk-SK" sz="2400" b="1" dirty="0" smtClean="0"/>
              <a:t> – muži - rytierske súboje, zábava</a:t>
            </a:r>
          </a:p>
          <a:p>
            <a:pPr mar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            ženy –  život v kruhu rodiny, poznatky </a:t>
            </a:r>
          </a:p>
          <a:p>
            <a:pPr mar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                         od rodičov 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8338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dorovný zvitok 4"/>
          <p:cNvSpPr/>
          <p:nvPr/>
        </p:nvSpPr>
        <p:spPr>
          <a:xfrm rot="5400000">
            <a:off x="1414804" y="-952332"/>
            <a:ext cx="6242384" cy="8712968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184576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Ďakujem za pozornosť</a:t>
            </a:r>
            <a:endParaRPr lang="sk-SK" sz="4000" b="1" dirty="0">
              <a:solidFill>
                <a:srgbClr val="FF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3"/>
          <a:stretch/>
        </p:blipFill>
        <p:spPr>
          <a:xfrm>
            <a:off x="3203314" y="2883877"/>
            <a:ext cx="2817022" cy="319755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103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59898"/>
            <a:ext cx="8443664" cy="908862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Stredoveký človek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71656" cy="5184576"/>
          </a:xfrm>
        </p:spPr>
        <p:txBody>
          <a:bodyPr>
            <a:normAutofit/>
          </a:bodyPr>
          <a:lstStyle/>
          <a:p>
            <a:pPr marL="484632" indent="-457200" algn="l">
              <a:buFont typeface="Wingdings" pitchFamily="2" charset="2"/>
              <a:buChar char="Ø"/>
            </a:pPr>
            <a:r>
              <a:rPr lang="sk-SK" sz="3000" b="1" dirty="0">
                <a:solidFill>
                  <a:schemeClr val="tx1"/>
                </a:solidFill>
              </a:rPr>
              <a:t>n</a:t>
            </a:r>
            <a:r>
              <a:rPr lang="sk-SK" sz="3000" b="1" dirty="0" smtClean="0">
                <a:solidFill>
                  <a:schemeClr val="tx1"/>
                </a:solidFill>
              </a:rPr>
              <a:t>ezažil veľa zmien</a:t>
            </a:r>
          </a:p>
          <a:p>
            <a:pPr marL="484632" indent="-457200" algn="l">
              <a:buFont typeface="Wingdings" pitchFamily="2" charset="2"/>
              <a:buChar char="Ø"/>
            </a:pPr>
            <a:r>
              <a:rPr lang="sk-SK" sz="3000" b="1" dirty="0">
                <a:solidFill>
                  <a:srgbClr val="FFC000"/>
                </a:solidFill>
              </a:rPr>
              <a:t>n</a:t>
            </a:r>
            <a:r>
              <a:rPr lang="sk-SK" sz="3000" b="1" dirty="0" smtClean="0">
                <a:solidFill>
                  <a:srgbClr val="FFC000"/>
                </a:solidFill>
              </a:rPr>
              <a:t>ové poznatky </a:t>
            </a:r>
            <a:r>
              <a:rPr lang="sk-SK" sz="3000" b="1" dirty="0" smtClean="0"/>
              <a:t>zo sveta sa dostávali veľmi </a:t>
            </a:r>
            <a:r>
              <a:rPr lang="sk-SK" sz="3000" b="1" dirty="0" smtClean="0">
                <a:solidFill>
                  <a:srgbClr val="FFC000"/>
                </a:solidFill>
              </a:rPr>
              <a:t>ťažko</a:t>
            </a:r>
          </a:p>
          <a:p>
            <a:pPr marL="484632" indent="-457200">
              <a:buFontTx/>
              <a:buChar char="-"/>
            </a:pPr>
            <a:endParaRPr lang="sk-SK" dirty="0" smtClean="0"/>
          </a:p>
          <a:p>
            <a:pPr marL="484632" indent="-457200">
              <a:buFontTx/>
              <a:buChar char="-"/>
            </a:pPr>
            <a:endParaRPr lang="sk-SK" dirty="0" smtClean="0"/>
          </a:p>
          <a:p>
            <a:pPr marL="484632" indent="-457200">
              <a:buFontTx/>
              <a:buChar char="-"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181" y="2566683"/>
            <a:ext cx="3937595" cy="402628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21201"/>
            <a:ext cx="2364351" cy="367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70609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Stredoveký človek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980728"/>
            <a:ext cx="8280920" cy="5267672"/>
          </a:xfrm>
        </p:spPr>
        <p:txBody>
          <a:bodyPr/>
          <a:lstStyle/>
          <a:p>
            <a:pPr marL="484632" indent="-457200">
              <a:buFont typeface="Wingdings" pitchFamily="2" charset="2"/>
              <a:buChar char="Ø"/>
            </a:pPr>
            <a:r>
              <a:rPr lang="sk-SK" b="1" dirty="0"/>
              <a:t>deň závisel </a:t>
            </a:r>
            <a:r>
              <a:rPr lang="sk-SK" b="1" dirty="0">
                <a:solidFill>
                  <a:srgbClr val="FFC000"/>
                </a:solidFill>
              </a:rPr>
              <a:t>od denného </a:t>
            </a:r>
            <a:r>
              <a:rPr lang="sk-SK" b="1" dirty="0" smtClean="0">
                <a:solidFill>
                  <a:srgbClr val="FFC000"/>
                </a:solidFill>
              </a:rPr>
              <a:t>svetla</a:t>
            </a:r>
          </a:p>
          <a:p>
            <a:pPr marL="27432" indent="0">
              <a:buNone/>
            </a:pPr>
            <a:r>
              <a:rPr lang="sk-SK" b="1" dirty="0">
                <a:solidFill>
                  <a:srgbClr val="FFC000"/>
                </a:solidFill>
              </a:rPr>
              <a:t> </a:t>
            </a:r>
            <a:r>
              <a:rPr lang="sk-SK" b="1" dirty="0" smtClean="0">
                <a:solidFill>
                  <a:srgbClr val="FFC000"/>
                </a:solidFill>
              </a:rPr>
              <a:t>   </a:t>
            </a:r>
            <a:r>
              <a:rPr lang="sk-SK" b="1" dirty="0"/>
              <a:t>(</a:t>
            </a:r>
            <a:r>
              <a:rPr lang="sk-SK" b="1" dirty="0" smtClean="0"/>
              <a:t>leto = dlhšie</a:t>
            </a:r>
            <a:r>
              <a:rPr lang="sk-SK" b="1" dirty="0"/>
              <a:t>, </a:t>
            </a:r>
            <a:r>
              <a:rPr lang="sk-SK" b="1" dirty="0" smtClean="0"/>
              <a:t>zima = kratšie</a:t>
            </a:r>
            <a:r>
              <a:rPr lang="sk-SK" b="1" dirty="0"/>
              <a:t>)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sk-SK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nepoznali</a:t>
            </a:r>
            <a:r>
              <a:rPr lang="sk-SK" b="1" dirty="0"/>
              <a:t> umelé svetlo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sk-SK" b="1" dirty="0"/>
              <a:t>zvonenie kostolných zvonov = </a:t>
            </a:r>
            <a:r>
              <a:rPr lang="sk-SK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určovali čas vstávania a spania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44327"/>
            <a:ext cx="3830336" cy="2686952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947264"/>
            <a:ext cx="3312368" cy="248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Šľachta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1) </a:t>
            </a:r>
            <a:r>
              <a:rPr lang="sk-SK" sz="2400" b="1" dirty="0" smtClean="0"/>
              <a:t>muži – prístup k poznatkom</a:t>
            </a:r>
          </a:p>
          <a:p>
            <a:pPr mar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        -  rytierske zábavy a turnaje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2400" b="1" dirty="0" smtClean="0"/>
              <a:t>2) ženy – život v najbližšom kruhu rodiny</a:t>
            </a:r>
          </a:p>
          <a:p>
            <a:pPr mar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       -   učili sa od svojich rodičov</a:t>
            </a:r>
            <a:endParaRPr lang="sk-SK" sz="24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980728"/>
            <a:ext cx="2827015" cy="2117532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454" y="2039494"/>
            <a:ext cx="2790825" cy="16383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163468"/>
            <a:ext cx="3187594" cy="2121199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604" y="4725144"/>
            <a:ext cx="2476500" cy="184785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57" y="4782294"/>
            <a:ext cx="2628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Roľníci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- </a:t>
            </a:r>
            <a:r>
              <a:rPr lang="sk-SK" b="1" dirty="0" smtClean="0">
                <a:solidFill>
                  <a:srgbClr val="FFC000"/>
                </a:solidFill>
              </a:rPr>
              <a:t>ťažké práce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000"/>
                </a:solidFill>
              </a:rPr>
              <a:t>1/3 leta odpočívali </a:t>
            </a:r>
            <a:r>
              <a:rPr lang="sk-SK" dirty="0" smtClean="0"/>
              <a:t>= nedele a cirkevné</a:t>
            </a:r>
          </a:p>
          <a:p>
            <a:pPr marL="0" indent="0">
              <a:buNone/>
            </a:pPr>
            <a:r>
              <a:rPr lang="sk-SK" dirty="0" smtClean="0"/>
              <a:t>   sviatky (prísny zákaz pracovať)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56" y="3242359"/>
            <a:ext cx="4345779" cy="324262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39" y="3474204"/>
            <a:ext cx="3925789" cy="277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9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sk-SK" dirty="0" smtClean="0">
                <a:solidFill>
                  <a:srgbClr val="FF0000"/>
                </a:solidFill>
              </a:rPr>
              <a:t>Dĺžka života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/>
          <a:lstStyle/>
          <a:p>
            <a:pPr>
              <a:buFontTx/>
              <a:buChar char="-"/>
            </a:pPr>
            <a:r>
              <a:rPr lang="sk-SK" b="1" dirty="0"/>
              <a:t>v</a:t>
            </a:r>
            <a:r>
              <a:rPr lang="sk-SK" b="1" dirty="0" smtClean="0"/>
              <a:t> 13. stor. </a:t>
            </a:r>
            <a:r>
              <a:rPr lang="sk-SK" b="1" dirty="0"/>
              <a:t>p</a:t>
            </a:r>
            <a:r>
              <a:rPr lang="sk-SK" b="1" dirty="0" smtClean="0"/>
              <a:t>riemerný vek</a:t>
            </a:r>
          </a:p>
          <a:p>
            <a:pPr marL="0" indent="0">
              <a:buNone/>
            </a:pPr>
            <a:r>
              <a:rPr lang="sk-SK" b="1" dirty="0" smtClean="0"/>
              <a:t>   35 rokov </a:t>
            </a:r>
            <a:r>
              <a:rPr lang="sk-SK" dirty="0" smtClean="0"/>
              <a:t>(niektorí aj viac)</a:t>
            </a:r>
          </a:p>
          <a:p>
            <a:pPr>
              <a:buFontTx/>
              <a:buChar char="-"/>
            </a:pPr>
            <a:r>
              <a:rPr lang="sk-SK" dirty="0"/>
              <a:t>m</a:t>
            </a:r>
            <a:r>
              <a:rPr lang="sk-SK" dirty="0" smtClean="0"/>
              <a:t>enej ľudí ako dnes</a:t>
            </a:r>
          </a:p>
          <a:p>
            <a:pPr>
              <a:buFontTx/>
              <a:buChar char="-"/>
            </a:pPr>
            <a:r>
              <a:rPr lang="sk-SK" dirty="0"/>
              <a:t>r</a:t>
            </a:r>
            <a:r>
              <a:rPr lang="sk-SK" dirty="0" smtClean="0"/>
              <a:t>odina mala </a:t>
            </a:r>
            <a:r>
              <a:rPr lang="sk-SK" b="1" dirty="0" smtClean="0"/>
              <a:t>4 až 8 detí </a:t>
            </a:r>
            <a:r>
              <a:rPr lang="sk-SK" dirty="0" smtClean="0"/>
              <a:t>– narodili sa doma</a:t>
            </a:r>
          </a:p>
          <a:p>
            <a:pPr marL="0" indent="0">
              <a:buNone/>
            </a:pPr>
            <a:r>
              <a:rPr lang="sk-SK" dirty="0" smtClean="0"/>
              <a:t>                          </a:t>
            </a:r>
            <a:r>
              <a:rPr lang="sk-SK" b="1" dirty="0" smtClean="0"/>
              <a:t>a často zomierali </a:t>
            </a:r>
            <a:r>
              <a:rPr lang="sk-SK" dirty="0" smtClean="0"/>
              <a:t>(polovica)</a:t>
            </a:r>
          </a:p>
          <a:p>
            <a:pPr>
              <a:buFontTx/>
              <a:buChar char="-"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912" y="4149080"/>
            <a:ext cx="3554364" cy="2363652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188" y="177818"/>
            <a:ext cx="2634208" cy="288116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33"/>
          <a:stretch/>
        </p:blipFill>
        <p:spPr>
          <a:xfrm>
            <a:off x="395536" y="3789039"/>
            <a:ext cx="2930754" cy="289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rgbClr val="FF0000"/>
                </a:solidFill>
              </a:rPr>
              <a:t>Príčiny úmrtnosti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>
              <a:buFontTx/>
              <a:buChar char="-"/>
            </a:pPr>
            <a:r>
              <a:rPr lang="sk-SK" b="1" dirty="0">
                <a:solidFill>
                  <a:srgbClr val="FFC000"/>
                </a:solidFill>
              </a:rPr>
              <a:t>n</a:t>
            </a:r>
            <a:r>
              <a:rPr lang="sk-SK" b="1" dirty="0" smtClean="0">
                <a:solidFill>
                  <a:srgbClr val="FFC000"/>
                </a:solidFill>
              </a:rPr>
              <a:t>eúroda  </a:t>
            </a:r>
            <a:r>
              <a:rPr lang="sk-SK" dirty="0" smtClean="0"/>
              <a:t>(hladomor)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000"/>
                </a:solidFill>
              </a:rPr>
              <a:t>podvyživení ľudia </a:t>
            </a:r>
            <a:r>
              <a:rPr lang="sk-SK" dirty="0" smtClean="0"/>
              <a:t>často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ochoreli  na nákazlivé choroby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75270"/>
            <a:ext cx="1809750" cy="253365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281" y="3027185"/>
            <a:ext cx="3177902" cy="363188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167622"/>
            <a:ext cx="3261795" cy="349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Príčiny úmrtnosti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/>
          <a:lstStyle/>
          <a:p>
            <a:pPr>
              <a:buFontTx/>
              <a:buChar char="-"/>
            </a:pPr>
            <a:r>
              <a:rPr lang="sk-SK" b="1" dirty="0">
                <a:solidFill>
                  <a:srgbClr val="FFC000"/>
                </a:solidFill>
              </a:rPr>
              <a:t>m</a:t>
            </a:r>
            <a:r>
              <a:rPr lang="sk-SK" b="1" dirty="0" smtClean="0">
                <a:solidFill>
                  <a:srgbClr val="FFC000"/>
                </a:solidFill>
              </a:rPr>
              <a:t>or = čierna smrť </a:t>
            </a:r>
            <a:r>
              <a:rPr lang="sk-SK" dirty="0" smtClean="0"/>
              <a:t>– v Európe v 2. pol.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14. stor. – zomrela 1/3 Európanov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36" y="2586477"/>
            <a:ext cx="2736304" cy="3865572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586476"/>
            <a:ext cx="3528392" cy="38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sk-SK" b="1" dirty="0"/>
              <a:t>m</a:t>
            </a:r>
            <a:r>
              <a:rPr lang="sk-SK" b="1" dirty="0" smtClean="0"/>
              <a:t>or = </a:t>
            </a:r>
            <a:r>
              <a:rPr lang="sk-SK" dirty="0"/>
              <a:t> </a:t>
            </a:r>
            <a:r>
              <a:rPr lang="sk-SK" sz="2400" dirty="0" smtClean="0"/>
              <a:t> čierna smrť  - </a:t>
            </a:r>
            <a:r>
              <a:rPr lang="sk-SK" sz="2800" b="1" dirty="0" smtClean="0"/>
              <a:t>epidémia </a:t>
            </a:r>
            <a:r>
              <a:rPr lang="sk-SK" sz="2800" b="1" dirty="0"/>
              <a:t>pľúcneho </a:t>
            </a:r>
            <a:r>
              <a:rPr lang="sk-SK" sz="2800" b="1" dirty="0" smtClean="0"/>
              <a:t>moru</a:t>
            </a:r>
          </a:p>
          <a:p>
            <a:pPr>
              <a:buFontTx/>
              <a:buChar char="-"/>
            </a:pPr>
            <a:r>
              <a:rPr lang="sk-SK" b="1" dirty="0" smtClean="0"/>
              <a:t>epidémia = </a:t>
            </a:r>
            <a:r>
              <a:rPr lang="sk-SK" b="1" dirty="0" smtClean="0">
                <a:solidFill>
                  <a:srgbClr val="FF0000"/>
                </a:solidFill>
              </a:rPr>
              <a:t>náhle šírenie nákazlivej choroby</a:t>
            </a:r>
          </a:p>
          <a:p>
            <a:pPr>
              <a:buFontTx/>
              <a:buChar char="-"/>
            </a:pPr>
            <a:r>
              <a:rPr lang="sk-SK" b="1" dirty="0" smtClean="0"/>
              <a:t>lepra = </a:t>
            </a:r>
            <a:r>
              <a:rPr lang="sk-SK" sz="2000" b="1" dirty="0"/>
              <a:t>v Nemecku nazývaná aj ako malomocenstvo, je chronická infekčná choroba, ktorá poškodzuje kožu a sliznice </a:t>
            </a:r>
            <a:r>
              <a:rPr lang="sk-SK" sz="2000" b="1" dirty="0" smtClean="0"/>
              <a:t> a napáda </a:t>
            </a:r>
            <a:r>
              <a:rPr lang="sk-SK" sz="2000" b="1" dirty="0"/>
              <a:t>aj </a:t>
            </a:r>
            <a:r>
              <a:rPr lang="sk-SK" sz="2000" b="1" dirty="0" smtClean="0"/>
              <a:t>nervové </a:t>
            </a:r>
            <a:r>
              <a:rPr lang="sk-SK" sz="2000" b="1" dirty="0"/>
              <a:t>bunky.</a:t>
            </a:r>
            <a:r>
              <a:rPr lang="sk-SK" dirty="0"/>
              <a:t> </a:t>
            </a:r>
            <a:endParaRPr lang="sk-SK" dirty="0" smtClean="0"/>
          </a:p>
          <a:p>
            <a:pPr>
              <a:buFontTx/>
              <a:buChar char="-"/>
            </a:pPr>
            <a:endParaRPr lang="sk-SK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636" y="3068960"/>
            <a:ext cx="2911192" cy="349343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2690"/>
            <a:ext cx="4392488" cy="2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á 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343</Words>
  <Application>Microsoft Office PowerPoint</Application>
  <PresentationFormat>Prezentácia na obrazovke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Wingdings</vt:lpstr>
      <vt:lpstr>Motív Office</vt:lpstr>
      <vt:lpstr>Prezentácia programu PowerPoint</vt:lpstr>
      <vt:lpstr>Stredoveký človek</vt:lpstr>
      <vt:lpstr>Stredoveký človek</vt:lpstr>
      <vt:lpstr>Šľachta</vt:lpstr>
      <vt:lpstr>Roľníci</vt:lpstr>
      <vt:lpstr>Dĺžka života</vt:lpstr>
      <vt:lpstr>Príčiny úmrtnosti</vt:lpstr>
      <vt:lpstr>Príčiny úmrtnosti</vt:lpstr>
      <vt:lpstr>Prezentácia programu PowerPoint</vt:lpstr>
      <vt:lpstr>Spôsob života</vt:lpstr>
      <vt:lpstr>Správy zo sveta</vt:lpstr>
      <vt:lpstr>Cestovanie</vt:lpstr>
      <vt:lpstr>Prezentácia programu PowerPoint</vt:lpstr>
      <vt:lpstr>Poznámky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SKOLA</dc:creator>
  <cp:lastModifiedBy>MS Vinbarg</cp:lastModifiedBy>
  <cp:revision>17</cp:revision>
  <dcterms:created xsi:type="dcterms:W3CDTF">2013-05-15T17:17:07Z</dcterms:created>
  <dcterms:modified xsi:type="dcterms:W3CDTF">2022-05-09T07:25:22Z</dcterms:modified>
</cp:coreProperties>
</file>