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4BB197-7DF0-4C16-8EB0-09A318D55042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6E089B-3015-4831-9625-28C0D377E09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B197-7DF0-4C16-8EB0-09A318D55042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089B-3015-4831-9625-28C0D377E09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B197-7DF0-4C16-8EB0-09A318D55042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089B-3015-4831-9625-28C0D377E09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B197-7DF0-4C16-8EB0-09A318D55042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089B-3015-4831-9625-28C0D377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B197-7DF0-4C16-8EB0-09A318D55042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089B-3015-4831-9625-28C0D377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B197-7DF0-4C16-8EB0-09A318D55042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089B-3015-4831-9625-28C0D377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grpSp>
        <p:nvGrpSpPr>
          <p:cNvPr id="2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B197-7DF0-4C16-8EB0-09A318D55042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089B-3015-4831-9625-28C0D377E09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B197-7DF0-4C16-8EB0-09A318D55042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089B-3015-4831-9625-28C0D377E09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B197-7DF0-4C16-8EB0-09A318D55042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089B-3015-4831-9625-28C0D377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B197-7DF0-4C16-8EB0-09A318D55042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089B-3015-4831-9625-28C0D377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B197-7DF0-4C16-8EB0-09A318D55042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089B-3015-4831-9625-28C0D377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84BB197-7DF0-4C16-8EB0-09A318D55042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56E089B-3015-4831-9625-28C0D377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Kresťanstvo si získalo Európu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Tematický celok: stredovek </a:t>
            </a:r>
          </a:p>
          <a:p>
            <a:r>
              <a:rPr lang="sk-SK" dirty="0" smtClean="0"/>
              <a:t>Pre 6. ročník ZŠ</a:t>
            </a:r>
          </a:p>
          <a:p>
            <a:r>
              <a:rPr lang="sk-SK" dirty="0" smtClean="0"/>
              <a:t>Vypracoval: Branislav </a:t>
            </a:r>
            <a:r>
              <a:rPr lang="sk-SK" dirty="0" err="1" smtClean="0"/>
              <a:t>Benčič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107504" y="2261956"/>
            <a:ext cx="7745505" cy="3877815"/>
          </a:xfrm>
        </p:spPr>
        <p:txBody>
          <a:bodyPr>
            <a:normAutofit/>
          </a:bodyPr>
          <a:lstStyle/>
          <a:p>
            <a:r>
              <a:rPr lang="sk-SK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Vieru možno šíriť aj v rodnom jazyku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= naše územie z čias 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Veľkej Moravy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zasiahol aj 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vplyv Byzantskej ríše</a:t>
            </a:r>
            <a:endParaRPr lang="sk-SK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roku 863 na územie Veľkomoravskej ríše prišli misionári </a:t>
            </a:r>
            <a:r>
              <a:rPr lang="sk-SK" sz="2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Konštantín a Metod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ktorý priniesli aj </a:t>
            </a:r>
            <a:r>
              <a:rPr lang="sk-SK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prvé písmo Slovanov – </a:t>
            </a:r>
            <a:r>
              <a:rPr lang="sk-SK" sz="26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Hlaholiku</a:t>
            </a:r>
            <a:r>
              <a:rPr lang="sk-SK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sk-SK" sz="2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bohoslužbu v </a:t>
            </a:r>
            <a:r>
              <a:rPr lang="sk-SK" sz="26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Staroslovienčine</a:t>
            </a:r>
            <a:r>
              <a:rPr lang="sk-SK" sz="2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(slovanský jazyk)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Byzantský vplyv</a:t>
            </a:r>
            <a:endParaRPr lang="en-US" dirty="0"/>
          </a:p>
        </p:txBody>
      </p:sp>
      <p:pic>
        <p:nvPicPr>
          <p:cNvPr id="4" name="Obrázok 3" descr="byzanc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4712896"/>
            <a:ext cx="2987824" cy="2145104"/>
          </a:xfrm>
          <a:prstGeom prst="rect">
            <a:avLst/>
          </a:prstGeom>
        </p:spPr>
      </p:pic>
      <p:pic>
        <p:nvPicPr>
          <p:cNvPr id="5" name="Obrázok 4" descr="konstant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590" y="-27296"/>
            <a:ext cx="2229410" cy="24481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699248" y="1986704"/>
            <a:ext cx="7745505" cy="3877815"/>
          </a:xfrm>
        </p:spPr>
        <p:txBody>
          <a:bodyPr>
            <a:normAutofit/>
          </a:bodyPr>
          <a:lstStyle/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Medzi panovníkmi a kresťanskou cirkvou došlo k vážnym sporom</a:t>
            </a:r>
          </a:p>
          <a:p>
            <a:r>
              <a:rPr lang="sk-SK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„Ktorá moc je dôležitejšia? Cirkevná alebo svetská?“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=&gt; súperenie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vo väčšine Európy </a:t>
            </a:r>
            <a:r>
              <a:rPr lang="sk-SK" sz="2600" u="sng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došlo k dohode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sk-SK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uznala sa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tak </a:t>
            </a:r>
            <a:r>
              <a:rPr lang="sk-SK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moc pápeža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ako </a:t>
            </a:r>
            <a:r>
              <a:rPr lang="sk-SK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aj panovníka </a:t>
            </a:r>
            <a:endParaRPr lang="en-US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Cirkevná alebo svetská moc?</a:t>
            </a:r>
            <a:endParaRPr lang="en-US" dirty="0"/>
          </a:p>
        </p:txBody>
      </p:sp>
      <p:pic>
        <p:nvPicPr>
          <p:cNvPr id="5" name="Obrázok 4" descr="korunovac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9120"/>
            <a:ext cx="4270728" cy="2348881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4259996" y="5714928"/>
            <a:ext cx="418415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Korunovácia Karola Veľkého pápežom</a:t>
            </a:r>
          </a:p>
          <a:p>
            <a:pPr algn="ctr"/>
            <a:r>
              <a:rPr lang="sk-SK" dirty="0" smtClean="0"/>
              <a:t>Levom III. za cisára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Zhruba 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polovici 11. storočia moslimovia zo strednej Ázie dobyli krajiny, ktoré boli kolískou kresťanskej viery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dobyli aj Jeruzalem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kde sa nachádzal hrob Ježiša Krista...dokonca začali ohrozovať Byzanciu =&gt; 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pápež Urban II.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vyzval všetkých kresťanov na vojnovú výpravu za oslobodenie božieho hrobu...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Kresťanstvo proti Islamu</a:t>
            </a:r>
            <a:endParaRPr lang="en-US" dirty="0"/>
          </a:p>
        </p:txBody>
      </p:sp>
      <p:pic>
        <p:nvPicPr>
          <p:cNvPr id="4" name="Obrázok 3" descr="kriziac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075" y="4991100"/>
            <a:ext cx="2447925" cy="1866900"/>
          </a:xfrm>
          <a:prstGeom prst="rect">
            <a:avLst/>
          </a:prstGeom>
        </p:spPr>
      </p:pic>
      <p:pic>
        <p:nvPicPr>
          <p:cNvPr id="5" name="Obrázok 4" descr="urban I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72074"/>
            <a:ext cx="1866900" cy="1785926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1928794" y="6211669"/>
            <a:ext cx="410881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Pápež </a:t>
            </a:r>
            <a:r>
              <a:rPr lang="sk-SK" b="1" dirty="0" smtClean="0"/>
              <a:t>Urban II </a:t>
            </a:r>
            <a:r>
              <a:rPr lang="sk-SK" dirty="0" smtClean="0"/>
              <a:t>odštartoval éru</a:t>
            </a:r>
          </a:p>
          <a:p>
            <a:pPr algn="ctr"/>
            <a:r>
              <a:rPr lang="sk-SK" dirty="0" smtClean="0"/>
              <a:t>neslávne známych križiackych výprav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sk-SK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križiackych výpravách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sa zúčastnili 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viacerí významní európski panovníci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šľachtici, ale aj prostý ľud...mnohých hnala úprimná 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túžba oslobodiť boží hrob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ale 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mnohí sa chceli len obohatiť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alebo zažiť 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dobrodružstvo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Príčiny križiackych výprav</a:t>
            </a:r>
            <a:endParaRPr lang="en-US" dirty="0"/>
          </a:p>
        </p:txBody>
      </p:sp>
      <p:pic>
        <p:nvPicPr>
          <p:cNvPr id="4" name="Obrázok 3" descr="lev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9125"/>
            <a:ext cx="1885950" cy="2428875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1857356" y="5934670"/>
            <a:ext cx="3924472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Richard I.</a:t>
            </a:r>
            <a:r>
              <a:rPr lang="sk-SK" dirty="0" smtClean="0"/>
              <a:t> = anglický kráľ, ktorý si</a:t>
            </a:r>
          </a:p>
          <a:p>
            <a:pPr algn="ctr"/>
            <a:r>
              <a:rPr lang="sk-SK" dirty="0" smtClean="0"/>
              <a:t>Vyslúžil pre svoju odvahu prezývku</a:t>
            </a:r>
          </a:p>
          <a:p>
            <a:pPr algn="ctr"/>
            <a:r>
              <a:rPr lang="sk-SK" dirty="0" smtClean="0"/>
              <a:t>„levie srdce“</a:t>
            </a:r>
            <a:endParaRPr lang="en-US" dirty="0"/>
          </a:p>
        </p:txBody>
      </p:sp>
      <p:sp>
        <p:nvSpPr>
          <p:cNvPr id="6" name="BlokTextu 5"/>
          <p:cNvSpPr txBox="1"/>
          <p:nvPr/>
        </p:nvSpPr>
        <p:spPr>
          <a:xfrm>
            <a:off x="2214546" y="5572140"/>
            <a:ext cx="327365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Účastník 3. križiackej výpravy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Aj keď križiaci istý čas mali vojenský úspech 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konečnom dôsledku slávili víťazstvo moslimovia =&gt; územia o ktoré sa bojovalo ostali v ich rukách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Nezdar križiackych výprav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Mapa križiackych výprav</a:t>
            </a:r>
            <a:endParaRPr lang="en-US" dirty="0"/>
          </a:p>
        </p:txBody>
      </p:sp>
      <p:pic>
        <p:nvPicPr>
          <p:cNvPr id="5" name="Zástupný symbol obrázka 4" descr="kriziack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707" r="2707"/>
          <a:stretch>
            <a:fillRect/>
          </a:stretch>
        </p:blipFill>
        <p:spPr>
          <a:xfrm rot="240000">
            <a:off x="492088" y="278818"/>
            <a:ext cx="8139043" cy="4152815"/>
          </a:xfr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Križiackych výprav </a:t>
            </a:r>
            <a:r>
              <a:rPr lang="sk-SK" dirty="0" smtClean="0"/>
              <a:t>sa uskutočnilo dovedna </a:t>
            </a:r>
            <a:r>
              <a:rPr lang="sk-SK" b="1" dirty="0" smtClean="0"/>
              <a:t>osem</a:t>
            </a:r>
            <a:r>
              <a:rPr lang="sk-SK" dirty="0" smtClean="0"/>
              <a:t>...boli to 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VOJENSKÉ VÝPRAVY KRESŤANOV PROTI MOSLIMOM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699247" y="2221052"/>
            <a:ext cx="7745505" cy="3877815"/>
          </a:xfrm>
        </p:spPr>
        <p:txBody>
          <a:bodyPr>
            <a:normAutofit/>
          </a:bodyPr>
          <a:lstStyle/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V prvých storočiach stredoveku si kresťanská viera postupne získavala ľudí, aby už zhruba 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okolo roku 1300 bola celá Európa pokresťančená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sa šírilo kresťanstvo</a:t>
            </a:r>
            <a:endParaRPr lang="en-US" dirty="0"/>
          </a:p>
        </p:txBody>
      </p:sp>
      <p:pic>
        <p:nvPicPr>
          <p:cNvPr id="4" name="Obrázok 3" descr="stredove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4201805"/>
            <a:ext cx="3779912" cy="2642547"/>
          </a:xfrm>
          <a:prstGeom prst="rect">
            <a:avLst/>
          </a:prstGeom>
        </p:spPr>
      </p:pic>
      <p:pic>
        <p:nvPicPr>
          <p:cNvPr id="5" name="Obrázok 4" descr="bibl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01805"/>
            <a:ext cx="5339688" cy="26698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899592" y="1778821"/>
            <a:ext cx="7745505" cy="3877815"/>
          </a:xfrm>
        </p:spPr>
        <p:txBody>
          <a:bodyPr>
            <a:normAutofit/>
          </a:bodyPr>
          <a:lstStyle/>
          <a:p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Stredoveké európske štáty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si svoju 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moc upevňovali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aj </a:t>
            </a:r>
            <a:r>
              <a:rPr lang="sk-SK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šírením kresťanstva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=&gt; napr. Franská alebo Byzantská ríša =&gt; </a:t>
            </a:r>
            <a:r>
              <a:rPr lang="sk-SK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kresťanské misie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= mierny, 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nenásilný spôsob šírenia viery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Misionári </a:t>
            </a:r>
            <a:endParaRPr lang="en-US" dirty="0"/>
          </a:p>
        </p:txBody>
      </p:sp>
      <p:pic>
        <p:nvPicPr>
          <p:cNvPr id="4" name="Obrázok 3" descr="cyr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3367765"/>
            <a:ext cx="2538661" cy="3371862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2123728" y="6093296"/>
            <a:ext cx="407355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Misionári z Byzantskej ríše – solúnski </a:t>
            </a:r>
          </a:p>
          <a:p>
            <a:pPr algn="ctr"/>
            <a:r>
              <a:rPr lang="sk-SK" dirty="0"/>
              <a:t>b</a:t>
            </a:r>
            <a:r>
              <a:rPr lang="sk-SK" dirty="0" smtClean="0"/>
              <a:t>ratia = Konštantín a Metod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Niekedy bola kresťanská viera šírená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aj 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násilím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...=&gt; franský kráľ (cisár), 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Karol Veľký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nechal 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popraviť 4500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pohanských 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Sasov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pokým neprijali kresťanstvo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Kruté pokresťančovanie Sasov...</a:t>
            </a:r>
            <a:endParaRPr lang="en-US" dirty="0"/>
          </a:p>
        </p:txBody>
      </p:sp>
      <p:pic>
        <p:nvPicPr>
          <p:cNvPr id="4" name="Obrázok 3" descr="karol vel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609" y="3990884"/>
            <a:ext cx="4289391" cy="2867118"/>
          </a:xfrm>
          <a:prstGeom prst="rect">
            <a:avLst/>
          </a:prstGeom>
        </p:spPr>
      </p:pic>
      <p:pic>
        <p:nvPicPr>
          <p:cNvPr id="5" name="Obrázok 4" descr="pokrestancovanie.jpg"/>
          <p:cNvPicPr>
            <a:picLocks noChangeAspect="1"/>
          </p:cNvPicPr>
          <p:nvPr/>
        </p:nvPicPr>
        <p:blipFill>
          <a:blip r:embed="rId3"/>
          <a:srcRect l="1695" b="8778"/>
          <a:stretch>
            <a:fillRect/>
          </a:stretch>
        </p:blipFill>
        <p:spPr>
          <a:xfrm>
            <a:off x="-1" y="3990883"/>
            <a:ext cx="4597223" cy="2853469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7020272" y="3501008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Karol Veľký 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Panovníci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mocných </a:t>
            </a:r>
            <a:r>
              <a:rPr lang="sk-SK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stredovekých ríš uznávali kresťanstvo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k-SK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Imponovala im jeho sila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</a:t>
            </a:r>
            <a:r>
              <a:rPr lang="sk-SK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ostávalo neotrasiteľné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počas stáročí, 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keď po celej Európe proti sebe bojovali rôzne kmene, národy a ríše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Sila cirkvi </a:t>
            </a:r>
            <a:endParaRPr lang="en-US" dirty="0"/>
          </a:p>
        </p:txBody>
      </p:sp>
      <p:pic>
        <p:nvPicPr>
          <p:cNvPr id="4" name="Obrázok 3" descr="le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314" y="4653136"/>
            <a:ext cx="2925685" cy="2204864"/>
          </a:xfrm>
          <a:prstGeom prst="rect">
            <a:avLst/>
          </a:prstGeom>
        </p:spPr>
      </p:pic>
      <p:pic>
        <p:nvPicPr>
          <p:cNvPr id="5" name="Obrázok 4" descr="ati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28444"/>
            <a:ext cx="1857355" cy="2929555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1857356" y="5500702"/>
            <a:ext cx="44839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Silu kresťanstva rešpektovali aj pohanské </a:t>
            </a:r>
          </a:p>
          <a:p>
            <a:pPr algn="ctr"/>
            <a:r>
              <a:rPr lang="sk-SK" dirty="0" smtClean="0"/>
              <a:t>kmene...pápežovi Levovi I. sa podarilo </a:t>
            </a:r>
          </a:p>
          <a:p>
            <a:pPr algn="ctr"/>
            <a:r>
              <a:rPr lang="sk-SK" dirty="0" smtClean="0"/>
              <a:t>presvedčiť vodcu Hunov Atilu, aby Rím</a:t>
            </a:r>
          </a:p>
          <a:p>
            <a:pPr algn="ctr"/>
            <a:r>
              <a:rPr lang="sk-SK" dirty="0" smtClean="0"/>
              <a:t>ušetril od drancovania </a:t>
            </a:r>
            <a:endParaRPr lang="en-US" dirty="0"/>
          </a:p>
        </p:txBody>
      </p:sp>
      <p:sp>
        <p:nvSpPr>
          <p:cNvPr id="7" name="BlokTextu 6"/>
          <p:cNvSpPr txBox="1"/>
          <p:nvPr/>
        </p:nvSpPr>
        <p:spPr>
          <a:xfrm>
            <a:off x="2233211" y="4349455"/>
            <a:ext cx="375295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Atila – vodca Hunov, prezývaný aj</a:t>
            </a:r>
          </a:p>
          <a:p>
            <a:pPr algn="ctr"/>
            <a:r>
              <a:rPr lang="sk-SK" dirty="0" smtClean="0"/>
              <a:t>„bič boží“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666268" y="2060848"/>
            <a:ext cx="7745505" cy="3877815"/>
          </a:xfrm>
        </p:spPr>
        <p:txBody>
          <a:bodyPr>
            <a:normAutofit/>
          </a:bodyPr>
          <a:lstStyle/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Keď sa 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Rímska ríša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rozdelila na </a:t>
            </a:r>
            <a:r>
              <a:rPr lang="sk-SK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Západorímsku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sk-SK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Východorímsku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časom sa začali 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kresťanskej viere objavovať rozdiely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...=&gt; vzrástlo napätie medzi </a:t>
            </a:r>
            <a:r>
              <a:rPr lang="sk-SK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Západorímskou</a:t>
            </a: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(latinskou)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sk-SK" sz="2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Východorímskou</a:t>
            </a:r>
            <a:r>
              <a:rPr lang="sk-SK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(gréckou) cirkvou </a:t>
            </a:r>
          </a:p>
          <a:p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Katolícka a pravoslávna cirkev </a:t>
            </a:r>
            <a:endParaRPr lang="en-US" dirty="0"/>
          </a:p>
        </p:txBody>
      </p:sp>
      <p:pic>
        <p:nvPicPr>
          <p:cNvPr id="4" name="Obrázok 3" descr="zapadorimsk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7" y="4261252"/>
            <a:ext cx="4067944" cy="2596748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1207369" y="5664497"/>
            <a:ext cx="369684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err="1" smtClean="0"/>
              <a:t>Západorímska</a:t>
            </a:r>
            <a:r>
              <a:rPr lang="sk-SK" dirty="0" smtClean="0"/>
              <a:t> ríša zanikla v roku </a:t>
            </a:r>
          </a:p>
          <a:p>
            <a:pPr algn="ctr"/>
            <a:r>
              <a:rPr lang="sk-SK" dirty="0" smtClean="0"/>
              <a:t>476 a tým sa skončilo aj obdobie </a:t>
            </a:r>
          </a:p>
          <a:p>
            <a:pPr algn="ctr"/>
            <a:r>
              <a:rPr lang="sk-SK" dirty="0" smtClean="0"/>
              <a:t>staroveku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2255492"/>
            <a:ext cx="7745505" cy="3877815"/>
          </a:xfrm>
        </p:spPr>
        <p:txBody>
          <a:bodyPr>
            <a:normAutofit/>
          </a:bodyPr>
          <a:lstStyle/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Dôležitým 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medzníkom v kresťanských dejinách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je </a:t>
            </a:r>
            <a:r>
              <a:rPr lang="sk-SK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rozkol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medzi 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západnou cirkvou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(centrum v Ríme) a 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východnou cirkvou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(centrum v Konštantínopole) =&gt; vznikli: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Západná katolícka cirkev 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Východná pravoslávna cirkev </a:t>
            </a:r>
            <a:endParaRPr lang="en-US" sz="26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Rozkol v cirkvi </a:t>
            </a:r>
            <a:endParaRPr lang="en-US" dirty="0"/>
          </a:p>
        </p:txBody>
      </p:sp>
      <p:sp>
        <p:nvSpPr>
          <p:cNvPr id="4" name="BlokTextu 3"/>
          <p:cNvSpPr txBox="1"/>
          <p:nvPr/>
        </p:nvSpPr>
        <p:spPr>
          <a:xfrm>
            <a:off x="1172632" y="5233033"/>
            <a:ext cx="384752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Definitívny rozkol medzi západnou</a:t>
            </a:r>
          </a:p>
          <a:p>
            <a:pPr algn="ctr"/>
            <a:r>
              <a:rPr lang="sk-SK" dirty="0" smtClean="0"/>
              <a:t>a východnou cirkvou</a:t>
            </a:r>
            <a:endParaRPr lang="en-US" dirty="0"/>
          </a:p>
        </p:txBody>
      </p:sp>
      <p:pic>
        <p:nvPicPr>
          <p:cNvPr id="6" name="Obrázok 5" descr="schiz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49" y="4221088"/>
            <a:ext cx="3771852" cy="2636912"/>
          </a:xfrm>
          <a:prstGeom prst="rect">
            <a:avLst/>
          </a:prstGeom>
        </p:spPr>
      </p:pic>
      <p:sp>
        <p:nvSpPr>
          <p:cNvPr id="7" name="Šípka dolu 6"/>
          <p:cNvSpPr/>
          <p:nvPr/>
        </p:nvSpPr>
        <p:spPr>
          <a:xfrm>
            <a:off x="3500430" y="5929330"/>
            <a:ext cx="57150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lokTextu 7"/>
          <p:cNvSpPr txBox="1"/>
          <p:nvPr/>
        </p:nvSpPr>
        <p:spPr>
          <a:xfrm>
            <a:off x="3500430" y="6457890"/>
            <a:ext cx="697627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000" dirty="0" smtClean="0"/>
              <a:t>1054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251520" y="1944346"/>
            <a:ext cx="7745505" cy="3877815"/>
          </a:xfrm>
        </p:spPr>
        <p:txBody>
          <a:bodyPr>
            <a:normAutofit/>
          </a:bodyPr>
          <a:lstStyle/>
          <a:p>
            <a:r>
              <a:rPr lang="sk-SK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Medzi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našich </a:t>
            </a:r>
            <a:r>
              <a:rPr lang="sk-SK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slovanských predkov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sa </a:t>
            </a:r>
            <a:r>
              <a:rPr lang="sk-SK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kresťanská viera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šírila z 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dvoch centier </a:t>
            </a:r>
            <a:r>
              <a:rPr lang="sk-SK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prostredníctvom misií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= zo 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Salzburgu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sk-SK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Aquileie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(biskupstvá)</a:t>
            </a:r>
          </a:p>
          <a:p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Naše územie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sa tak začlenilo 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</a:t>
            </a:r>
            <a:r>
              <a:rPr lang="sk-SK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anticko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kresťanskej kultúry západného kresťanstva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=&gt; </a:t>
            </a:r>
            <a:r>
              <a:rPr lang="sk-SK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západoeurópskej kultúry</a:t>
            </a:r>
          </a:p>
          <a:p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Šírenie kresťanstva v strednej Európe</a:t>
            </a:r>
            <a:endParaRPr lang="en-US" dirty="0"/>
          </a:p>
        </p:txBody>
      </p:sp>
      <p:pic>
        <p:nvPicPr>
          <p:cNvPr id="4" name="Obrázok 3" descr="slovan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4366698"/>
            <a:ext cx="3779912" cy="249130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Latinčina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(a písmo latinka) sa stala 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univerzálnym dorozumievacím jazykom stredoveku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v západnom svete...lenže bežný ľud po latinsky nerozumel, bol to jazyk vzdelancov...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Latinčina 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Tvrdý obal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ý obal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Pod Stalinovým tieňom</Template>
  <TotalTime>1027</TotalTime>
  <Words>610</Words>
  <Application>Microsoft Office PowerPoint</Application>
  <PresentationFormat>Prezentácia na obrazovke (4:3)</PresentationFormat>
  <Paragraphs>60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9" baseType="lpstr">
      <vt:lpstr>Arial</vt:lpstr>
      <vt:lpstr>Book Antiqua</vt:lpstr>
      <vt:lpstr>Wingdings</vt:lpstr>
      <vt:lpstr>Tvrdý obal</vt:lpstr>
      <vt:lpstr>Kresťanstvo si získalo Európu</vt:lpstr>
      <vt:lpstr>Ako sa šírilo kresťanstvo</vt:lpstr>
      <vt:lpstr>Misionári </vt:lpstr>
      <vt:lpstr>Kruté pokresťančovanie Sasov...</vt:lpstr>
      <vt:lpstr>Sila cirkvi </vt:lpstr>
      <vt:lpstr>Katolícka a pravoslávna cirkev </vt:lpstr>
      <vt:lpstr>Rozkol v cirkvi </vt:lpstr>
      <vt:lpstr>Šírenie kresťanstva v strednej Európe</vt:lpstr>
      <vt:lpstr>Latinčina </vt:lpstr>
      <vt:lpstr>Byzantský vplyv</vt:lpstr>
      <vt:lpstr>Cirkevná alebo svetská moc?</vt:lpstr>
      <vt:lpstr>Kresťanstvo proti Islamu</vt:lpstr>
      <vt:lpstr>Príčiny križiackych výprav</vt:lpstr>
      <vt:lpstr>Nezdar križiackych výprav</vt:lpstr>
      <vt:lpstr>Mapa križiackych výprav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Kresťanstvo si získalo Európu</dc:title>
  <dc:creator>RadoNB</dc:creator>
  <cp:lastModifiedBy>MS Vinbarg</cp:lastModifiedBy>
  <cp:revision>89</cp:revision>
  <dcterms:created xsi:type="dcterms:W3CDTF">2018-03-05T11:18:09Z</dcterms:created>
  <dcterms:modified xsi:type="dcterms:W3CDTF">2021-04-13T14:13:41Z</dcterms:modified>
</cp:coreProperties>
</file>