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74" r:id="rId3"/>
    <p:sldId id="280" r:id="rId4"/>
    <p:sldId id="275" r:id="rId5"/>
    <p:sldId id="281" r:id="rId6"/>
    <p:sldId id="277" r:id="rId7"/>
    <p:sldId id="278" r:id="rId8"/>
    <p:sldId id="269" r:id="rId9"/>
    <p:sldId id="271" r:id="rId10"/>
    <p:sldId id="272" r:id="rId11"/>
    <p:sldId id="273" r:id="rId12"/>
    <p:sldId id="282" r:id="rId13"/>
    <p:sldId id="283" r:id="rId14"/>
    <p:sldId id="284" r:id="rId15"/>
    <p:sldId id="279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2FE8"/>
    <a:srgbClr val="5AE7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06" autoAdjust="0"/>
  </p:normalViewPr>
  <p:slideViewPr>
    <p:cSldViewPr snapToGrid="0">
      <p:cViewPr varScale="1">
        <p:scale>
          <a:sx n="76" d="100"/>
          <a:sy n="76" d="100"/>
        </p:scale>
        <p:origin x="-6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AD57CC-9F49-4AC5-94F0-88510DD47B00}" type="datetime1">
              <a:rPr lang="pl-PL" smtClean="0"/>
              <a:pPr rtl="0"/>
              <a:t>2020-06-22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CD05BF-35C6-4C81-8A6F-7AB547571316}" type="datetime1">
              <a:rPr lang="pl-PL" noProof="0" smtClean="0"/>
              <a:pPr rtl="0"/>
              <a:t>2020-06-22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29605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48559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pPr rtl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475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43418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8467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1511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2948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71211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45817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01954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1517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olorowe muszelki — zbliżeni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Prostokąt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 dirty="0"/>
              <a:t>Edytuj styl wzorca podtytułu</a:t>
            </a:r>
          </a:p>
        </p:txBody>
      </p:sp>
      <p:sp>
        <p:nvSpPr>
          <p:cNvPr id="10" name="Dowolny kształt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noProof="0" dirty="0"/>
          </a:p>
        </p:txBody>
      </p:sp>
      <p:sp>
        <p:nvSpPr>
          <p:cNvPr id="11" name="Dowolny kształt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noProof="0" dirty="0"/>
          </a:p>
        </p:txBody>
      </p:sp>
      <p:sp>
        <p:nvSpPr>
          <p:cNvPr id="12" name="Dowolny kształt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93814" y="1828801"/>
            <a:ext cx="9601198" cy="3962400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8E13B-E945-4C41-9CA8-81AF034BC34A}" type="datetime1">
              <a:rPr lang="pl-PL" noProof="0" smtClean="0"/>
              <a:pPr rtl="0"/>
              <a:t>2020-06-22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AD50E2-5A50-490D-B0EB-9113F6C3CC18}" type="datetime1">
              <a:rPr lang="pl-PL" noProof="0" smtClean="0"/>
              <a:pPr rtl="0"/>
              <a:t>2020-06-22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086596-9010-4AFB-AAFD-F6E297599A7D}" type="datetime1">
              <a:rPr lang="pl-PL" noProof="0" smtClean="0"/>
              <a:pPr rtl="0"/>
              <a:t>2020-06-22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F0FC56-A3F3-44E0-BF4C-90412E2CD536}" type="datetime1">
              <a:rPr lang="pl-PL" noProof="0" smtClean="0"/>
              <a:pPr rtl="0"/>
              <a:t>2020-06-22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F49045-31D4-46A6-A541-04BDCCAC311A}" type="datetime1">
              <a:rPr lang="pl-PL" noProof="0" smtClean="0"/>
              <a:pPr rtl="0"/>
              <a:t>2020-06-22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513F29E-967E-4B69-BEAA-E3504E43784D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5469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98D170-E08A-43C5-941D-1D4B81C8B451}" type="datetime1">
              <a:rPr lang="pl-PL" noProof="0" smtClean="0"/>
              <a:pPr rtl="0"/>
              <a:t>2020-06-22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029550-C4C9-4B55-9AD7-EBD444696421}" type="datetime1">
              <a:rPr lang="pl-PL" noProof="0" smtClean="0"/>
              <a:pPr rtl="0"/>
              <a:t>2020-06-22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F51943-B24D-4C97-B6FB-6F0147FA99C6}" type="datetime1">
              <a:rPr lang="pl-PL" noProof="0" smtClean="0"/>
              <a:pPr rtl="0"/>
              <a:t>2020-06-22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D6C005-4506-45CA-BB2A-5639E3B57B85}" type="datetime1">
              <a:rPr lang="pl-PL" noProof="0" smtClean="0"/>
              <a:pPr rtl="0"/>
              <a:t>2020-06-22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E749E-5BA2-48E6-97A5-C365C8DC1314}" type="datetime1">
              <a:rPr lang="pl-PL" noProof="0" smtClean="0"/>
              <a:pPr rtl="0"/>
              <a:t>2020-06-22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0630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Dowolny kształt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noProof="0" dirty="0"/>
            </a:p>
          </p:txBody>
        </p:sp>
        <p:sp>
          <p:nvSpPr>
            <p:cNvPr id="10" name="Dowolny kształt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noProof="0" dirty="0"/>
            </a:p>
          </p:txBody>
        </p:sp>
        <p:sp>
          <p:nvSpPr>
            <p:cNvPr id="11" name="Dowolny kształt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noProof="0" dirty="0"/>
            </a:p>
          </p:txBody>
        </p: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C60233D-80C2-49BF-9BA2-BE2943E7A083}" type="datetime1">
              <a:rPr lang="pl-PL" noProof="0" smtClean="0"/>
              <a:pPr rtl="0"/>
              <a:t>2020-06-22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i-ndYWcThA" TargetMode="External"/><Relationship Id="rId13" Type="http://schemas.openxmlformats.org/officeDocument/2006/relationships/hyperlink" Target="https://www.torun.pl/pl/bezpieczne-wakacje-konkurs" TargetMode="External"/><Relationship Id="rId3" Type="http://schemas.openxmlformats.org/officeDocument/2006/relationships/hyperlink" Target="https://kobieta.wp.pl/fenomen-obozow-tematycznych-dla-dzieci-na-wakacje-czy-wiesz-jak-dobrac-odpowiedni-oboz-dla-dziecka-6380581379626625a" TargetMode="External"/><Relationship Id="rId7" Type="http://schemas.openxmlformats.org/officeDocument/2006/relationships/hyperlink" Target="https://www.nocowanie.pl/wakacje-z-dziecmi-w-gorach.html" TargetMode="External"/><Relationship Id="rId12" Type="http://schemas.openxmlformats.org/officeDocument/2006/relationships/hyperlink" Target="https://czasdzieci.pl/ro_artykuly/id,749192b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p24.pl/wyjazd-w-gory-z-malym-dzieckiem-ile-to-kosztuje/" TargetMode="External"/><Relationship Id="rId11" Type="http://schemas.openxmlformats.org/officeDocument/2006/relationships/hyperlink" Target="https://www.welovecycling.com/pl/2017/03/09/najlepsze-stukilometrowe-trasy-rowerowe-8-dniowe-letnie-wyprawy-dziecmi/" TargetMode="External"/><Relationship Id="rId5" Type="http://schemas.openxmlformats.org/officeDocument/2006/relationships/hyperlink" Target="http://www.koyama.pl/obozy/obozy-letnie/letni-oboz-leba-2012" TargetMode="External"/><Relationship Id="rId10" Type="http://schemas.openxmlformats.org/officeDocument/2006/relationships/hyperlink" Target="https://www.widoczki.com/las-chmury-aka-lato.html" TargetMode="External"/><Relationship Id="rId4" Type="http://schemas.openxmlformats.org/officeDocument/2006/relationships/hyperlink" Target="https://portal.librus.pl/rodzina/artykuly/bezpieczne-wakacje-pamietaj-o-najwazniejszych-zasadach" TargetMode="External"/><Relationship Id="rId9" Type="http://schemas.openxmlformats.org/officeDocument/2006/relationships/hyperlink" Target="https://pl.wikipedia.org/wiki/Szlak_turystyczny" TargetMode="External"/><Relationship Id="rId14" Type="http://schemas.openxmlformats.org/officeDocument/2006/relationships/hyperlink" Target="https://www.youtube.com/watch?v=W4RHyjQLfC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G%C5%82%C3%B3wny_Szlak_%C5%9Awi%C4%99tokrzyski_im._Edmunda_Massalskiego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pl.wikipedia.org/wiki/Szlak_narciarski" TargetMode="External"/><Relationship Id="rId7" Type="http://schemas.openxmlformats.org/officeDocument/2006/relationships/hyperlink" Target="https://pl.wikipedia.org/wiki/G%C5%82%C3%B3wny_Szlak_Sudecki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l.wikipedia.org/wiki/G%C5%82%C3%B3wny_Szlak_Beskidzki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pl.wikipedia.org/wiki/Trasa_narciarska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s://pl.wikipedia.org/wiki/Szlak_turystyczny" TargetMode="External"/><Relationship Id="rId4" Type="http://schemas.openxmlformats.org/officeDocument/2006/relationships/hyperlink" Target="https://pl.wikipedia.org/wiki/Skala_trudno%C5%9Bci_tras_narciarskich" TargetMode="External"/><Relationship Id="rId9" Type="http://schemas.openxmlformats.org/officeDocument/2006/relationships/hyperlink" Target="https://pl.wikipedia.org/wiki/Szlak_Orlich_Gniazd" TargetMode="Externa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814" y="4199859"/>
            <a:ext cx="9601200" cy="1031359"/>
          </a:xfrm>
          <a:solidFill>
            <a:srgbClr val="F12FE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>
            <a:normAutofit/>
          </a:bodyPr>
          <a:lstStyle/>
          <a:p>
            <a:pPr algn="ctr" rtl="0"/>
            <a:r>
              <a:rPr lang="pl-PL" dirty="0">
                <a:solidFill>
                  <a:schemeClr val="bg1"/>
                </a:solidFill>
              </a:rPr>
              <a:t>KODEKS WAKACYJNY 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482378"/>
          </a:xfrm>
          <a:solidFill>
            <a:srgbClr val="F12FE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/>
          <a:lstStyle/>
          <a:p>
            <a:pPr algn="ctr" rtl="0"/>
            <a:r>
              <a:rPr lang="pl-PL" dirty="0">
                <a:solidFill>
                  <a:schemeClr val="bg1"/>
                </a:solidFill>
              </a:rPr>
              <a:t>czyli jak bezpiecznie odpoczywać latem</a:t>
            </a:r>
          </a:p>
        </p:txBody>
      </p:sp>
    </p:spTree>
    <p:extLst>
      <p:ext uri="{BB962C8B-B14F-4D97-AF65-F5344CB8AC3E}">
        <p14:creationId xmlns:p14="http://schemas.microsoft.com/office/powerpoint/2010/main" xmlns="" val="54717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09050" y="533402"/>
            <a:ext cx="4573192" cy="706675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/>
          <a:lstStyle/>
          <a:p>
            <a:pPr algn="ctr" rtl="0"/>
            <a:r>
              <a:rPr lang="pl-PL" dirty="0">
                <a:solidFill>
                  <a:srgbClr val="F12FE8"/>
                </a:solidFill>
              </a:rPr>
              <a:t>LAS I ŁĄKA</a:t>
            </a:r>
          </a:p>
        </p:txBody>
      </p:sp>
      <p:pic>
        <p:nvPicPr>
          <p:cNvPr id="6" name="Symbol zastępczy obrazu 5" descr="Obraz zawierający trawa, zewnętrzne, pole, zielony&#10;&#10;Opis wygenerowany automatycznie">
            <a:extLst>
              <a:ext uri="{FF2B5EF4-FFF2-40B4-BE49-F238E27FC236}">
                <a16:creationId xmlns:a16="http://schemas.microsoft.com/office/drawing/2014/main" xmlns="" id="{D2652C00-48AE-43CF-A035-A5A413E1A7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75" r="1347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855ED86-A8E9-4BE6-AEB2-491BB6434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9049" y="1637414"/>
            <a:ext cx="4573191" cy="4367099"/>
          </a:xfrm>
          <a:solidFill>
            <a:srgbClr val="F12FE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70000" lnSpcReduction="2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Wchodząc do lasu, poruszajmy się po wydeptanych ścieżkach. Każde miejsce wygląda podobnie, więc łatwo się zgubić, chodząc na przełaj.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Jeśli dostrzeżemy dzikie zwierzę, nie zbliżajmy się do niego. Jeśli to ono idzie w naszym kierunku, zatrzymajmy się i poczekajmy lub zróbmy powoli kilka kroków do tyłu. Nie rzucajmy się do ucieczki, nie patrzmy zwierzęciu w oczy ani nie pokazujmy mu zębów.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Nie dokarmiajmy dzikich zwierząt! To dla nich niezdrowe.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Stosujmy preparaty przeciw komarom, kleszczom, szerszeniom oraz osom.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Nie rozpalajmy ognisk w lesie i jego pobliżu.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Jeśli zauważymy pożar – dzwońmy po straż pożarną. Nie podchodźmy do ognia.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5767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918213-6110-4A11-BB0C-C888AED1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050" y="288100"/>
            <a:ext cx="4573192" cy="1164920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pl-PL" dirty="0">
                <a:solidFill>
                  <a:srgbClr val="F12FE8"/>
                </a:solidFill>
              </a:rPr>
              <a:t>WYPRAWA ROWEROWA</a:t>
            </a:r>
          </a:p>
        </p:txBody>
      </p:sp>
      <p:pic>
        <p:nvPicPr>
          <p:cNvPr id="6" name="Symbol zastępczy obrazu 5" descr="Obraz zawierający trawa, zewnętrzne, rower, motocykl&#10;&#10;Opis wygenerowany automatycznie">
            <a:extLst>
              <a:ext uri="{FF2B5EF4-FFF2-40B4-BE49-F238E27FC236}">
                <a16:creationId xmlns:a16="http://schemas.microsoft.com/office/drawing/2014/main" xmlns="" id="{55CC66D5-7610-45BA-B7E3-1E1F27AB65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86" r="2618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D696AFA-6838-4419-9264-D5C50BF77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9049" y="1853852"/>
            <a:ext cx="4573191" cy="3945699"/>
          </a:xfrm>
          <a:solidFill>
            <a:srgbClr val="F12FE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Starajmy się nie podróżować solo.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Zawsze zakładajmy kask.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Miejmy przy sobie apteczkę.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Sygnalizujmy ręką kierunek, w którym chcemy jechać.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Zwalniajmy na krętych drogach.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Słuchajmy i obserwujmy, czy nie zbliża się do nas inny pojazd, czy nie nadjeżdża pociąg lub tramwaj. </a:t>
            </a:r>
          </a:p>
        </p:txBody>
      </p:sp>
    </p:spTree>
    <p:extLst>
      <p:ext uri="{BB962C8B-B14F-4D97-AF65-F5344CB8AC3E}">
        <p14:creationId xmlns:p14="http://schemas.microsoft.com/office/powerpoint/2010/main" xmlns="" val="291622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6192B4C9-7D3D-46C0-A1FC-DD306BC0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762000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pl-PL" dirty="0">
                <a:solidFill>
                  <a:srgbClr val="F12FE8"/>
                </a:solidFill>
              </a:rPr>
              <a:t>O CZYM JESZCZE MUSISZ PAMIĘTAĆ?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FBE57A8-97F5-4769-BFDE-F53A0CD57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6719" y="1828800"/>
            <a:ext cx="5115294" cy="4348716"/>
          </a:xfrm>
          <a:solidFill>
            <a:srgbClr val="F12FE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Gdziekolwiek planujemy się wybrać, pamiętajmy o naładowaniu przed wyjściem telefonu lub noszeniu ze sobą przenośnej ładowarki typu power bank – tym bardziej, jeśli planujemy dłuższą wędrówkę, spacer, podróż. Dodatkowo zawsze miejmy w telefonie zapisane numery alarmowe, a także w odpowiedni sposób zapisane numery bliskich osób. Przed imieniem bliskiej osoby powinno znaleźć się słowo „ICE”. Jest to znak dla ratowników medycznych, kogo poinformować w razie wypadku.</a:t>
            </a:r>
          </a:p>
        </p:txBody>
      </p:sp>
      <p:pic>
        <p:nvPicPr>
          <p:cNvPr id="9" name="Symbol zastępczy zawartości 8" descr="Obraz zawierający pomieszczenie&#10;&#10;Opis wygenerowany automatycznie">
            <a:extLst>
              <a:ext uri="{FF2B5EF4-FFF2-40B4-BE49-F238E27FC236}">
                <a16:creationId xmlns:a16="http://schemas.microsoft.com/office/drawing/2014/main" xmlns="" id="{548BBEBA-F14D-4B2E-937D-1A91E07A25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1737" y="1954061"/>
            <a:ext cx="4421687" cy="3962400"/>
          </a:xfrm>
          <a:ln>
            <a:solidFill>
              <a:srgbClr val="F12FE8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65186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786FE82E-FC15-4806-AEDE-E1604803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050" y="425886"/>
            <a:ext cx="4573192" cy="1152394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12FE8"/>
                </a:solidFill>
              </a:rPr>
              <a:t>W PIGUŁCE RAZ JESZCZE!!!</a:t>
            </a:r>
          </a:p>
        </p:txBody>
      </p:sp>
      <p:pic>
        <p:nvPicPr>
          <p:cNvPr id="9" name="Symbol zastępczy zawartości 8" descr="Obraz zawierający stare, mężczyzna&#10;&#10;Opis wygenerowany automatycznie">
            <a:extLst>
              <a:ext uri="{FF2B5EF4-FFF2-40B4-BE49-F238E27FC236}">
                <a16:creationId xmlns:a16="http://schemas.microsoft.com/office/drawing/2014/main" xmlns="" id="{8E009099-B6BA-4CD1-AB16-45077B1B0A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1" r="16801"/>
          <a:stretch/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C759CEEC-B24B-4E42-B88C-B230263A9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9049" y="1966586"/>
            <a:ext cx="4573191" cy="4597051"/>
          </a:xfrm>
          <a:solidFill>
            <a:srgbClr val="F12FE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55000" lnSpcReduction="20000"/>
          </a:bodyPr>
          <a:lstStyle/>
          <a:p>
            <a:pPr algn="ctr"/>
            <a:endParaRPr lang="pl-PL" b="1" dirty="0">
              <a:solidFill>
                <a:schemeClr val="bg1"/>
              </a:solidFill>
            </a:endParaRPr>
          </a:p>
          <a:p>
            <a:pPr algn="ctr"/>
            <a:r>
              <a:rPr lang="pl-PL" sz="2900" b="1" dirty="0">
                <a:solidFill>
                  <a:schemeClr val="bg1"/>
                </a:solidFill>
              </a:rPr>
              <a:t>Aby lepiej zapamiętać zasady bezpieczeństwa, na koniec przedstawiamy kilka z nich w bardziej humorystyczny sposób:</a:t>
            </a:r>
            <a:endParaRPr lang="pl-PL" sz="2900" dirty="0">
              <a:solidFill>
                <a:schemeClr val="bg1"/>
              </a:solidFill>
            </a:endParaRPr>
          </a:p>
          <a:p>
            <a:pPr algn="ctr"/>
            <a:r>
              <a:rPr lang="pl-PL" sz="2900" dirty="0">
                <a:solidFill>
                  <a:schemeClr val="bg1"/>
                </a:solidFill>
              </a:rPr>
              <a:t>Numer 112 znamy i w razie potrzeby go wybieramy.</a:t>
            </a:r>
          </a:p>
          <a:p>
            <a:pPr algn="ctr"/>
            <a:r>
              <a:rPr lang="pl-PL" sz="2900" dirty="0">
                <a:solidFill>
                  <a:schemeClr val="bg1"/>
                </a:solidFill>
              </a:rPr>
              <a:t>Jeśli kogoś nie znamy, na pewno z nim nie rozmawiamy.</a:t>
            </a:r>
          </a:p>
          <a:p>
            <a:pPr algn="ctr"/>
            <a:r>
              <a:rPr lang="pl-PL" sz="2900" dirty="0">
                <a:solidFill>
                  <a:schemeClr val="bg1"/>
                </a:solidFill>
              </a:rPr>
              <a:t>Gdy na plaży przebywamy, od mamy się nie oddalamy.</a:t>
            </a:r>
          </a:p>
          <a:p>
            <a:pPr algn="ctr"/>
            <a:r>
              <a:rPr lang="pl-PL" sz="2900" dirty="0">
                <a:solidFill>
                  <a:schemeClr val="bg1"/>
                </a:solidFill>
              </a:rPr>
              <a:t>W górach po szlaku chodzimy, wtedy nie zbłądzimy.</a:t>
            </a:r>
          </a:p>
          <a:p>
            <a:pPr algn="ctr"/>
            <a:r>
              <a:rPr lang="pl-PL" sz="2900" dirty="0">
                <a:solidFill>
                  <a:schemeClr val="bg1"/>
                </a:solidFill>
              </a:rPr>
              <a:t>Gdy na słońcu przebywamy, czapkę lub kapelusz zakładamy.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4549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380A6289-EAA5-4C06-8E50-CA657623DD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12FE8"/>
                </a:solidFill>
              </a:rPr>
              <a:t>Radosnych, gorących i bezpiecznych wakacji życzą Wychowawcy Świetlicy SP 48 </a:t>
            </a:r>
            <a:r>
              <a:rPr lang="pl-PL" dirty="0">
                <a:solidFill>
                  <a:srgbClr val="F12FE8"/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F12FE8"/>
              </a:solidFill>
            </a:endParaRPr>
          </a:p>
        </p:txBody>
      </p:sp>
      <p:pic>
        <p:nvPicPr>
          <p:cNvPr id="9" name="Symbol zastępczy zawartości 8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A911CD58-8A92-4E77-92DB-C431B2169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240" y="1665962"/>
            <a:ext cx="7947520" cy="447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6D1BE866-CC5C-4F07-8453-06F5BC144A5F}"/>
              </a:ext>
            </a:extLst>
          </p:cNvPr>
          <p:cNvSpPr txBox="1"/>
          <p:nvPr/>
        </p:nvSpPr>
        <p:spPr>
          <a:xfrm>
            <a:off x="2120653" y="6412375"/>
            <a:ext cx="7947520" cy="369332"/>
          </a:xfrm>
          <a:prstGeom prst="rect">
            <a:avLst/>
          </a:prstGeo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12FE8"/>
                </a:solidFill>
              </a:rPr>
              <a:t>https://www.youtube.com/watch?v=W4RHyjQLfCM</a:t>
            </a:r>
          </a:p>
        </p:txBody>
      </p:sp>
    </p:spTree>
    <p:extLst>
      <p:ext uri="{BB962C8B-B14F-4D97-AF65-F5344CB8AC3E}">
        <p14:creationId xmlns:p14="http://schemas.microsoft.com/office/powerpoint/2010/main" xmlns="" val="239924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644324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/>
          <a:lstStyle/>
          <a:p>
            <a:pPr algn="ctr" rtl="0"/>
            <a:r>
              <a:rPr lang="pl-PL" dirty="0">
                <a:solidFill>
                  <a:srgbClr val="F12FE8"/>
                </a:solidFill>
              </a:rPr>
              <a:t>Materiały pozyskane ze źródeł: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E1D8B2E8-2778-4FF9-A8AE-17C21581AE2C}"/>
              </a:ext>
            </a:extLst>
          </p:cNvPr>
          <p:cNvSpPr txBox="1"/>
          <p:nvPr/>
        </p:nvSpPr>
        <p:spPr>
          <a:xfrm>
            <a:off x="1158949" y="1414130"/>
            <a:ext cx="10047767" cy="4524315"/>
          </a:xfrm>
          <a:prstGeom prst="rect">
            <a:avLst/>
          </a:prstGeo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12FE8"/>
                </a:solidFill>
              </a:rPr>
              <a:t> </a:t>
            </a:r>
            <a:r>
              <a:rPr lang="pl-PL" dirty="0">
                <a:solidFill>
                  <a:srgbClr val="F12FE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https://kobieta.wp.pl/fenomen-obozow-tematycznych-dla-dzieci-na-wakacje-czy-wiesz-jak-dobrac-odpowiedni-oboz-dla-dziecka-6380581379626625a</a:t>
            </a:r>
            <a:endParaRPr lang="pl-PL" dirty="0">
              <a:solidFill>
                <a:srgbClr val="F12FE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12FE8"/>
                </a:solidFill>
              </a:rPr>
              <a:t> </a:t>
            </a:r>
            <a:r>
              <a:rPr lang="pl-PL" dirty="0">
                <a:solidFill>
                  <a:srgbClr val="F12FE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https://portal.librus.pl/rodzina/artykuly/bezpieczne-wakacje-pamietaj-o-najwazniejszych-zasadach</a:t>
            </a:r>
            <a:endParaRPr lang="pl-PL" dirty="0">
              <a:solidFill>
                <a:srgbClr val="F12FE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12FE8"/>
                </a:solidFill>
              </a:rPr>
              <a:t> </a:t>
            </a:r>
            <a:r>
              <a:rPr lang="pl-PL" dirty="0">
                <a:solidFill>
                  <a:srgbClr val="F12FE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http://www.koyama.pl/obozy/obozy-letnie/letni-oboz-leba-2012</a:t>
            </a:r>
            <a:endParaRPr lang="pl-PL" dirty="0">
              <a:solidFill>
                <a:srgbClr val="F12FE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12FE8"/>
                </a:solidFill>
              </a:rPr>
              <a:t> </a:t>
            </a:r>
            <a:r>
              <a:rPr lang="pl-PL" dirty="0">
                <a:solidFill>
                  <a:srgbClr val="F12FE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https://bp24.pl/wyjazd-w-gory-z-malym-dzieckiem-ile-to-kosztuje/</a:t>
            </a:r>
            <a:endParaRPr lang="pl-PL" dirty="0">
              <a:solidFill>
                <a:srgbClr val="F12FE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12FE8"/>
                </a:solidFill>
              </a:rPr>
              <a:t> </a:t>
            </a:r>
            <a:r>
              <a:rPr lang="pl-PL" dirty="0">
                <a:solidFill>
                  <a:srgbClr val="F12FE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https://www.nocowanie.pl/wakacje-z-dziecmi-w-gorach.html</a:t>
            </a:r>
            <a:endParaRPr lang="pl-PL" dirty="0">
              <a:solidFill>
                <a:srgbClr val="F12FE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12FE8"/>
                </a:solidFill>
              </a:rPr>
              <a:t> </a:t>
            </a:r>
            <a:r>
              <a:rPr lang="pl-PL" dirty="0">
                <a:solidFill>
                  <a:srgbClr val="F12FE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https://www.youtube.com/watch?v=Ui-ndYWcThA</a:t>
            </a:r>
            <a:endParaRPr lang="pl-PL" dirty="0">
              <a:solidFill>
                <a:srgbClr val="F12FE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12FE8"/>
                </a:solidFill>
              </a:rPr>
              <a:t> </a:t>
            </a:r>
            <a:r>
              <a:rPr lang="pl-PL" dirty="0">
                <a:solidFill>
                  <a:srgbClr val="F12FE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https://pl.wikipedia.org/wiki/Szlak_turystyczny#Znakowanie</a:t>
            </a:r>
            <a:endParaRPr lang="pl-PL" dirty="0">
              <a:solidFill>
                <a:srgbClr val="F12FE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12FE8"/>
                </a:solidFill>
              </a:rPr>
              <a:t> </a:t>
            </a:r>
            <a:r>
              <a:rPr lang="pl-PL" dirty="0">
                <a:solidFill>
                  <a:srgbClr val="F12FE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https://www.widoczki.com/las-chmury-aka-lato.html</a:t>
            </a:r>
            <a:endParaRPr lang="pl-PL" dirty="0">
              <a:solidFill>
                <a:srgbClr val="F12FE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12FE8"/>
                </a:solidFill>
              </a:rPr>
              <a:t> </a:t>
            </a:r>
            <a:r>
              <a:rPr lang="pl-PL" dirty="0">
                <a:solidFill>
                  <a:srgbClr val="F12FE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https://www.welovecycling.com/pl/2017/03/09/najlepsze-stukilometrowe-trasy-rowerowe-8-dniowe-letnie-wyprawy-dziecmi/</a:t>
            </a:r>
            <a:endParaRPr lang="pl-PL" dirty="0">
              <a:solidFill>
                <a:srgbClr val="F12FE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12FE8"/>
                </a:solidFill>
              </a:rPr>
              <a:t> </a:t>
            </a:r>
            <a:r>
              <a:rPr lang="pl-PL" dirty="0">
                <a:solidFill>
                  <a:srgbClr val="F12FE8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https://czasdzieci.pl/ro_artykuly/id,749192b.html</a:t>
            </a:r>
            <a:endParaRPr lang="pl-PL" dirty="0">
              <a:solidFill>
                <a:srgbClr val="F12FE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12FE8"/>
                </a:solidFill>
              </a:rPr>
              <a:t> </a:t>
            </a:r>
            <a:r>
              <a:rPr lang="pl-PL" dirty="0">
                <a:solidFill>
                  <a:srgbClr val="F12FE8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https://www.torun.pl/pl/bezpieczne-wakacje-konkurs</a:t>
            </a:r>
            <a:endParaRPr lang="pl-PL" dirty="0">
              <a:solidFill>
                <a:srgbClr val="F12FE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12FE8"/>
                </a:solidFill>
              </a:rPr>
              <a:t> </a:t>
            </a:r>
            <a:r>
              <a:rPr lang="pl-PL" dirty="0">
                <a:solidFill>
                  <a:srgbClr val="F12FE8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https://www.youtube.com/watch?v=W4RHyjQLfCM</a:t>
            </a:r>
            <a:endParaRPr lang="pl-PL" dirty="0">
              <a:solidFill>
                <a:srgbClr val="F12FE8"/>
              </a:solidFill>
            </a:endParaRPr>
          </a:p>
          <a:p>
            <a:endParaRPr lang="pl-PL" dirty="0">
              <a:solidFill>
                <a:srgbClr val="F12FE8"/>
              </a:solidFill>
            </a:endParaRPr>
          </a:p>
          <a:p>
            <a:pPr algn="r"/>
            <a:r>
              <a:rPr lang="pl-PL" dirty="0">
                <a:solidFill>
                  <a:srgbClr val="F12FE8"/>
                </a:solidFill>
              </a:rPr>
              <a:t>Opracowała: Joanna Stolarczyk-Rak</a:t>
            </a:r>
          </a:p>
        </p:txBody>
      </p:sp>
    </p:spTree>
    <p:extLst>
      <p:ext uri="{BB962C8B-B14F-4D97-AF65-F5344CB8AC3E}">
        <p14:creationId xmlns:p14="http://schemas.microsoft.com/office/powerpoint/2010/main" xmlns="" val="158242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 descr="Obraz zawierający osoba, dziecko, zewnętrzne, pływanie&#10;&#10;Opis wygenerowany automatycznie">
            <a:extLst>
              <a:ext uri="{FF2B5EF4-FFF2-40B4-BE49-F238E27FC236}">
                <a16:creationId xmlns:a16="http://schemas.microsoft.com/office/drawing/2014/main" xmlns="" id="{EEB8D671-5716-4F7F-8B82-75C3283EA3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17" r="1361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awartość — symbol zastępczy 13"/>
          <p:cNvSpPr>
            <a:spLocks noGrp="1"/>
          </p:cNvSpPr>
          <p:nvPr>
            <p:ph type="body" sz="half" idx="2"/>
          </p:nvPr>
        </p:nvSpPr>
        <p:spPr>
          <a:xfrm>
            <a:off x="7292051" y="520861"/>
            <a:ext cx="4290189" cy="5270339"/>
          </a:xfrm>
          <a:solidFill>
            <a:srgbClr val="F12FE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>
            <a:no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Wakacje to przede wszystkim czas zabawy i odpoczynku. Każdy z nas ma swój pomysł i sposób na spędzenie wolnego czasu. Jedni udają się na rodzinne wyjazdy, inni wybierają wyjazdy zorganizowane takie jak kolonie lub kursy językowe. Ważne jednak, by w każdym miejscu pamiętać o bezpieczeństwie i zachowaniu odpowiedniej ostrożności. 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08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009049" y="187891"/>
            <a:ext cx="4573192" cy="665596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/>
          <a:lstStyle/>
          <a:p>
            <a:pPr algn="ctr" rtl="0"/>
            <a:r>
              <a:rPr lang="pl-PL" dirty="0">
                <a:solidFill>
                  <a:srgbClr val="F12FE8"/>
                </a:solidFill>
              </a:rPr>
              <a:t>MORZE</a:t>
            </a:r>
          </a:p>
        </p:txBody>
      </p:sp>
      <p:pic>
        <p:nvPicPr>
          <p:cNvPr id="5" name="Obraz — symbol zastępczy 4" descr="Dziecko uczące się chodzić i dziewczynka trzymający się za ręce na plaży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" r="1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009049" y="1127342"/>
            <a:ext cx="4573191" cy="4877171"/>
          </a:xfrm>
          <a:solidFill>
            <a:srgbClr val="F12FE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>
            <a:noAutofit/>
          </a:bodyPr>
          <a:lstStyle/>
          <a:p>
            <a:pPr algn="ctr"/>
            <a:r>
              <a:rPr lang="pl-PL" sz="1500" u="sng" dirty="0">
                <a:solidFill>
                  <a:schemeClr val="bg1"/>
                </a:solidFill>
              </a:rPr>
              <a:t>Morze to potężny żywioł, z którym trzeba się liczyć. Pamiętajmy zatem o kilku istotnych regułach: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bg1"/>
                </a:solidFill>
              </a:rPr>
              <a:t> Kąpmy się tylko w miejscach dozwolonych i pod opieką dorosłych. Jeśli miejsca strzeże ratownik – zawsze stosujmy się do jego poleceń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bg1"/>
                </a:solidFill>
              </a:rPr>
              <a:t>Miejsce na kąpiel musi być bezpieczne. Dlatego nie wolno się kąpać przy śluzach, mostach, budowlach wodnych, portach, zaporach, a także w brudnej wodzie i tam, gdzie są silne wiry i prądy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bg1"/>
                </a:solidFill>
              </a:rPr>
              <a:t>Nigdy nie kąpmy się w rwących rzekach, bo wystarczy poślizgnąć się na kamieniu, żeby porwał nas nurt. Idąc na plażę, nie zapominajmy o kremie z filtrem UV. Ciało nasmarujmy już około 20–30 minut przed wyjściem na słońce, czynność tę powtarzając co 2–3 godziny i po każdym wyjściu z wody.</a:t>
            </a:r>
          </a:p>
        </p:txBody>
      </p:sp>
    </p:spTree>
    <p:extLst>
      <p:ext uri="{BB962C8B-B14F-4D97-AF65-F5344CB8AC3E}">
        <p14:creationId xmlns:p14="http://schemas.microsoft.com/office/powerpoint/2010/main" xmlns="" val="401867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CCCDDB0-1A7E-4F03-875B-18650ECD2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9049" y="350729"/>
            <a:ext cx="4640156" cy="5774498"/>
          </a:xfrm>
          <a:solidFill>
            <a:srgbClr val="F12FE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 Chcąc uchronić się przed udarem, między godziną 11 a 16 ukryjmy się w cieniu.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 Nie zapominajmy o okularach przeciwsłonecznych i lekkim nakryciu głowy.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  Pamiętajmy, by zabrać ze sobą wodę oraz coś do jedzenia.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Jeśli długo przebywaliśmy na słońcu – poczekajmy chwilę w cieniu, zanim wejdziemy do wody. Pozwoli nam to uniknąć szoku termicznego.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 Wybierając się na kajaki, łódki czy rowery wodne, zawsze zakładajmy kapok. Pamiętajmy też, aby nie pływać wieczorem i po zmroku. To niebezpieczne i łatwo zgubić się na wodzie.</a:t>
            </a:r>
          </a:p>
        </p:txBody>
      </p:sp>
      <p:pic>
        <p:nvPicPr>
          <p:cNvPr id="10" name="Symbol zastępczy obrazu 9" descr="Obraz zawierający woda, zewnętrzne, jazda, grupa&#10;&#10;Opis wygenerowany automatycznie">
            <a:extLst>
              <a:ext uri="{FF2B5EF4-FFF2-40B4-BE49-F238E27FC236}">
                <a16:creationId xmlns:a16="http://schemas.microsoft.com/office/drawing/2014/main" xmlns="" id="{93243E66-8BC0-4604-84D5-EE79149EC7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6" r="949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7875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7C36BF8A-2EA3-4AA9-9F2D-145489C0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761999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pl-PL" dirty="0">
                <a:solidFill>
                  <a:srgbClr val="F12FE8"/>
                </a:solidFill>
              </a:rPr>
              <a:t>PORADY TISHI, TASHI I UBAKI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986FCA0-E972-4CE8-BBA7-1A551BB4D67D}"/>
              </a:ext>
            </a:extLst>
          </p:cNvPr>
          <p:cNvSpPr txBox="1"/>
          <p:nvPr/>
        </p:nvSpPr>
        <p:spPr>
          <a:xfrm>
            <a:off x="1574157" y="1286540"/>
            <a:ext cx="9090299" cy="372139"/>
          </a:xfrm>
          <a:prstGeom prst="rect">
            <a:avLst/>
          </a:prstGeo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12FE8"/>
                </a:solidFill>
              </a:rPr>
              <a:t>https://www.youtube.com/watch?v=Ui-ndYWcThA</a:t>
            </a:r>
          </a:p>
        </p:txBody>
      </p:sp>
      <p:pic>
        <p:nvPicPr>
          <p:cNvPr id="13" name="Symbol zastępczy zawartości 12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7B28051A-2CBC-49EF-B755-D80A7788B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618" y="2166395"/>
            <a:ext cx="7798764" cy="4386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1976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09050" y="425303"/>
            <a:ext cx="4573190" cy="744278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>
            <a:normAutofit/>
          </a:bodyPr>
          <a:lstStyle/>
          <a:p>
            <a:pPr algn="ctr" rtl="0"/>
            <a:r>
              <a:rPr lang="pl-PL" dirty="0">
                <a:solidFill>
                  <a:srgbClr val="F12FE8"/>
                </a:solidFill>
              </a:rPr>
              <a:t>GÓRY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type="body" sz="half" idx="2"/>
          </p:nvPr>
        </p:nvSpPr>
        <p:spPr>
          <a:xfrm>
            <a:off x="7009049" y="1467292"/>
            <a:ext cx="4573191" cy="5171503"/>
          </a:xfrm>
          <a:solidFill>
            <a:srgbClr val="F12FE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>
            <a:noAutofit/>
          </a:bodyPr>
          <a:lstStyle/>
          <a:p>
            <a:pPr algn="ctr"/>
            <a:r>
              <a:rPr lang="pl-PL" sz="1600" u="sng" dirty="0">
                <a:solidFill>
                  <a:schemeClr val="bg1"/>
                </a:solidFill>
              </a:rPr>
              <a:t>Jednym z największych zagrożeń w górach jest zmieniająca się w szybkim tempie pogoda. Przed każdą górską wycieczką dowiedzmy się, jakie są przewidywane warunki atmosferyczne!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Zawsze pamiętajmy o naładowanym telefonie z numerem GOPR – 601 100 300</a:t>
            </a:r>
            <a:r>
              <a:rPr lang="pl-PL" sz="16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</a:rPr>
              <a:t> Najlepiej wyruszajmy już wczesnym rankiem.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</a:rPr>
              <a:t>Zaplanujmy trasę, uwzględniając swoje umiejętności, pogodę oraz godzinę zachodu słońca.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</a:rPr>
              <a:t>Sprawdźmy, czy na wybranym przez nas szlaku są jakieś schroniska, szałasy, leśniczówki itp., w których można się schronić, jeśli nagle zmieni się pogoda.  </a:t>
            </a:r>
            <a:r>
              <a:rPr lang="pl-PL" sz="1700" dirty="0"/>
              <a:t/>
            </a:r>
            <a:br>
              <a:rPr lang="pl-PL" sz="1700" dirty="0"/>
            </a:br>
            <a:r>
              <a:rPr lang="pl-PL" sz="1700" dirty="0"/>
              <a:t/>
            </a:r>
            <a:br>
              <a:rPr lang="pl-PL" sz="1700" dirty="0"/>
            </a:br>
            <a:endParaRPr lang="pl-PL" sz="1700" dirty="0"/>
          </a:p>
          <a:p>
            <a:pPr rtl="0"/>
            <a:endParaRPr lang="pl-PL" sz="1700" dirty="0"/>
          </a:p>
        </p:txBody>
      </p:sp>
      <p:pic>
        <p:nvPicPr>
          <p:cNvPr id="8" name="Symbol zastępczy obrazu 7" descr="Obraz zawierający trawa, zewnętrzne, góra, mężczyzna&#10;&#10;Opis wygenerowany automatycznie">
            <a:extLst>
              <a:ext uri="{FF2B5EF4-FFF2-40B4-BE49-F238E27FC236}">
                <a16:creationId xmlns:a16="http://schemas.microsoft.com/office/drawing/2014/main" xmlns="" id="{AE7FCD24-4AEB-48E5-8766-ECA6765E52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3" r="1365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8562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E209B6D7-5A7C-422F-B7D7-965D590C9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9049" y="266219"/>
            <a:ext cx="4573191" cy="5738294"/>
          </a:xfrm>
          <a:solidFill>
            <a:srgbClr val="F12FE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Przed górską wędrówką spakujmy do plecaka mapę.  </a:t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Zabierzmy ze sobą: zapasowe skarpetki, czapkę, koszulę lub inne okrycie z długim rękawem, pelerynę, kurtkę lub płaszcz przeciwdeszczowy. </a:t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Pamiętajmy o prowiancie – polecamy produkty z dużą zawartością węglowodanów, np. czekoladę lub baton energetyczny. </a:t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Nie zapominajmy o  okularach przeciwsłonecznych. </a:t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Przed wyjściem w góry poinformujmy kogoś, gdzie się wybieramy, jakim szlakiem i o jakiej porze planujemy wrócić.  </a:t>
            </a:r>
          </a:p>
          <a:p>
            <a:endParaRPr lang="pl-PL" dirty="0"/>
          </a:p>
        </p:txBody>
      </p:sp>
      <p:pic>
        <p:nvPicPr>
          <p:cNvPr id="14" name="Symbol zastępczy obrazu 13" descr="Obraz zawierający góra, mężczyzna, siedzi, chłopiec&#10;&#10;Opis wygenerowany automatycznie">
            <a:extLst>
              <a:ext uri="{FF2B5EF4-FFF2-40B4-BE49-F238E27FC236}">
                <a16:creationId xmlns:a16="http://schemas.microsoft.com/office/drawing/2014/main" xmlns="" id="{4F0DCEF5-DB0B-4394-87EC-AEE6E225DB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75" r="1907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5830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690623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/>
          <a:lstStyle/>
          <a:p>
            <a:pPr algn="ctr" rtl="0"/>
            <a:r>
              <a:rPr lang="pl-PL" dirty="0">
                <a:solidFill>
                  <a:srgbClr val="F12FE8"/>
                </a:solidFill>
              </a:rPr>
              <a:t>SZLAKI TURYSTYCZNE W POLSCE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F1ADE49E-B8E8-42DE-B8C0-CB6C7AD6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4" y="1293431"/>
            <a:ext cx="11733989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12FE8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Kolor, którym oznaczony jest szlak nie ma związku z trudnością szlaku, w przeciwieństwie do oznaczeń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F12FE8"/>
                </a:solidFill>
                <a:effectLst/>
                <a:latin typeface="+mj-lt"/>
                <a:hlinkClick r:id="rId3" tooltip="Szlak narciarsk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szlaków narciarskich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– gdzie kolor określa </a:t>
            </a: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rgbClr val="F12FE8"/>
                </a:solidFill>
                <a:effectLst/>
                <a:latin typeface="+mj-lt"/>
                <a:hlinkClick r:id="rId4" tooltip="Skala trudności tras narciarskich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stopień trudności</a:t>
            </a: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rgbClr val="F12FE8"/>
                </a:solidFill>
                <a:effectLst/>
                <a:latin typeface="+mj-lt"/>
              </a:rPr>
              <a:t> </a:t>
            </a: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rgbClr val="F12FE8"/>
                </a:solidFill>
                <a:effectLst/>
                <a:latin typeface="+mj-lt"/>
                <a:hlinkClick r:id="rId5" tooltip="Trasa narciarsk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trasy narciarskiej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</a:t>
            </a:r>
            <a:r>
              <a:rPr kumimoji="0" lang="pl-PL" altLang="pl-PL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       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szlak główny jest zawsze oznaczony kolorem czerwonym np.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F12FE8"/>
                </a:solidFill>
                <a:effectLst/>
                <a:latin typeface="+mj-lt"/>
                <a:hlinkClick r:id="rId6" tooltip="Główny Szlak Beskidzk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Główny Szlak Beskidzki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F12FE8"/>
                </a:solidFill>
                <a:effectLst/>
                <a:latin typeface="+mj-lt"/>
              </a:rPr>
              <a:t>,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F12FE8"/>
                </a:solidFill>
                <a:effectLst/>
                <a:latin typeface="+mj-lt"/>
                <a:hlinkClick r:id="rId7" tooltip="Główny Szlak Sudeck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Główny Szlak Sudecki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F12FE8"/>
                </a:solidFill>
                <a:effectLst/>
                <a:latin typeface="+mj-lt"/>
              </a:rPr>
              <a:t>,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F12FE8"/>
                </a:solidFill>
                <a:effectLst/>
                <a:latin typeface="+mj-lt"/>
                <a:hlinkClick r:id="rId8" tooltip="Główny Szlak Świętokrzyski im. Edmunda Massalskieg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Główny Szlak Świętokrzyski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F12FE8"/>
                </a:solidFill>
                <a:effectLst/>
                <a:latin typeface="+mj-lt"/>
              </a:rPr>
              <a:t>,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F12FE8"/>
                </a:solidFill>
                <a:effectLst/>
                <a:latin typeface="+mj-lt"/>
                <a:hlinkClick r:id="rId9" tooltip="Szlak Orlich Gniaz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Szlak Orlich Gniazd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na Wyżynie Krakowsko-Częstochowskiej.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Szlak główny zwykle jest poprowadzony przez najbardziej spektakularne, a jednocześnie najciekawsze krajobrazowo i przyrodniczo miejsca danego regionu (w górach zwykle przez najwyższe kulminacje danego pasma). Na pewno nie obejmuje jednak wszystkich wartych zobaczenia atrakcji w danym regionie, gdyż jest to niemożliwe. Często do bardzo interesujących miejsc nie są poprowadzone w ogóle szlaki turystyczne.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Kolorem czerwonym oznaczone bywają też inne szlaki biegnące w danym terenie niekoniecznie będące szlakiem głównym.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</a:t>
            </a:r>
            <a:r>
              <a:rPr kumimoji="0" lang="pl-PL" altLang="pl-PL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       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kolor niebieski wyznacza szlaki pokonujące duże odległości – dalekobieżne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</a:t>
            </a:r>
            <a:r>
              <a:rPr kumimoji="0" lang="pl-PL" altLang="pl-PL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       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żółtym znakuje się krótkie szlaki łącznikowe, czasami też dojściowe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</a:t>
            </a:r>
            <a:r>
              <a:rPr kumimoji="0" lang="pl-PL" altLang="pl-PL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       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zielony oznacza szlak doprowadzający do charakterystycznych miejsc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</a:t>
            </a:r>
            <a:r>
              <a:rPr kumimoji="0" lang="pl-PL" altLang="pl-PL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       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kolor czarny wyznacza krótki szlak dojściowy.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szlak turystyczny czerwony">
            <a:hlinkClick r:id="rId10" tooltip="szlak turystyczny czerwony"/>
            <a:extLst>
              <a:ext uri="{FF2B5EF4-FFF2-40B4-BE49-F238E27FC236}">
                <a16:creationId xmlns:a16="http://schemas.microsoft.com/office/drawing/2014/main" xmlns="" id="{A0B207C1-E42D-44ED-ADB3-4BAD71FD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-960438"/>
            <a:ext cx="2286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zlak turystyczny niebieski">
            <a:hlinkClick r:id="rId10" tooltip="szlak turystyczny niebieski"/>
            <a:extLst>
              <a:ext uri="{FF2B5EF4-FFF2-40B4-BE49-F238E27FC236}">
                <a16:creationId xmlns:a16="http://schemas.microsoft.com/office/drawing/2014/main" xmlns="" id="{A82B0359-4D09-40A1-9E9B-FF481276A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43" y="4464491"/>
            <a:ext cx="2286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zlak turystyczny żółty">
            <a:hlinkClick r:id="rId10" tooltip="szlak turystyczny żółty"/>
            <a:extLst>
              <a:ext uri="{FF2B5EF4-FFF2-40B4-BE49-F238E27FC236}">
                <a16:creationId xmlns:a16="http://schemas.microsoft.com/office/drawing/2014/main" xmlns="" id="{281A2596-3281-42D9-B83B-BA74C4458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96" y="4736550"/>
            <a:ext cx="2286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zlak turystyczny zielony">
            <a:hlinkClick r:id="rId10" tooltip="szlak turystyczny zielony"/>
            <a:extLst>
              <a:ext uri="{FF2B5EF4-FFF2-40B4-BE49-F238E27FC236}">
                <a16:creationId xmlns:a16="http://schemas.microsoft.com/office/drawing/2014/main" xmlns="" id="{C571CDAF-8968-4F12-99B1-B6732ADF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43" y="5020382"/>
            <a:ext cx="2286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zlak turystyczny czarny">
            <a:hlinkClick r:id="rId10" tooltip="szlak turystyczny czarny"/>
            <a:extLst>
              <a:ext uri="{FF2B5EF4-FFF2-40B4-BE49-F238E27FC236}">
                <a16:creationId xmlns:a16="http://schemas.microsoft.com/office/drawing/2014/main" xmlns="" id="{20A9CF0A-254B-44A5-B9BE-CD20A32D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43" y="5283383"/>
            <a:ext cx="2286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236C691-B679-4543-BDE0-215BB7571A35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9743" y="1988100"/>
            <a:ext cx="250383" cy="1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952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673395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/>
          <a:lstStyle/>
          <a:p>
            <a:pPr algn="ctr"/>
            <a:r>
              <a:rPr lang="pl-PL" dirty="0">
                <a:solidFill>
                  <a:srgbClr val="F12FE8"/>
                </a:solidFill>
              </a:rPr>
              <a:t>PORADY TISHI, TASHI I UBAKI</a:t>
            </a:r>
          </a:p>
        </p:txBody>
      </p:sp>
      <p:pic>
        <p:nvPicPr>
          <p:cNvPr id="12" name="Symbol zastępczy zawartości 11" descr="Obraz zawierający rysunek, zegar&#10;&#10;Opis wygenerowany automatycznie">
            <a:extLst>
              <a:ext uri="{FF2B5EF4-FFF2-40B4-BE49-F238E27FC236}">
                <a16:creationId xmlns:a16="http://schemas.microsoft.com/office/drawing/2014/main" xmlns="" id="{8F2FC950-EF95-4E26-80A7-65963F36C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048" y="1977656"/>
            <a:ext cx="7371904" cy="4146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9F4CCB01-ABC3-48FD-B9EA-B54E673B54D7}"/>
              </a:ext>
            </a:extLst>
          </p:cNvPr>
          <p:cNvSpPr txBox="1"/>
          <p:nvPr/>
        </p:nvSpPr>
        <p:spPr>
          <a:xfrm>
            <a:off x="1616149" y="1222744"/>
            <a:ext cx="8952614" cy="369332"/>
          </a:xfrm>
          <a:prstGeom prst="rect">
            <a:avLst/>
          </a:prstGeo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12FE8"/>
                </a:solidFill>
              </a:rPr>
              <a:t>https://www.youtube.com/watch?v=wS4SRvkvLio</a:t>
            </a:r>
          </a:p>
        </p:txBody>
      </p:sp>
    </p:spTree>
    <p:extLst>
      <p:ext uri="{BB962C8B-B14F-4D97-AF65-F5344CB8AC3E}">
        <p14:creationId xmlns:p14="http://schemas.microsoft.com/office/powerpoint/2010/main" xmlns="" val="319083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uszelki 16: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064328_TF02895255.potx" id="{A05FE669-CBF4-4F2D-BA95-E79CF2244ED8}" vid="{5B73A3B8-BFB8-4931-9974-95E45ADBBB64}"/>
    </a:ext>
  </a:extLst>
</a:theme>
</file>

<file path=ppt/theme/theme2.xml><?xml version="1.0" encoding="utf-8"?>
<a:theme xmlns:a="http://schemas.openxmlformats.org/drawingml/2006/main" name="Motyw pakietu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Kolekcja kolorowych muszelek</Template>
  <TotalTime>2080</TotalTime>
  <Words>816</Words>
  <Application>Microsoft Office PowerPoint</Application>
  <PresentationFormat>Niestandardowy</PresentationFormat>
  <Paragraphs>91</Paragraphs>
  <Slides>15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Muszelki 16:9</vt:lpstr>
      <vt:lpstr>KODEKS WAKACYJNY </vt:lpstr>
      <vt:lpstr>Slajd 2</vt:lpstr>
      <vt:lpstr>MORZE</vt:lpstr>
      <vt:lpstr>Slajd 4</vt:lpstr>
      <vt:lpstr>PORADY TISHI, TASHI I UBAKI</vt:lpstr>
      <vt:lpstr>GÓRY</vt:lpstr>
      <vt:lpstr>Slajd 7</vt:lpstr>
      <vt:lpstr>SZLAKI TURYSTYCZNE W POLSCE</vt:lpstr>
      <vt:lpstr>PORADY TISHI, TASHI I UBAKI</vt:lpstr>
      <vt:lpstr>LAS I ŁĄKA</vt:lpstr>
      <vt:lpstr>WYPRAWA ROWEROWA</vt:lpstr>
      <vt:lpstr>O CZYM JESZCZE MUSISZ PAMIĘTAĆ?</vt:lpstr>
      <vt:lpstr>W PIGUŁCE RAZ JESZCZE!!!</vt:lpstr>
      <vt:lpstr>Radosnych, gorących i bezpiecznych wakacji życzą Wychowawcy Świetlicy SP 48 </vt:lpstr>
      <vt:lpstr>Materiały pozyskane ze źródeł: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KODEKS WAKACYJNY</dc:title>
  <dc:creator>Joanna Stolarczyk</dc:creator>
  <cp:lastModifiedBy>Jola</cp:lastModifiedBy>
  <cp:revision>22</cp:revision>
  <dcterms:created xsi:type="dcterms:W3CDTF">2020-06-06T20:25:21Z</dcterms:created>
  <dcterms:modified xsi:type="dcterms:W3CDTF">2020-06-22T10:57:14Z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