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ĺž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37D95-83CA-4C06-BD4B-97994931F2E6}" type="datetimeFigureOut">
              <a:rPr lang="sk-SK" smtClean="0"/>
              <a:t>13. 5. 2022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5BFC-CD63-4F4C-854E-CA9EED050E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37D95-83CA-4C06-BD4B-97994931F2E6}" type="datetimeFigureOut">
              <a:rPr lang="sk-SK" smtClean="0"/>
              <a:t>13. 5. 2022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5BFC-CD63-4F4C-854E-CA9EED050E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37D95-83CA-4C06-BD4B-97994931F2E6}" type="datetimeFigureOut">
              <a:rPr lang="sk-SK" smtClean="0"/>
              <a:t>13. 5. 2022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5BFC-CD63-4F4C-854E-CA9EED050E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37D95-83CA-4C06-BD4B-97994931F2E6}" type="datetimeFigureOut">
              <a:rPr lang="sk-SK" smtClean="0"/>
              <a:t>13. 5. 2022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5BFC-CD63-4F4C-854E-CA9EED050E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ĺž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37D95-83CA-4C06-BD4B-97994931F2E6}" type="datetimeFigureOut">
              <a:rPr lang="sk-SK" smtClean="0"/>
              <a:t>13. 5. 2022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5BFC-CD63-4F4C-854E-CA9EED050E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37D95-83CA-4C06-BD4B-97994931F2E6}" type="datetimeFigureOut">
              <a:rPr lang="sk-SK" smtClean="0"/>
              <a:t>13. 5. 2022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5BFC-CD63-4F4C-854E-CA9EED050E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37D95-83CA-4C06-BD4B-97994931F2E6}" type="datetimeFigureOut">
              <a:rPr lang="sk-SK" smtClean="0"/>
              <a:t>13. 5. 2022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5BFC-CD63-4F4C-854E-CA9EED050E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37D95-83CA-4C06-BD4B-97994931F2E6}" type="datetimeFigureOut">
              <a:rPr lang="sk-SK" smtClean="0"/>
              <a:t>13. 5. 2022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5BFC-CD63-4F4C-854E-CA9EED050E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37D95-83CA-4C06-BD4B-97994931F2E6}" type="datetimeFigureOut">
              <a:rPr lang="sk-SK" smtClean="0"/>
              <a:t>13. 5. 2022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5BFC-CD63-4F4C-854E-CA9EED050E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37D95-83CA-4C06-BD4B-97994931F2E6}" type="datetimeFigureOut">
              <a:rPr lang="sk-SK" smtClean="0"/>
              <a:t>13. 5. 2022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5BFC-CD63-4F4C-854E-CA9EED050EB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37D95-83CA-4C06-BD4B-97994931F2E6}" type="datetimeFigureOut">
              <a:rPr lang="sk-SK" smtClean="0"/>
              <a:t>13. 5. 2022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C05BFC-CD63-4F4C-854E-CA9EED050EBF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D37D95-83CA-4C06-BD4B-97994931F2E6}" type="datetimeFigureOut">
              <a:rPr lang="sk-SK" smtClean="0"/>
              <a:t>13. 5. 2022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C05BFC-CD63-4F4C-854E-CA9EED050EBF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1714512"/>
          </a:xfrm>
        </p:spPr>
        <p:txBody>
          <a:bodyPr>
            <a:normAutofit/>
          </a:bodyPr>
          <a:lstStyle/>
          <a:p>
            <a:pPr algn="ctr"/>
            <a:r>
              <a:rPr lang="sk-SK" sz="4800" dirty="0" smtClean="0"/>
              <a:t>KULTÚRA, VEDA A UMENIE STREDOVEKU</a:t>
            </a:r>
            <a:endParaRPr lang="sk-SK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20170605_092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3" y="2500306"/>
            <a:ext cx="6572295" cy="414340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400" dirty="0" smtClean="0"/>
              <a:t>V 13.storočí sa začali objavovať aj mestské školy, ktoré financovali bohatí kupci. Neskôr vznikli UNIVERZITY.</a:t>
            </a:r>
            <a:endParaRPr lang="sk-SK" sz="2400" dirty="0"/>
          </a:p>
        </p:txBody>
      </p:sp>
      <p:pic>
        <p:nvPicPr>
          <p:cNvPr id="4" name="Zástupný symbol obsahu 3" descr="bologna univerzi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571481"/>
            <a:ext cx="4611982" cy="3071834"/>
          </a:xfrm>
        </p:spPr>
      </p:pic>
      <p:pic>
        <p:nvPicPr>
          <p:cNvPr id="5" name="Obrázok 4" descr="oxfo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143249"/>
            <a:ext cx="3326968" cy="1863102"/>
          </a:xfrm>
          <a:prstGeom prst="rect">
            <a:avLst/>
          </a:prstGeom>
        </p:spPr>
      </p:pic>
      <p:pic>
        <p:nvPicPr>
          <p:cNvPr id="6" name="Obrázok 5" descr="sorbo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785794"/>
            <a:ext cx="3358367" cy="223484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571604" y="3714752"/>
            <a:ext cx="2058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err="1" smtClean="0"/>
              <a:t>Bolognská</a:t>
            </a:r>
            <a:r>
              <a:rPr lang="sk-SK" sz="1400" dirty="0" smtClean="0"/>
              <a:t> univerzita</a:t>
            </a:r>
            <a:endParaRPr lang="sk-SK" sz="1400" dirty="0"/>
          </a:p>
        </p:txBody>
      </p:sp>
      <p:sp>
        <p:nvSpPr>
          <p:cNvPr id="9" name="BlokTextu 8"/>
          <p:cNvSpPr txBox="1"/>
          <p:nvPr/>
        </p:nvSpPr>
        <p:spPr>
          <a:xfrm>
            <a:off x="5643570" y="500042"/>
            <a:ext cx="2618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chemeClr val="tx2">
                    <a:lumMod val="75000"/>
                  </a:schemeClr>
                </a:solidFill>
              </a:rPr>
              <a:t>Univerzita </a:t>
            </a:r>
            <a:r>
              <a:rPr lang="sk-SK" sz="1400" dirty="0" err="1" smtClean="0">
                <a:solidFill>
                  <a:schemeClr val="tx2">
                    <a:lumMod val="75000"/>
                  </a:schemeClr>
                </a:solidFill>
              </a:rPr>
              <a:t>Sorbona</a:t>
            </a:r>
            <a:r>
              <a:rPr lang="sk-SK" sz="1400" dirty="0" smtClean="0">
                <a:solidFill>
                  <a:schemeClr val="tx2">
                    <a:lumMod val="75000"/>
                  </a:schemeClr>
                </a:solidFill>
              </a:rPr>
              <a:t> v Paríži</a:t>
            </a:r>
            <a:endParaRPr lang="sk-SK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 rot="10800000" flipV="1">
            <a:off x="5429253" y="3097187"/>
            <a:ext cx="204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00B050"/>
                </a:solidFill>
              </a:rPr>
              <a:t>Oxfordská univerzita</a:t>
            </a:r>
            <a:endParaRPr lang="sk-SK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400" dirty="0" smtClean="0"/>
              <a:t>V stredoveku mali privilegované postavenie šľachtici. Žili na hradoch z daní poddaných a vo vojne museli brániť svojho kráľa. Boli to RYTIERI.</a:t>
            </a:r>
            <a:endParaRPr lang="sk-SK" sz="2400" dirty="0"/>
          </a:p>
        </p:txBody>
      </p:sp>
      <p:pic>
        <p:nvPicPr>
          <p:cNvPr id="4" name="Zástupný symbol obsahu 3" descr="rytie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724" y="785794"/>
            <a:ext cx="4744912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ryti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7" y="593942"/>
            <a:ext cx="3247257" cy="433525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500198"/>
          </a:xfrm>
        </p:spPr>
        <p:txBody>
          <a:bodyPr>
            <a:normAutofit/>
          </a:bodyPr>
          <a:lstStyle/>
          <a:p>
            <a:r>
              <a:rPr lang="sk-SK" sz="2400" dirty="0" smtClean="0"/>
              <a:t>Za rytierov boli vychovávaní chlapci zo šľachtických rodov. Jazdili na koni, ovládali zbrane, ovládli pravidlá rytierskeho správania.</a:t>
            </a:r>
            <a:endParaRPr lang="sk-SK" sz="2400" dirty="0"/>
          </a:p>
        </p:txBody>
      </p:sp>
      <p:pic>
        <p:nvPicPr>
          <p:cNvPr id="5" name="Obrázok 4" descr="križiaci-13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000240"/>
            <a:ext cx="5500726" cy="4400580"/>
          </a:xfrm>
          <a:prstGeom prst="rect">
            <a:avLst/>
          </a:prstGeom>
        </p:spPr>
      </p:pic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642910" y="1571612"/>
            <a:ext cx="8183880" cy="4187952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400" dirty="0" smtClean="0"/>
              <a:t>Rytier bol dobrý kresťan , ochraňoval slabých, úctivo sa správal k ženám. Keď to chlapci splnili, pasovali ich do rytierskeho stavu.</a:t>
            </a:r>
            <a:endParaRPr lang="sk-SK" sz="2400" dirty="0"/>
          </a:p>
        </p:txBody>
      </p:sp>
      <p:pic>
        <p:nvPicPr>
          <p:cNvPr id="4" name="Zástupný symbol obsahu 3" descr="križiac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500042"/>
            <a:ext cx="4711704" cy="2005839"/>
          </a:xfrm>
        </p:spPr>
      </p:pic>
      <p:pic>
        <p:nvPicPr>
          <p:cNvPr id="5" name="Obrázok 4" descr="pasova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714355"/>
            <a:ext cx="3081345" cy="4299551"/>
          </a:xfrm>
          <a:prstGeom prst="rect">
            <a:avLst/>
          </a:prstGeom>
        </p:spPr>
      </p:pic>
      <p:pic>
        <p:nvPicPr>
          <p:cNvPr id="6" name="Obrázok 5" descr="templá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643182"/>
            <a:ext cx="3071834" cy="2342722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357686" y="2643182"/>
            <a:ext cx="954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err="1" smtClean="0"/>
              <a:t>Templári</a:t>
            </a:r>
            <a:endParaRPr lang="sk-SK" sz="1400" dirty="0"/>
          </a:p>
        </p:txBody>
      </p:sp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0120" y="5072074"/>
            <a:ext cx="7183780" cy="980122"/>
          </a:xfrm>
        </p:spPr>
        <p:txBody>
          <a:bodyPr/>
          <a:lstStyle/>
          <a:p>
            <a:pPr algn="ctr"/>
            <a:r>
              <a:rPr lang="sk-SK" dirty="0" smtClean="0"/>
              <a:t>VĎAKA ZA POZORNOSŤ !</a:t>
            </a:r>
            <a:endParaRPr lang="sk-SK" dirty="0"/>
          </a:p>
        </p:txBody>
      </p:sp>
      <p:pic>
        <p:nvPicPr>
          <p:cNvPr id="4" name="Zástupný symbol obsahu 3" descr="1602-oxford-universita-653x3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7846832" cy="441008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400" dirty="0" smtClean="0"/>
              <a:t>Stredoveká kultúra vychádzala z princípov kresťanstva, preto bola v európskych krajinách podobná – UNIVERZÁLNA. </a:t>
            </a:r>
            <a:endParaRPr lang="sk-SK" sz="2400" dirty="0"/>
          </a:p>
        </p:txBody>
      </p:sp>
      <p:pic>
        <p:nvPicPr>
          <p:cNvPr id="4" name="Zástupný symbol obsahu 3" descr="250px-Praha,_Katedrála,_JV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571480"/>
            <a:ext cx="2232438" cy="2214578"/>
          </a:xfrm>
        </p:spPr>
      </p:pic>
      <p:pic>
        <p:nvPicPr>
          <p:cNvPr id="5" name="Obrázok 4" descr="gotický slo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714620"/>
            <a:ext cx="3000396" cy="2247401"/>
          </a:xfrm>
          <a:prstGeom prst="rect">
            <a:avLst/>
          </a:prstGeom>
        </p:spPr>
      </p:pic>
      <p:pic>
        <p:nvPicPr>
          <p:cNvPr id="6" name="Obrázok 5" descr="goti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879444"/>
            <a:ext cx="1936744" cy="3116397"/>
          </a:xfrm>
          <a:prstGeom prst="rect">
            <a:avLst/>
          </a:prstGeom>
        </p:spPr>
      </p:pic>
      <p:pic>
        <p:nvPicPr>
          <p:cNvPr id="7" name="Obrázok 6" descr="román.kosto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28604"/>
            <a:ext cx="3071834" cy="2303876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 rot="10800000" flipV="1">
            <a:off x="3643307" y="329826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Románsky a gotický sloh</a:t>
            </a:r>
            <a:endParaRPr lang="sk-SK" dirty="0"/>
          </a:p>
        </p:txBody>
      </p:sp>
    </p:spTree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dirty="0" smtClean="0"/>
              <a:t>Po celej Európe vznikala sieť kláštorov. Tie prvé stavali ako opevnenia.</a:t>
            </a:r>
            <a:endParaRPr lang="sk-SK" sz="2400" dirty="0"/>
          </a:p>
        </p:txBody>
      </p:sp>
      <p:pic>
        <p:nvPicPr>
          <p:cNvPr id="4" name="Zástupný symbol obsahu 3" descr="20170605_0923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75796" y="1990252"/>
            <a:ext cx="3546649" cy="1994990"/>
          </a:xfrm>
        </p:spPr>
      </p:pic>
      <p:pic>
        <p:nvPicPr>
          <p:cNvPr id="5" name="Obrázok 4" descr="kláš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071678"/>
            <a:ext cx="2731489" cy="2512483"/>
          </a:xfrm>
          <a:prstGeom prst="rect">
            <a:avLst/>
          </a:prstGeom>
        </p:spPr>
      </p:pic>
      <p:pic>
        <p:nvPicPr>
          <p:cNvPr id="6" name="Obrázok 5" descr="kláštor.opevnen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334" y="642918"/>
            <a:ext cx="3391752" cy="2286016"/>
          </a:xfrm>
          <a:prstGeom prst="rect">
            <a:avLst/>
          </a:prstGeom>
        </p:spPr>
      </p:pic>
      <p:pic>
        <p:nvPicPr>
          <p:cNvPr id="7" name="Obrázok 6" descr="opevnený klášt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071810"/>
            <a:ext cx="3380383" cy="193357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400" dirty="0" smtClean="0"/>
              <a:t>V kláštoroch  mnísi a mníšky šírili vieru, starali sa o chorých, pracovali na poliach a vzdelávali deti.</a:t>
            </a:r>
            <a:endParaRPr lang="sk-SK" sz="2400" dirty="0"/>
          </a:p>
        </p:txBody>
      </p:sp>
      <p:pic>
        <p:nvPicPr>
          <p:cNvPr id="4" name="Zástupný symbol obsahu 3" descr="6.-a-Benediktínsky-kláštor-Hronský-Beňad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3786214" cy="2839661"/>
          </a:xfrm>
        </p:spPr>
      </p:pic>
      <p:pic>
        <p:nvPicPr>
          <p:cNvPr id="5" name="Obrázok 4" descr="cister.kláštor Fonten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286124"/>
            <a:ext cx="3845508" cy="1500198"/>
          </a:xfrm>
          <a:prstGeom prst="rect">
            <a:avLst/>
          </a:prstGeom>
        </p:spPr>
      </p:pic>
      <p:pic>
        <p:nvPicPr>
          <p:cNvPr id="6" name="Obrázok 5" descr="mnísi v klášto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000372"/>
            <a:ext cx="3357586" cy="2334085"/>
          </a:xfrm>
          <a:prstGeom prst="rect">
            <a:avLst/>
          </a:prstGeom>
        </p:spPr>
      </p:pic>
      <p:pic>
        <p:nvPicPr>
          <p:cNvPr id="7" name="Obrázok 6" descr="cister.spoluzakladali Bardejo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500042"/>
            <a:ext cx="3657600" cy="243840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857224" y="278605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>
                <a:solidFill>
                  <a:srgbClr val="FFFF00"/>
                </a:solidFill>
              </a:rPr>
              <a:t>Benediktínsky kláštor Hronský Beňadik</a:t>
            </a:r>
            <a:endParaRPr lang="sk-SK" sz="1400" dirty="0">
              <a:solidFill>
                <a:srgbClr val="FFFF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71472" y="4786322"/>
            <a:ext cx="3763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chemeClr val="accent2">
                    <a:lumMod val="75000"/>
                  </a:schemeClr>
                </a:solidFill>
              </a:rPr>
              <a:t>Najstarší </a:t>
            </a:r>
            <a:r>
              <a:rPr lang="sk-SK" sz="1400" dirty="0" err="1" smtClean="0">
                <a:solidFill>
                  <a:schemeClr val="accent2">
                    <a:lumMod val="75000"/>
                  </a:schemeClr>
                </a:solidFill>
              </a:rPr>
              <a:t>cisterciánsky</a:t>
            </a:r>
            <a:r>
              <a:rPr lang="sk-SK" sz="1400" dirty="0" smtClean="0">
                <a:solidFill>
                  <a:schemeClr val="accent2">
                    <a:lumMod val="75000"/>
                  </a:schemeClr>
                </a:solidFill>
              </a:rPr>
              <a:t> kláštor </a:t>
            </a:r>
            <a:r>
              <a:rPr lang="sk-SK" sz="1400" dirty="0" err="1" smtClean="0">
                <a:solidFill>
                  <a:schemeClr val="accent2">
                    <a:lumMod val="75000"/>
                  </a:schemeClr>
                </a:solidFill>
              </a:rPr>
              <a:t>Fontenay</a:t>
            </a:r>
            <a:endParaRPr lang="sk-SK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286380" y="114298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>
                <a:solidFill>
                  <a:srgbClr val="FFFF00"/>
                </a:solidFill>
              </a:rPr>
              <a:t>Bardejov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400" dirty="0" smtClean="0"/>
              <a:t>Prvé kláštory zakladali Benediktíni. Benedikt z </a:t>
            </a:r>
            <a:r>
              <a:rPr lang="sk-SK" sz="2400" dirty="0" err="1" smtClean="0"/>
              <a:t>Nursie</a:t>
            </a:r>
            <a:r>
              <a:rPr lang="sk-SK" sz="2400" dirty="0" smtClean="0"/>
              <a:t> je za zásluhy v oblasti kultúry patrónom Európy.</a:t>
            </a:r>
            <a:endParaRPr lang="sk-SK" sz="2400" dirty="0"/>
          </a:p>
        </p:txBody>
      </p:sp>
      <p:pic>
        <p:nvPicPr>
          <p:cNvPr id="4" name="Zástupný symbol obsahu 3" descr="sv.Benedik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1"/>
            <a:ext cx="4214842" cy="2823944"/>
          </a:xfrm>
        </p:spPr>
      </p:pic>
      <p:pic>
        <p:nvPicPr>
          <p:cNvPr id="5" name="Obrázok 4" descr="benediktí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857496"/>
            <a:ext cx="2882040" cy="1976534"/>
          </a:xfrm>
          <a:prstGeom prst="rect">
            <a:avLst/>
          </a:prstGeom>
        </p:spPr>
      </p:pic>
      <p:pic>
        <p:nvPicPr>
          <p:cNvPr id="6" name="Obrázok 5" descr="benedic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357562"/>
            <a:ext cx="2781300" cy="1647825"/>
          </a:xfrm>
          <a:prstGeom prst="rect">
            <a:avLst/>
          </a:prstGeom>
        </p:spPr>
      </p:pic>
      <p:pic>
        <p:nvPicPr>
          <p:cNvPr id="7" name="Obrázok 6" descr="cisterciá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642918"/>
            <a:ext cx="3328987" cy="187255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286380" y="2500306"/>
            <a:ext cx="3033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FFFF00"/>
                </a:solidFill>
              </a:rPr>
              <a:t>Cisterciáni- odnož Benediktínov</a:t>
            </a:r>
            <a:endParaRPr lang="sk-SK" sz="1400" dirty="0">
              <a:solidFill>
                <a:srgbClr val="FFFF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000760" y="4357694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FFFF00"/>
                </a:solidFill>
              </a:rPr>
              <a:t>Benediktíni</a:t>
            </a:r>
            <a:endParaRPr lang="sk-SK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dirty="0" smtClean="0"/>
              <a:t>Po benediktínoch prevzal úlohu šírenia vzdelanosti rád DOMINIKÁNOV.</a:t>
            </a:r>
            <a:endParaRPr lang="sk-SK" sz="2400" dirty="0"/>
          </a:p>
        </p:txBody>
      </p:sp>
      <p:pic>
        <p:nvPicPr>
          <p:cNvPr id="4" name="Zástupný symbol obsahu 3" descr="domi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623512"/>
            <a:ext cx="3155435" cy="4492984"/>
          </a:xfrm>
        </p:spPr>
      </p:pic>
      <p:pic>
        <p:nvPicPr>
          <p:cNvPr id="5" name="Obrázok 4" descr="dominiká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661045"/>
            <a:ext cx="3571900" cy="446041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1000132"/>
          </a:xfrm>
        </p:spPr>
        <p:txBody>
          <a:bodyPr>
            <a:normAutofit/>
          </a:bodyPr>
          <a:lstStyle/>
          <a:p>
            <a:pPr algn="ctr"/>
            <a:r>
              <a:rPr lang="sk-SK" sz="2400" dirty="0" smtClean="0"/>
              <a:t>Rád Františkánov založil František z Assisi, ktorý venoval život službe chudobným.</a:t>
            </a:r>
            <a:endParaRPr lang="sk-SK" sz="2400" dirty="0"/>
          </a:p>
        </p:txBody>
      </p:sp>
      <p:pic>
        <p:nvPicPr>
          <p:cNvPr id="4" name="Zástupný symbol obsahu 3" descr="frant.z Asisi-obr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612" y="1500174"/>
            <a:ext cx="4250562" cy="2000264"/>
          </a:xfrm>
        </p:spPr>
      </p:pic>
      <p:pic>
        <p:nvPicPr>
          <p:cNvPr id="5" name="Obrázok 4" descr="františkán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500438"/>
            <a:ext cx="1847850" cy="2466975"/>
          </a:xfrm>
          <a:prstGeom prst="rect">
            <a:avLst/>
          </a:prstGeom>
        </p:spPr>
      </p:pic>
      <p:pic>
        <p:nvPicPr>
          <p:cNvPr id="6" name="Obrázok 5" descr="františkáni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380444"/>
            <a:ext cx="4214810" cy="2803013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400" dirty="0" smtClean="0"/>
              <a:t>V celej Európe sa používala LATINČINA – jediná mala gramatiku a bohatú slovnú zásobu.</a:t>
            </a:r>
            <a:endParaRPr lang="sk-SK" sz="2400" dirty="0"/>
          </a:p>
        </p:txBody>
      </p:sp>
      <p:pic>
        <p:nvPicPr>
          <p:cNvPr id="4" name="Zástupný symbol obsahu 3" descr="latina-písm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197" y="1571612"/>
            <a:ext cx="3616938" cy="2428892"/>
          </a:xfrm>
        </p:spPr>
      </p:pic>
      <p:pic>
        <p:nvPicPr>
          <p:cNvPr id="5" name="Obrázok 4" descr="latinčina-knih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662" y="785795"/>
            <a:ext cx="4563866" cy="363034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400" dirty="0" smtClean="0"/>
              <a:t>V 10.storočí pôsobil vzdelaný pápež GREGOR VEĹKÝ, ktorý sa zaslúžil aj o rozvoj hudby, vytvoril nový kalendár.</a:t>
            </a:r>
            <a:endParaRPr lang="sk-SK" sz="2400" dirty="0"/>
          </a:p>
        </p:txBody>
      </p:sp>
      <p:pic>
        <p:nvPicPr>
          <p:cNvPr id="4" name="Zástupný symbol obsahu 3" descr="gregor veľký Rajec.tepli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2246133" cy="2928958"/>
          </a:xfrm>
        </p:spPr>
      </p:pic>
      <p:pic>
        <p:nvPicPr>
          <p:cNvPr id="5" name="Obrázok 4" descr="greg.chorá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959" y="2428868"/>
            <a:ext cx="3564300" cy="2500330"/>
          </a:xfrm>
          <a:prstGeom prst="rect">
            <a:avLst/>
          </a:prstGeom>
        </p:spPr>
      </p:pic>
      <p:pic>
        <p:nvPicPr>
          <p:cNvPr id="6" name="Obrázok 5" descr="gregoriánsky chorá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785794"/>
            <a:ext cx="2857500" cy="1600200"/>
          </a:xfrm>
          <a:prstGeom prst="rect">
            <a:avLst/>
          </a:prstGeom>
        </p:spPr>
      </p:pic>
      <p:pic>
        <p:nvPicPr>
          <p:cNvPr id="8" name="Obrázok 7" descr="gregor-velk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5" y="642918"/>
            <a:ext cx="2105287" cy="2831611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6072198" y="2500306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FFFF00"/>
                </a:solidFill>
              </a:rPr>
              <a:t>Gregoriánsky chorál</a:t>
            </a:r>
            <a:endParaRPr lang="sk-SK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250</Words>
  <Application>Microsoft Office PowerPoint</Application>
  <PresentationFormat>Prezentácia na obrazovke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7" baseType="lpstr">
      <vt:lpstr>Verdana</vt:lpstr>
      <vt:lpstr>Wingdings 2</vt:lpstr>
      <vt:lpstr>Aspekt</vt:lpstr>
      <vt:lpstr>KULTÚRA, VEDA A UMENIE STREDOVEKU</vt:lpstr>
      <vt:lpstr>Stredoveká kultúra vychádzala z princípov kresťanstva, preto bola v európskych krajinách podobná – UNIVERZÁLNA. </vt:lpstr>
      <vt:lpstr>Po celej Európe vznikala sieť kláštorov. Tie prvé stavali ako opevnenia.</vt:lpstr>
      <vt:lpstr>V kláštoroch  mnísi a mníšky šírili vieru, starali sa o chorých, pracovali na poliach a vzdelávali deti.</vt:lpstr>
      <vt:lpstr>Prvé kláštory zakladali Benediktíni. Benedikt z Nursie je za zásluhy v oblasti kultúry patrónom Európy.</vt:lpstr>
      <vt:lpstr>Po benediktínoch prevzal úlohu šírenia vzdelanosti rád DOMINIKÁNOV.</vt:lpstr>
      <vt:lpstr>Rád Františkánov založil František z Assisi, ktorý venoval život službe chudobným.</vt:lpstr>
      <vt:lpstr>V celej Európe sa používala LATINČINA – jediná mala gramatiku a bohatú slovnú zásobu.</vt:lpstr>
      <vt:lpstr>V 10.storočí pôsobil vzdelaný pápež GREGOR VEĹKÝ, ktorý sa zaslúžil aj o rozvoj hudby, vytvoril nový kalendár.</vt:lpstr>
      <vt:lpstr>V 13.storočí sa začali objavovať aj mestské školy, ktoré financovali bohatí kupci. Neskôr vznikli UNIVERZITY.</vt:lpstr>
      <vt:lpstr>V stredoveku mali privilegované postavenie šľachtici. Žili na hradoch z daní poddaných a vo vojne museli brániť svojho kráľa. Boli to RYTIERI.</vt:lpstr>
      <vt:lpstr>Za rytierov boli vychovávaní chlapci zo šľachtických rodov. Jazdili na koni, ovládali zbrane, ovládli pravidlá rytierskeho správania.</vt:lpstr>
      <vt:lpstr>Rytier bol dobrý kresťan , ochraňoval slabých, úctivo sa správal k ženám. Keď to chlapci splnili, pasovali ich do rytierskeho stavu.</vt:lpstr>
      <vt:lpstr>VĎAKA ZA POZORNOSŤ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KULTÚRA, VEDA A UMENIE STREDOVEKU</dc:title>
  <dc:creator>Renata Hernándezová</dc:creator>
  <cp:lastModifiedBy>MS Vinbarg</cp:lastModifiedBy>
  <cp:revision>15</cp:revision>
  <dcterms:created xsi:type="dcterms:W3CDTF">2017-06-07T13:19:59Z</dcterms:created>
  <dcterms:modified xsi:type="dcterms:W3CDTF">2022-05-13T08:59:28Z</dcterms:modified>
</cp:coreProperties>
</file>