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5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23D39-6DD8-4659-91BE-0052B71E4B2E}" v="11" dt="2021-04-30T07:38:24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5D0431-300E-4BFF-99A3-67CE4FD31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075B4A3-BE4D-48CB-A307-5B29117E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879427-B9A3-468B-9C4C-07E6649F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9DF258-9B73-4910-ABF7-701E1F74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647E7D9-5CF8-42BD-8391-8187ECA4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566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CECBD6-5AF6-4483-BA40-849DE533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6A2B610-47CD-4700-A7D1-D12D7CDA9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EE21A34-44E9-436E-8C80-895CD377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A4FC389-F00B-4339-95D7-D3516956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1A19AFF-5D2E-454E-8165-49E59284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28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8F009E4-70FF-44EE-A244-70583EADC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1904DB6-C9F3-45AF-A1C9-943E14CE7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5C1642F-647D-4FE5-9FEB-53AD5E27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FD1B9AD-1665-481F-A727-90171AEA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17CDA01-6167-4EBF-9B44-24590404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1640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1F4A21-EFB4-43E0-A377-45C3B362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F343A6-B8BB-4E5A-B3C4-0C7204904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0C1E8A0-9810-47E5-B089-7B770EC6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5A6C358-4A14-4A06-80EA-7E11A871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E00B7E-142C-4782-8EC9-53BDE2EF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4353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C18954-06D4-4985-8E14-62F6F82F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2379FD6-626B-436C-84C0-20E30CA9D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0F9D5C9-BA7A-4C31-8B67-49D5648F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651C6E0-7A2B-4CF1-9EC8-E54A0B33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EF172A4-C743-436C-9C27-7DD52329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3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FD75F3-689D-4541-A344-822C42DC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346512-39F9-4F46-A68C-9A14A413B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08C0285-1751-4EFB-91DC-174447556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B692911-8FF9-4509-8BE0-AB0AFCE7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B3EF6A6-4811-4D73-8934-E2CA003D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F19EF7E-EB7F-4215-9AE5-B7469C3D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7105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38FFE1-6C44-4C0C-85CF-3E6EFF7C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517FB9D-FFDA-4F51-99BB-D27A1E6A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A4CAE42-988A-41BA-A942-21936FDD9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3634134-A509-4FB6-A1D9-DA0E44C6D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E65F04C-FE2F-40DC-BC57-1A2C895CD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DDA709E-E824-4173-821A-E1D3E996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1DB6505A-03CE-443E-9762-1CC490CC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9457DB7-D0DC-431D-9D12-CB466E10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14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7D39BC-918D-4B3D-BD5F-8D04FEE2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2746653-E05B-44B0-B918-E298A43C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F983EAE-499D-4E87-B186-1193EAF4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704C30C-11D0-4D78-890F-24E1D05D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10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F80090A-8516-42F5-86C1-4320AE50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43F1887D-1C5D-42DC-BC3A-836C669D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23EECEC-9C1F-452F-836D-B4898CCA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63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4F2F9D-7E87-4991-BF6B-78C62BF2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7C639B-D082-46B7-8E02-17280F56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D3B3DEB-03A2-4ABA-91F6-09AB51C8C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577FD4E-9D80-4C21-8097-137B3EF6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B7A55B4-D060-4BFC-B442-FF40BF6E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4A47D2B-4E4E-4C8A-B7E9-284D7AEC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911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AA6AFB-3FDE-4D88-85CF-E09232B9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801F32D-2BEE-42E7-9958-FB0FB27B3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1A24B55-4381-47C6-92A5-EBD252B6D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08AD7DE-2761-48DB-AEC2-A538FB18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A97E044-81C2-4757-AD90-393D4C99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24E35E6-E155-43C6-8B6E-55BE718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491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8237577-7878-43BC-851B-6429359E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9EB95F3-4F0E-42A2-A450-16F14583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C6243E8-E77D-4892-AEC9-B5DFEB5E3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9C3E2-3639-4E22-B0EE-8D313EB6024C}" type="datetimeFigureOut">
              <a:rPr lang="pl-PL" smtClean="0"/>
              <a:pPr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83132AF-C265-44A9-9221-2F020A77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57C2B0F-3B25-4FD5-AF42-D82BC8C71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10C8-AF87-4AEA-8594-3A86630E2E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085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CAE12AA-0EEE-4EBA-99AA-406FE30227F3}"/>
              </a:ext>
            </a:extLst>
          </p:cNvPr>
          <p:cNvSpPr/>
          <p:nvPr/>
        </p:nvSpPr>
        <p:spPr>
          <a:xfrm>
            <a:off x="2603212" y="3075823"/>
            <a:ext cx="6985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Konstytucja 3 </a:t>
            </a:r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maja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9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7C56FF4-E9CE-419C-B291-5D00671F8436}"/>
              </a:ext>
            </a:extLst>
          </p:cNvPr>
          <p:cNvSpPr/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cap="none" spc="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Co to jest Konstytucja 3 </a:t>
            </a:r>
            <a:r>
              <a:rPr lang="en-US" sz="4000" b="0" cap="none" spc="0" dirty="0" err="1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maja</a:t>
            </a:r>
            <a:endParaRPr lang="en-US" sz="4000" b="0" cap="none" spc="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1BBC311A-3F84-4264-B3C7-29DA8BD4592A}"/>
              </a:ext>
            </a:extLst>
          </p:cNvPr>
          <p:cNvSpPr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Konstytucja 3 </a:t>
            </a:r>
            <a:r>
              <a:rPr lang="en-US" sz="2000" dirty="0" err="1"/>
              <a:t>maja</a:t>
            </a:r>
            <a:r>
              <a:rPr lang="en-US" sz="2000" dirty="0"/>
              <a:t>, </a:t>
            </a:r>
            <a:r>
              <a:rPr lang="en-US" sz="2000" dirty="0" err="1"/>
              <a:t>właśc</a:t>
            </a:r>
            <a:r>
              <a:rPr lang="en-US" sz="2000" dirty="0"/>
              <a:t>. </a:t>
            </a:r>
            <a:r>
              <a:rPr lang="en-US" sz="2000" dirty="0" err="1"/>
              <a:t>Ustawa</a:t>
            </a:r>
            <a:r>
              <a:rPr lang="en-US" sz="2000" dirty="0"/>
              <a:t> </a:t>
            </a:r>
            <a:r>
              <a:rPr lang="en-US" sz="2000" dirty="0" err="1"/>
              <a:t>Rządowa</a:t>
            </a:r>
            <a:r>
              <a:rPr lang="en-US" sz="2000" dirty="0"/>
              <a:t> z </a:t>
            </a:r>
            <a:r>
              <a:rPr lang="en-US" sz="2000" dirty="0" err="1"/>
              <a:t>dnia</a:t>
            </a:r>
            <a:r>
              <a:rPr lang="en-US" sz="2000" dirty="0"/>
              <a:t> 3 </a:t>
            </a:r>
            <a:r>
              <a:rPr lang="en-US" sz="2000" dirty="0" err="1"/>
              <a:t>maja</a:t>
            </a:r>
            <a:r>
              <a:rPr lang="en-US" sz="2000" dirty="0"/>
              <a:t> – </a:t>
            </a:r>
            <a:r>
              <a:rPr lang="en-US" sz="2000" dirty="0" err="1"/>
              <a:t>uchwalona</a:t>
            </a:r>
            <a:r>
              <a:rPr lang="en-US" sz="2000" dirty="0"/>
              <a:t> 3 </a:t>
            </a:r>
            <a:r>
              <a:rPr lang="en-US" sz="2000" dirty="0" err="1"/>
              <a:t>maja</a:t>
            </a:r>
            <a:r>
              <a:rPr lang="en-US" sz="2000" dirty="0"/>
              <a:t> 1791 </a:t>
            </a:r>
            <a:r>
              <a:rPr lang="en-US" sz="2000" dirty="0" err="1"/>
              <a:t>roku</a:t>
            </a:r>
            <a:r>
              <a:rPr lang="en-US" sz="2000" dirty="0"/>
              <a:t> </a:t>
            </a:r>
            <a:r>
              <a:rPr lang="en-US" sz="2000" dirty="0" err="1"/>
              <a:t>ustawa</a:t>
            </a:r>
            <a:r>
              <a:rPr lang="en-US" sz="2000" dirty="0"/>
              <a:t> </a:t>
            </a:r>
            <a:r>
              <a:rPr lang="en-US" sz="2000" dirty="0" err="1"/>
              <a:t>regulująca</a:t>
            </a:r>
            <a:r>
              <a:rPr lang="en-US" sz="2000" dirty="0"/>
              <a:t> </a:t>
            </a:r>
            <a:r>
              <a:rPr lang="en-US" sz="2000" dirty="0" err="1"/>
              <a:t>ustrój</a:t>
            </a:r>
            <a:r>
              <a:rPr lang="en-US" sz="2000" dirty="0"/>
              <a:t> prawny </a:t>
            </a:r>
            <a:r>
              <a:rPr lang="en-US" sz="2000" dirty="0" err="1"/>
              <a:t>Rzeczypospolitej</a:t>
            </a:r>
            <a:r>
              <a:rPr lang="en-US" sz="2000" dirty="0"/>
              <a:t> </a:t>
            </a:r>
            <a:r>
              <a:rPr lang="en-US" sz="2000" dirty="0" err="1"/>
              <a:t>Obojga</a:t>
            </a:r>
            <a:r>
              <a:rPr lang="en-US" sz="2000" dirty="0"/>
              <a:t> </a:t>
            </a:r>
            <a:r>
              <a:rPr lang="en-US" sz="2000" dirty="0" err="1"/>
              <a:t>Narodów</a:t>
            </a:r>
            <a:r>
              <a:rPr lang="en-US" sz="2000" dirty="0"/>
              <a:t>. </a:t>
            </a:r>
            <a:r>
              <a:rPr lang="en-US" sz="2000" dirty="0" err="1"/>
              <a:t>Powszechnie</a:t>
            </a:r>
            <a:r>
              <a:rPr lang="en-US" sz="2000" dirty="0"/>
              <a:t> </a:t>
            </a:r>
            <a:r>
              <a:rPr lang="en-US" sz="2000" dirty="0" err="1"/>
              <a:t>przyjmuje</a:t>
            </a:r>
            <a:r>
              <a:rPr lang="en-US" sz="2000" dirty="0"/>
              <a:t> się, </a:t>
            </a:r>
            <a:r>
              <a:rPr lang="en-US" sz="2000" dirty="0" err="1"/>
              <a:t>że</a:t>
            </a:r>
            <a:r>
              <a:rPr lang="en-US" sz="2000" dirty="0"/>
              <a:t> Konstytucja 3 </a:t>
            </a:r>
            <a:r>
              <a:rPr lang="en-US" sz="2000" dirty="0" err="1"/>
              <a:t>maja</a:t>
            </a:r>
            <a:r>
              <a:rPr lang="en-US" sz="2000" dirty="0"/>
              <a:t> była </a:t>
            </a:r>
            <a:r>
              <a:rPr lang="en-US" sz="2000" dirty="0" err="1"/>
              <a:t>pierwszą</a:t>
            </a:r>
            <a:r>
              <a:rPr lang="en-US" sz="2000" dirty="0"/>
              <a:t> w </a:t>
            </a:r>
            <a:r>
              <a:rPr lang="en-US" sz="2000" dirty="0" err="1"/>
              <a:t>Europie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drugą</a:t>
            </a:r>
            <a:r>
              <a:rPr lang="en-US" sz="2000" dirty="0"/>
              <a:t> na </a:t>
            </a:r>
            <a:r>
              <a:rPr lang="en-US" sz="2000" dirty="0" err="1"/>
              <a:t>świecie</a:t>
            </a:r>
            <a:r>
              <a:rPr lang="en-US" sz="2000" dirty="0"/>
              <a:t> (po </a:t>
            </a:r>
            <a:r>
              <a:rPr lang="en-US" sz="2000" dirty="0" err="1"/>
              <a:t>konstytucji</a:t>
            </a:r>
            <a:r>
              <a:rPr lang="en-US" sz="2000" dirty="0"/>
              <a:t> </a:t>
            </a:r>
            <a:r>
              <a:rPr lang="en-US" sz="2000" dirty="0" err="1"/>
              <a:t>amerykańskiej</a:t>
            </a:r>
            <a:r>
              <a:rPr lang="en-US" sz="2000" dirty="0"/>
              <a:t> z 1787 r.) </a:t>
            </a:r>
            <a:r>
              <a:rPr lang="en-US" sz="2000" dirty="0" err="1"/>
              <a:t>nowoczesną</a:t>
            </a:r>
            <a:r>
              <a:rPr lang="en-US" sz="2000" dirty="0"/>
              <a:t>, </a:t>
            </a:r>
            <a:r>
              <a:rPr lang="en-US" sz="2000" dirty="0" err="1"/>
              <a:t>spisaną</a:t>
            </a:r>
            <a:r>
              <a:rPr lang="en-US" sz="2000" dirty="0"/>
              <a:t> </a:t>
            </a:r>
            <a:r>
              <a:rPr lang="en-US" sz="2000" dirty="0" err="1"/>
              <a:t>konstytucją</a:t>
            </a:r>
            <a:r>
              <a:rPr lang="en-US" sz="2000" dirty="0"/>
              <a:t>. </a:t>
            </a:r>
            <a:r>
              <a:rPr lang="en-US" sz="2000" dirty="0" err="1"/>
              <a:t>Uchwalił</a:t>
            </a:r>
            <a:r>
              <a:rPr lang="en-US" sz="2000" dirty="0"/>
              <a:t> </a:t>
            </a:r>
            <a:r>
              <a:rPr lang="pl-PL" sz="2000" dirty="0"/>
              <a:t>ją</a:t>
            </a:r>
            <a:r>
              <a:rPr lang="en-US" sz="2000" dirty="0"/>
              <a:t> </a:t>
            </a:r>
            <a:r>
              <a:rPr lang="en-US" sz="2000" dirty="0" err="1"/>
              <a:t>Stanisław</a:t>
            </a:r>
            <a:r>
              <a:rPr lang="en-US" sz="2000" dirty="0"/>
              <a:t> August </a:t>
            </a:r>
            <a:r>
              <a:rPr lang="en-US" sz="2000" dirty="0" err="1"/>
              <a:t>Poniatowski</a:t>
            </a:r>
            <a:r>
              <a:rPr lang="en-US" sz="20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D5ADB11-60F9-49C9-ACD8-BC2A440CA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9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A0F61C4E-EAA2-4430-9BF8-14979BEB6EB4}"/>
              </a:ext>
            </a:extLst>
          </p:cNvPr>
          <p:cNvSpPr/>
          <p:nvPr/>
        </p:nvSpPr>
        <p:spPr>
          <a:xfrm>
            <a:off x="7028699" y="944778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6732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778E97D-DCB5-4AFD-8376-A101CD2A34E1}"/>
              </a:ext>
            </a:extLst>
          </p:cNvPr>
          <p:cNvSpPr/>
          <p:nvPr/>
        </p:nvSpPr>
        <p:spPr>
          <a:xfrm>
            <a:off x="6003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44F4BE-5A4B-4F06-85D5-D002D172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04" y="1471018"/>
            <a:ext cx="3988579" cy="4223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7950" h="139700" prst="riblet"/>
          </a:sp3d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6553358C-3CF4-4155-A84E-7B435C9D4E8B}"/>
              </a:ext>
            </a:extLst>
          </p:cNvPr>
          <p:cNvSpPr/>
          <p:nvPr/>
        </p:nvSpPr>
        <p:spPr>
          <a:xfrm>
            <a:off x="959496" y="144622"/>
            <a:ext cx="1022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pl-PL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 tym roku będzie już 230 </a:t>
            </a:r>
            <a:r>
              <a:rPr lang="pl-PL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rocznica uchwalenia Konstytucji 3 Maja</a:t>
            </a:r>
            <a:endParaRPr lang="pl-PL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7B94EFEE-462A-47A6-A9D0-A366F1055148}"/>
              </a:ext>
            </a:extLst>
          </p:cNvPr>
          <p:cNvSpPr/>
          <p:nvPr/>
        </p:nvSpPr>
        <p:spPr>
          <a:xfrm>
            <a:off x="1492370" y="1095556"/>
            <a:ext cx="5563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111111"/>
                </a:solidFill>
                <a:latin typeface="Roboto"/>
              </a:rPr>
              <a:t>Poniżej  wiersz  </a:t>
            </a:r>
            <a:r>
              <a:rPr lang="pl-PL" dirty="0">
                <a:solidFill>
                  <a:srgbClr val="111111"/>
                </a:solidFill>
                <a:latin typeface="Roboto"/>
              </a:rPr>
              <a:t>o tym zdarzeniu</a:t>
            </a:r>
            <a:r>
              <a:rPr lang="pl-PL" dirty="0" smtClean="0">
                <a:solidFill>
                  <a:srgbClr val="111111"/>
                </a:solidFill>
                <a:latin typeface="Roboto"/>
              </a:rPr>
              <a:t>.</a:t>
            </a:r>
          </a:p>
          <a:p>
            <a:r>
              <a:rPr lang="pl-PL" dirty="0" smtClean="0"/>
              <a:t>„</a:t>
            </a:r>
            <a:r>
              <a:rPr lang="pl-PL" dirty="0" smtClean="0">
                <a:solidFill>
                  <a:srgbClr val="00B050"/>
                </a:solidFill>
              </a:rPr>
              <a:t>RADOSNY DZIEŃ” Józef </a:t>
            </a:r>
            <a:r>
              <a:rPr lang="pl-PL" dirty="0" err="1" smtClean="0">
                <a:solidFill>
                  <a:srgbClr val="00B050"/>
                </a:solidFill>
              </a:rPr>
              <a:t>Relidzyński</a:t>
            </a:r>
            <a:endParaRPr lang="pl-PL" dirty="0" smtClean="0">
              <a:solidFill>
                <a:srgbClr val="00B050"/>
              </a:solidFill>
            </a:endParaRPr>
          </a:p>
          <a:p>
            <a:r>
              <a:rPr lang="pl-PL" dirty="0" smtClean="0"/>
              <a:t>Dniu radości, dniu wesela!</a:t>
            </a:r>
          </a:p>
          <a:p>
            <a:r>
              <a:rPr lang="pl-PL" dirty="0" smtClean="0"/>
              <a:t>Jak szeroki polski kraj,</a:t>
            </a:r>
          </a:p>
          <a:p>
            <a:r>
              <a:rPr lang="pl-PL" dirty="0" smtClean="0"/>
              <a:t>Niechaj okrzyk w niebo strzela</a:t>
            </a:r>
          </a:p>
          <a:p>
            <a:r>
              <a:rPr lang="pl-PL" dirty="0" smtClean="0"/>
              <a:t>Vivat! Vivat! Trzeci Maj!</a:t>
            </a:r>
          </a:p>
          <a:p>
            <a:r>
              <a:rPr lang="pl-PL" dirty="0" smtClean="0"/>
              <a:t>Naród z królem, król z narodem</a:t>
            </a:r>
          </a:p>
          <a:p>
            <a:r>
              <a:rPr lang="pl-PL" dirty="0" smtClean="0"/>
              <a:t>Odrodzenia ziścił sen …</a:t>
            </a:r>
          </a:p>
          <a:p>
            <a:r>
              <a:rPr lang="pl-PL" dirty="0" smtClean="0"/>
              <a:t>w upojeniu </a:t>
            </a:r>
            <a:r>
              <a:rPr lang="pl-PL" dirty="0" err="1" smtClean="0"/>
              <a:t>cudnem</a:t>
            </a:r>
            <a:r>
              <a:rPr lang="pl-PL" dirty="0" smtClean="0"/>
              <a:t>, </a:t>
            </a:r>
            <a:r>
              <a:rPr lang="pl-PL" dirty="0" err="1" smtClean="0"/>
              <a:t>młodem</a:t>
            </a:r>
            <a:endParaRPr lang="pl-PL" dirty="0" smtClean="0"/>
          </a:p>
          <a:p>
            <a:r>
              <a:rPr lang="pl-PL" dirty="0" smtClean="0"/>
              <a:t>niech nam dzień rozbłyska ten</a:t>
            </a:r>
          </a:p>
          <a:p>
            <a:r>
              <a:rPr lang="pl-PL" dirty="0" smtClean="0"/>
              <a:t>Trzeci Maja! … Wielki Boże!</a:t>
            </a:r>
          </a:p>
          <a:p>
            <a:r>
              <a:rPr lang="pl-PL" dirty="0" smtClean="0"/>
              <a:t>dłonie bratnie złączmy wraz!</a:t>
            </a:r>
          </a:p>
          <a:p>
            <a:r>
              <a:rPr lang="pl-PL" dirty="0" smtClean="0"/>
              <a:t>Cóż się oprze, któż nas zmoże?</a:t>
            </a:r>
          </a:p>
          <a:p>
            <a:r>
              <a:rPr lang="pl-PL" dirty="0" smtClean="0"/>
              <a:t>Bóg nad nami! Polska w nas!</a:t>
            </a:r>
          </a:p>
          <a:p>
            <a:r>
              <a:rPr lang="pl-PL" dirty="0" smtClean="0"/>
              <a:t>Zorza świta, dzień się rodzi –</a:t>
            </a:r>
          </a:p>
          <a:p>
            <a:r>
              <a:rPr lang="pl-PL" dirty="0" smtClean="0"/>
              <a:t>Po wolności sięgnij raj!</a:t>
            </a:r>
          </a:p>
          <a:p>
            <a:r>
              <a:rPr lang="pl-PL" dirty="0" smtClean="0"/>
              <a:t>W górę serca starzy, młodzi!</a:t>
            </a:r>
          </a:p>
          <a:p>
            <a:r>
              <a:rPr lang="pl-PL" dirty="0" smtClean="0"/>
              <a:t>Vivat! Vivat! Trzeci Maj.</a:t>
            </a:r>
          </a:p>
          <a:p>
            <a:endParaRPr lang="pl-PL" dirty="0" smtClean="0">
              <a:solidFill>
                <a:srgbClr val="111111"/>
              </a:solidFill>
              <a:latin typeface="Roboto"/>
            </a:endParaRPr>
          </a:p>
          <a:p>
            <a:endParaRPr lang="pl-PL" dirty="0">
              <a:solidFill>
                <a:srgbClr val="111111"/>
              </a:solidFill>
              <a:latin typeface="Roboto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415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B0D4587-FCFE-4D05-BD55-C038642DE8D0}"/>
              </a:ext>
            </a:extLst>
          </p:cNvPr>
          <p:cNvSpPr/>
          <p:nvPr/>
        </p:nvSpPr>
        <p:spPr>
          <a:xfrm>
            <a:off x="2345233" y="224135"/>
            <a:ext cx="787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Autorzy Konstytucji 3 maja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044FA0E-D453-4401-A7CF-1DEDC64C0D55}"/>
              </a:ext>
            </a:extLst>
          </p:cNvPr>
          <p:cNvSpPr txBox="1"/>
          <p:nvPr/>
        </p:nvSpPr>
        <p:spPr>
          <a:xfrm>
            <a:off x="1285460" y="1378226"/>
            <a:ext cx="93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-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Stanisław August Poniatowski ,Ignacy Potocki, Hugo Kołłątaj, i Stanisław Małachowski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F952CE1-C06D-4D51-9B09-F69D7ABFC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67" y="3021081"/>
            <a:ext cx="2458693" cy="245869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82F9B4C-A353-4603-9BAE-BD9C090DC6F8}"/>
              </a:ext>
            </a:extLst>
          </p:cNvPr>
          <p:cNvSpPr txBox="1"/>
          <p:nvPr/>
        </p:nvSpPr>
        <p:spPr>
          <a:xfrm>
            <a:off x="1709530" y="4250427"/>
            <a:ext cx="2928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Stanisław Poniatowski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92C73CE-D9BD-4C4C-97F2-F9688BE63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37" y="2045892"/>
            <a:ext cx="2600325" cy="17145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344E334D-D79A-4395-BF00-8251299C8309}"/>
              </a:ext>
            </a:extLst>
          </p:cNvPr>
          <p:cNvSpPr/>
          <p:nvPr/>
        </p:nvSpPr>
        <p:spPr>
          <a:xfrm>
            <a:off x="4847616" y="1683138"/>
            <a:ext cx="1433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70AD47">
                    <a:lumMod val="50000"/>
                  </a:srgbClr>
                </a:solidFill>
              </a:rPr>
              <a:t>Hugo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Kołłątaj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1D7636B-37D8-4D71-84F4-FB02EBD39C3E}"/>
              </a:ext>
            </a:extLst>
          </p:cNvPr>
          <p:cNvSpPr/>
          <p:nvPr/>
        </p:nvSpPr>
        <p:spPr>
          <a:xfrm>
            <a:off x="9080725" y="6140212"/>
            <a:ext cx="152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Ignacy Potocki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156" y="2637616"/>
            <a:ext cx="26860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730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2ADA372-A597-407F-B4EC-BEB770A73E36}"/>
              </a:ext>
            </a:extLst>
          </p:cNvPr>
          <p:cNvSpPr txBox="1"/>
          <p:nvPr/>
        </p:nvSpPr>
        <p:spPr>
          <a:xfrm>
            <a:off x="1401337" y="302284"/>
            <a:ext cx="938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Przed świętem Konstytucji 3 maja  mamy jeszcze święto flagi i pracy. Flaga to nasz znak narodowy ,natomiast dzień pracy to dzień w którym żaden człowiek nie pracuje.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A66DD0C-4698-4B53-9DB8-17644EEA98B8}"/>
              </a:ext>
            </a:extLst>
          </p:cNvPr>
          <p:cNvSpPr/>
          <p:nvPr/>
        </p:nvSpPr>
        <p:spPr>
          <a:xfrm>
            <a:off x="195233" y="128792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Święto Pracy, Międzynarodowy Dzień Solidarności Ludzi Pracy, popularnie zwany 1 Maja – międzynarodowe święto klasy robotniczej, obchodzone od 1890 corocznie 1 maja. W Polsce Święto Pracy jest świętem państwowym od 1950 . Święto </a:t>
            </a:r>
            <a:r>
              <a:rPr lang="pl-PL" dirty="0">
                <a:solidFill>
                  <a:srgbClr val="C00000"/>
                </a:solidFill>
              </a:rPr>
              <a:t>wprowadziła w 1889 II Międzynarodówka dla upamiętnienia wydarzeń z pierwszych dni maja 1886 w Chicago, w Stanach Zjednoczonych po…wprowadziła w 1889 II Międzynarodówka dla upamiętnienia wydarzeń z pierwszych dni maja 1886 w Chicago, w Stanach Zjednoczonych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6B96903-649E-4433-8479-CAC3C76D446B}"/>
              </a:ext>
            </a:extLst>
          </p:cNvPr>
          <p:cNvSpPr/>
          <p:nvPr/>
        </p:nvSpPr>
        <p:spPr>
          <a:xfrm>
            <a:off x="6291233" y="1397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Święto</a:t>
            </a:r>
            <a:r>
              <a:rPr lang="pl-PL" dirty="0" smtClean="0"/>
              <a:t> </a:t>
            </a:r>
            <a:r>
              <a:rPr lang="pl-PL" dirty="0">
                <a:solidFill>
                  <a:schemeClr val="bg1"/>
                </a:solidFill>
              </a:rPr>
              <a:t>Flagi Rzeczypospolitej Polskiej – polskie święto wprowadzone na mocy ustawy z 20 lutego 2004 , obchodzone między świętami 1 maja (zwanym Świętem Pracy) i 3 maja </a:t>
            </a:r>
            <a:r>
              <a:rPr lang="pl-PL" dirty="0">
                <a:solidFill>
                  <a:srgbClr val="FF0000"/>
                </a:solidFill>
              </a:rPr>
              <a:t>(Świętem Narodowym 3 Maja). 2 maja nie jest dniem wolnym od pracy, jednak wielu Polaków bierze w ten dzień urlop, ze względu na to, że ta data jest jedyną w kalendarzu występującą pomiędzy dwoma dniami wolnymi od pracy.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E7A3C0C-1B37-4BB9-9627-92E29878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95" y="3873245"/>
            <a:ext cx="2800350" cy="19663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41DBE0F-DA49-4962-9FE8-203CFCCD30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8903" y="3959406"/>
            <a:ext cx="3447097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781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DFBA4EA-667C-4B7D-91AD-3B7822364A09}"/>
              </a:ext>
            </a:extLst>
          </p:cNvPr>
          <p:cNvSpPr/>
          <p:nvPr/>
        </p:nvSpPr>
        <p:spPr>
          <a:xfrm>
            <a:off x="4195736" y="0"/>
            <a:ext cx="3270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Dzień Flagi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60FC361A-B599-48C1-919C-FB6F6E45EAED}"/>
              </a:ext>
            </a:extLst>
          </p:cNvPr>
          <p:cNvSpPr/>
          <p:nvPr/>
        </p:nvSpPr>
        <p:spPr>
          <a:xfrm>
            <a:off x="3699318" y="714466"/>
            <a:ext cx="4793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Warto pamiętać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A71AC70-BFDA-46FB-B297-7F4D5DA5BFFD}"/>
              </a:ext>
            </a:extLst>
          </p:cNvPr>
          <p:cNvSpPr txBox="1"/>
          <p:nvPr/>
        </p:nvSpPr>
        <p:spPr>
          <a:xfrm>
            <a:off x="702365" y="2213113"/>
            <a:ext cx="938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-Flaga to jeden z  symboli  narodowych ,dlatego szanujemy ją .</a:t>
            </a:r>
          </a:p>
          <a:p>
            <a:r>
              <a:rPr lang="pl-PL" dirty="0"/>
              <a:t>Tego dnia   Polacy wywieszają na dom ,balkon flagę.</a:t>
            </a:r>
          </a:p>
          <a:p>
            <a:r>
              <a:rPr lang="pl-PL" dirty="0"/>
              <a:t>Flagę  na pewno   znajdziemy na pałacu prezydenckim, urzędzie gminy miasta.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B33A0EC2-7AEF-4CC9-92C2-F1BFE4814788}"/>
              </a:ext>
            </a:extLst>
          </p:cNvPr>
          <p:cNvSpPr/>
          <p:nvPr/>
        </p:nvSpPr>
        <p:spPr>
          <a:xfrm>
            <a:off x="5685182" y="37117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Zadbaj by twoja flaga była wyprana, wyprasowana i niepostrzępiona. Nie pisz po fladze. Nie wywieszaj flagi z godłem – podnoszą ją tylko statki morskie, kapitanaty, lotniska i ambasady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A8FE23A-3A5B-4AB2-9525-D42FC334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537" y="461665"/>
            <a:ext cx="3118382" cy="258532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E61065C-DD5E-4510-9B8C-AFDB9F1B11CA}"/>
              </a:ext>
            </a:extLst>
          </p:cNvPr>
          <p:cNvSpPr txBox="1"/>
          <p:nvPr/>
        </p:nvSpPr>
        <p:spPr>
          <a:xfrm>
            <a:off x="702365" y="4023360"/>
            <a:ext cx="4573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 oznaczają kolory na fladze?</a:t>
            </a:r>
          </a:p>
          <a:p>
            <a:r>
              <a:rPr lang="pl-PL" dirty="0">
                <a:solidFill>
                  <a:srgbClr val="FF0000"/>
                </a:solidFill>
              </a:rPr>
              <a:t>Kolor czerwony</a:t>
            </a:r>
            <a:r>
              <a:rPr lang="pl-PL" dirty="0"/>
              <a:t> jest symbolem ognia, oznacza odwagę i waleczność.</a:t>
            </a:r>
          </a:p>
          <a:p>
            <a:r>
              <a:rPr lang="pl-PL" dirty="0">
                <a:highlight>
                  <a:srgbClr val="C0C0C0"/>
                </a:highlight>
                <a:latin typeface="Roboto"/>
              </a:rPr>
              <a:t>Kolor biały </a:t>
            </a:r>
            <a:r>
              <a:rPr lang="pl-PL" dirty="0">
                <a:solidFill>
                  <a:srgbClr val="111111"/>
                </a:solidFill>
                <a:latin typeface="Roboto"/>
              </a:rPr>
              <a:t>oznacza srebro, a także wodę oraz </a:t>
            </a:r>
            <a:r>
              <a:rPr lang="pl-PL" b="1" dirty="0">
                <a:solidFill>
                  <a:srgbClr val="111111"/>
                </a:solidFill>
                <a:latin typeface="Roboto"/>
              </a:rPr>
              <a:t>czystość</a:t>
            </a:r>
            <a:r>
              <a:rPr lang="pl-PL" dirty="0">
                <a:solidFill>
                  <a:srgbClr val="111111"/>
                </a:solidFill>
                <a:latin typeface="Roboto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0253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6ECB55C-068C-4B36-A00D-0EA69ED99B65}"/>
              </a:ext>
            </a:extLst>
          </p:cNvPr>
          <p:cNvSpPr/>
          <p:nvPr/>
        </p:nvSpPr>
        <p:spPr>
          <a:xfrm>
            <a:off x="2752762" y="-133674"/>
            <a:ext cx="7163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tak dla przypomnienia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688278B6-650C-4DEF-9C54-BE7DF409C49E}"/>
              </a:ext>
            </a:extLst>
          </p:cNvPr>
          <p:cNvSpPr/>
          <p:nvPr/>
        </p:nvSpPr>
        <p:spPr>
          <a:xfrm>
            <a:off x="2103914" y="789656"/>
            <a:ext cx="798417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Mamy </a:t>
            </a:r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trz</a:t>
            </a:r>
            <a:r>
              <a:rPr lang="pl-P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 znaki narodowe</a:t>
            </a:r>
          </a:p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-Godło</a:t>
            </a:r>
          </a:p>
          <a:p>
            <a:pPr algn="ctr"/>
            <a:r>
              <a:rPr lang="pl-P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-Flaga</a:t>
            </a:r>
          </a:p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-Hymn narodowy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EF36D6C-DFE2-43A5-8BEE-976D3DF0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85" y="2059665"/>
            <a:ext cx="2368744" cy="165094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F6B215E-5169-43EF-9425-C9B8D4F4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76" y="4600161"/>
            <a:ext cx="1743075" cy="2057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253B6AE-A63F-479C-803E-9BD5C3230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163" y="3710608"/>
            <a:ext cx="26384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800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303451E-B3A4-4364-A225-58878D53475A}"/>
              </a:ext>
            </a:extLst>
          </p:cNvPr>
          <p:cNvSpPr/>
          <p:nvPr/>
        </p:nvSpPr>
        <p:spPr>
          <a:xfrm>
            <a:off x="3107332" y="343405"/>
            <a:ext cx="544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Dziękuję </a:t>
            </a:r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54A46DF-C1BB-4544-AD1A-1E6460B380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58" y="1476217"/>
            <a:ext cx="3102906" cy="4157894"/>
          </a:xfrm>
          <a:prstGeom prst="rect">
            <a:avLst/>
          </a:prstGeom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2986C8C0-4839-41A6-A95B-969E5071CC01}"/>
              </a:ext>
            </a:extLst>
          </p:cNvPr>
          <p:cNvSpPr/>
          <p:nvPr/>
        </p:nvSpPr>
        <p:spPr>
          <a:xfrm>
            <a:off x="970671" y="1505243"/>
            <a:ext cx="1378634" cy="3094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97852CE-F241-443C-A548-ED5654AA3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16" y="2022218"/>
            <a:ext cx="3638550" cy="26289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D03464B0-5C23-44AA-9772-EA2B98E92E30}"/>
              </a:ext>
            </a:extLst>
          </p:cNvPr>
          <p:cNvSpPr/>
          <p:nvPr/>
        </p:nvSpPr>
        <p:spPr>
          <a:xfrm>
            <a:off x="3048000" y="24133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>
              <a:solidFill>
                <a:srgbClr val="70757A"/>
              </a:solidFill>
              <a:latin typeface="Roboto"/>
            </a:endParaRPr>
          </a:p>
          <a:p>
            <a:r>
              <a:rPr lang="pl-PL" dirty="0">
                <a:solidFill>
                  <a:srgbClr val="202124"/>
                </a:solidFill>
                <a:latin typeface="Roboto"/>
              </a:rPr>
              <a:t/>
            </a:r>
            <a:br>
              <a:rPr lang="pl-PL" dirty="0">
                <a:solidFill>
                  <a:srgbClr val="202124"/>
                </a:solidFill>
                <a:latin typeface="Roboto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61547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510</Words>
  <Application>Microsoft Office PowerPoint</Application>
  <PresentationFormat>Niestandardowy</PresentationFormat>
  <Paragraphs>49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Nawrocki</dc:creator>
  <cp:lastModifiedBy>User</cp:lastModifiedBy>
  <cp:revision>19</cp:revision>
  <dcterms:created xsi:type="dcterms:W3CDTF">2021-04-22T13:59:09Z</dcterms:created>
  <dcterms:modified xsi:type="dcterms:W3CDTF">2021-04-30T09:38:43Z</dcterms:modified>
</cp:coreProperties>
</file>