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80" r:id="rId5"/>
    <p:sldId id="271" r:id="rId6"/>
    <p:sldId id="272" r:id="rId7"/>
    <p:sldId id="273" r:id="rId8"/>
    <p:sldId id="267" r:id="rId9"/>
    <p:sldId id="269" r:id="rId10"/>
    <p:sldId id="270" r:id="rId11"/>
    <p:sldId id="263" r:id="rId12"/>
    <p:sldId id="264" r:id="rId13"/>
    <p:sldId id="276" r:id="rId14"/>
    <p:sldId id="277" r:id="rId15"/>
    <p:sldId id="279" r:id="rId16"/>
    <p:sldId id="27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5A871B-8C40-4606-9032-9C05B8C4297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26FCB7-E442-4519-8441-F7CBF5CBA40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Janka Kirschner je rebelka. Neuveriteľné, čo si dovolila na strednej! |  Novinky | Televízia Markí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3839"/>
            <a:ext cx="7062828" cy="39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8064" y="1268760"/>
            <a:ext cx="2808313" cy="1828090"/>
          </a:xfrm>
        </p:spPr>
        <p:txBody>
          <a:bodyPr>
            <a:normAutofit/>
          </a:bodyPr>
          <a:lstStyle/>
          <a:p>
            <a:r>
              <a:rPr lang="sk-SK" dirty="0" smtClean="0"/>
              <a:t>Jana </a:t>
            </a:r>
            <a:r>
              <a:rPr lang="sk-SK" dirty="0" err="1" smtClean="0"/>
              <a:t>Kirschner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3717032"/>
            <a:ext cx="1872208" cy="1584176"/>
          </a:xfrm>
        </p:spPr>
        <p:txBody>
          <a:bodyPr>
            <a:noAutofit/>
          </a:bodyPr>
          <a:lstStyle/>
          <a:p>
            <a:r>
              <a:rPr lang="sk-SK" sz="3200" b="1" dirty="0" smtClean="0"/>
              <a:t>POKOJ</a:t>
            </a:r>
          </a:p>
          <a:p>
            <a:r>
              <a:rPr lang="sk-SK" sz="3200" b="1" dirty="0" smtClean="0"/>
              <a:t> </a:t>
            </a:r>
            <a:r>
              <a:rPr lang="sk-SK" sz="3200" b="1" smtClean="0"/>
              <a:t>V </a:t>
            </a:r>
            <a:endParaRPr lang="sk-SK" sz="3200" b="1" smtClean="0"/>
          </a:p>
          <a:p>
            <a:r>
              <a:rPr lang="sk-SK" sz="3200" b="1" dirty="0" smtClean="0"/>
              <a:t>DUŠI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8053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794185" y="1988840"/>
            <a:ext cx="7704856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buFontTx/>
              <a:buChar char="-"/>
              <a:defRPr/>
            </a:pPr>
            <a:r>
              <a:rPr lang="cs-CZ" sz="2800" b="1" dirty="0">
                <a:cs typeface="Arial" charset="0"/>
              </a:rPr>
              <a:t>Téma: </a:t>
            </a:r>
            <a:r>
              <a:rPr lang="sk-SK" sz="2800" dirty="0"/>
              <a:t>smútok, odchod, </a:t>
            </a:r>
            <a:r>
              <a:rPr lang="sk-SK" sz="2800" dirty="0" smtClean="0"/>
              <a:t>opustenie</a:t>
            </a:r>
          </a:p>
          <a:p>
            <a:pPr marL="0" indent="0">
              <a:buNone/>
              <a:defRPr/>
            </a:pPr>
            <a:endParaRPr lang="cs-CZ" sz="2800" b="1" dirty="0"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cs-CZ" sz="2800" b="1" dirty="0" err="1">
                <a:cs typeface="Arial" charset="0"/>
              </a:rPr>
              <a:t>Hlavná</a:t>
            </a:r>
            <a:r>
              <a:rPr lang="cs-CZ" sz="2800" b="1" dirty="0">
                <a:cs typeface="Arial" charset="0"/>
              </a:rPr>
              <a:t> </a:t>
            </a:r>
            <a:r>
              <a:rPr lang="cs-CZ" sz="2800" b="1" dirty="0" err="1">
                <a:cs typeface="Arial" charset="0"/>
              </a:rPr>
              <a:t>myšlienka</a:t>
            </a:r>
            <a:r>
              <a:rPr lang="cs-CZ" sz="2800" b="1" dirty="0">
                <a:cs typeface="Arial" charset="0"/>
              </a:rPr>
              <a:t>: </a:t>
            </a:r>
            <a:r>
              <a:rPr lang="sk-SK" sz="2800" dirty="0" smtClean="0"/>
              <a:t>Keď sa končí láska, aj príroda zosmutnie a stíchne.</a:t>
            </a:r>
          </a:p>
          <a:p>
            <a:pPr>
              <a:buFontTx/>
              <a:buChar char="-"/>
              <a:defRPr/>
            </a:pPr>
            <a:endParaRPr lang="cs-CZ" sz="2800" b="1" dirty="0" smtClean="0">
              <a:cs typeface="Arial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>
              <a:solidFill>
                <a:srgbClr val="12623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5" name="Picture 2" descr="vykricnik-600×600 – MISIONÁRI VERBISTI V BRATIS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01099"/>
            <a:ext cx="166308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Aký rým sa nachádza v týchto veršoch?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Škovránok hlávku k </a:t>
            </a:r>
            <a:r>
              <a:rPr lang="sk-SK" dirty="0" smtClean="0"/>
              <a:t>zemi </a:t>
            </a:r>
            <a:r>
              <a:rPr lang="sk-SK" dirty="0"/>
              <a:t>kloní,</a:t>
            </a:r>
            <a:br>
              <a:rPr lang="sk-SK" dirty="0"/>
            </a:br>
            <a:r>
              <a:rPr lang="sk-SK" dirty="0"/>
              <a:t>umrela pieseň na jabloni, </a:t>
            </a:r>
            <a:br>
              <a:rPr lang="sk-SK" dirty="0"/>
            </a:br>
            <a:r>
              <a:rPr lang="sk-SK" dirty="0"/>
              <a:t>utíchol les, </a:t>
            </a:r>
            <a:r>
              <a:rPr lang="sk-SK" dirty="0" smtClean="0"/>
              <a:t>osirel </a:t>
            </a:r>
            <a:r>
              <a:rPr lang="sk-SK" dirty="0"/>
              <a:t>háj,</a:t>
            </a:r>
          </a:p>
          <a:p>
            <a:pPr marL="0" indent="0">
              <a:buNone/>
            </a:pPr>
            <a:r>
              <a:rPr lang="sk-SK" dirty="0" smtClean="0"/>
              <a:t>milému </a:t>
            </a:r>
            <a:r>
              <a:rPr lang="sk-SK" dirty="0"/>
              <a:t>svojmu zbohom dnes </a:t>
            </a:r>
            <a:r>
              <a:rPr lang="sk-SK" dirty="0" smtClean="0"/>
              <a:t>daj.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2" descr="Fotka 3D white opřen zády otazník #11060156 | fotobanka Fotky&amp;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2" y="4293096"/>
            <a:ext cx="1355626" cy="17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Škovránok hlávku k </a:t>
            </a:r>
            <a:r>
              <a:rPr lang="sk-SK" dirty="0" smtClean="0"/>
              <a:t>zemi </a:t>
            </a:r>
            <a:r>
              <a:rPr lang="sk-SK" dirty="0">
                <a:solidFill>
                  <a:srgbClr val="FF0000"/>
                </a:solidFill>
              </a:rPr>
              <a:t>kloní</a:t>
            </a:r>
            <a:r>
              <a:rPr lang="sk-SK" dirty="0"/>
              <a:t>,</a:t>
            </a:r>
            <a:br>
              <a:rPr lang="sk-SK" dirty="0"/>
            </a:br>
            <a:r>
              <a:rPr lang="sk-SK" dirty="0"/>
              <a:t>umrela pieseň na </a:t>
            </a:r>
            <a:r>
              <a:rPr lang="sk-SK" dirty="0">
                <a:solidFill>
                  <a:srgbClr val="FF0000"/>
                </a:solidFill>
              </a:rPr>
              <a:t>jabloni,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utíchol les, </a:t>
            </a:r>
            <a:r>
              <a:rPr lang="sk-SK" dirty="0" smtClean="0"/>
              <a:t>osirel </a:t>
            </a:r>
            <a:r>
              <a:rPr lang="sk-SK" dirty="0">
                <a:solidFill>
                  <a:srgbClr val="00B0F0"/>
                </a:solidFill>
              </a:rPr>
              <a:t>háj,</a:t>
            </a:r>
          </a:p>
          <a:p>
            <a:pPr marL="0" indent="0">
              <a:buNone/>
            </a:pPr>
            <a:r>
              <a:rPr lang="sk-SK" dirty="0" smtClean="0"/>
              <a:t>milému </a:t>
            </a:r>
            <a:r>
              <a:rPr lang="sk-SK" dirty="0"/>
              <a:t>svojmu zbohom dnes</a:t>
            </a:r>
            <a:r>
              <a:rPr lang="sk-SK" dirty="0">
                <a:solidFill>
                  <a:srgbClr val="00B0F0"/>
                </a:solidFill>
              </a:rPr>
              <a:t> </a:t>
            </a:r>
            <a:r>
              <a:rPr lang="sk-SK" dirty="0" smtClean="0">
                <a:solidFill>
                  <a:srgbClr val="00B0F0"/>
                </a:solidFill>
              </a:rPr>
              <a:t>daj.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Druh rýmu</a:t>
            </a:r>
            <a:r>
              <a:rPr lang="sk-SK" b="1" dirty="0" smtClean="0"/>
              <a:t>: Združený rým</a:t>
            </a:r>
          </a:p>
          <a:p>
            <a:pPr marL="0" indent="0">
              <a:buNone/>
            </a:pPr>
            <a:r>
              <a:rPr lang="sk-SK" dirty="0" smtClean="0"/>
              <a:t>Schéma: </a:t>
            </a:r>
            <a:r>
              <a:rPr lang="sk-SK" b="1" dirty="0" err="1" smtClean="0"/>
              <a:t>aabb</a:t>
            </a:r>
            <a:endParaRPr lang="sk-SK" b="1" dirty="0"/>
          </a:p>
          <a:p>
            <a:endParaRPr lang="sk-SK" dirty="0"/>
          </a:p>
        </p:txBody>
      </p:sp>
      <p:pic>
        <p:nvPicPr>
          <p:cNvPr id="4" name="Picture 2" descr="vykricnik-600×600 – MISIONÁRI VERBISTI V BRATIS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66308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Pomenuj básnické prostriedky: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/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Umrela pieseň na jabloni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Duša boľavá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err="1" smtClean="0"/>
              <a:t>Nekľudná</a:t>
            </a:r>
            <a:r>
              <a:rPr lang="sk-SK" dirty="0" smtClean="0"/>
              <a:t> pieseň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Utíchol 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Život rozdelí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/>
              <a:t>S</a:t>
            </a:r>
            <a:r>
              <a:rPr lang="sk-SK" dirty="0" smtClean="0"/>
              <a:t>mrť spojí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/>
              <a:t>H</a:t>
            </a:r>
            <a:r>
              <a:rPr lang="sk-SK" dirty="0" smtClean="0"/>
              <a:t>lávka</a:t>
            </a:r>
            <a:endParaRPr lang="sk-SK" dirty="0"/>
          </a:p>
        </p:txBody>
      </p:sp>
      <p:pic>
        <p:nvPicPr>
          <p:cNvPr id="4" name="Picture 2" descr="Fotka 3D white opřen zády otazník #11060156 | fotobanka Fotky&amp;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2" y="4293096"/>
            <a:ext cx="1355626" cy="17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Pomenuj básnické prostriedky: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/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Umrela pieseň na jabloni - personifikácia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Duša boľavá - epiteton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err="1" smtClean="0"/>
              <a:t>Nekľudná</a:t>
            </a:r>
            <a:r>
              <a:rPr lang="sk-SK" dirty="0" smtClean="0"/>
              <a:t> pieseň - epiteton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Utíchol les - personifikácia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Život rozdelí - personifikácia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/>
              <a:t>S</a:t>
            </a:r>
            <a:r>
              <a:rPr lang="sk-SK" dirty="0" smtClean="0"/>
              <a:t>mrť spojí – personifikácia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Hlávka - zdrobnenina</a:t>
            </a:r>
            <a:endParaRPr lang="sk-SK" dirty="0"/>
          </a:p>
        </p:txBody>
      </p:sp>
      <p:pic>
        <p:nvPicPr>
          <p:cNvPr id="4" name="Picture 2" descr="vykricnik-600×600 – MISIONÁRI VERBISTI V BRATIS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66308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POZNÁMKY DO ZOŠITA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lu 4"/>
          <p:cNvSpPr/>
          <p:nvPr/>
        </p:nvSpPr>
        <p:spPr>
          <a:xfrm>
            <a:off x="2339752" y="3933056"/>
            <a:ext cx="86409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Několik dobrých důvodů, proč si psát deník • Hobby / inStor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2877">
            <a:off x="3565210" y="2649560"/>
            <a:ext cx="4835601" cy="24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JANA KIRSCHNER</a:t>
            </a:r>
            <a:br>
              <a:rPr lang="sk-SK" dirty="0" smtClean="0"/>
            </a:br>
            <a:r>
              <a:rPr lang="sk-SK" dirty="0" smtClean="0"/>
              <a:t>POKOJ V DUŠI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 err="1">
                <a:cs typeface="Arial" charset="0"/>
              </a:rPr>
              <a:t>Literárna</a:t>
            </a:r>
            <a:r>
              <a:rPr lang="cs-CZ" b="1" dirty="0">
                <a:cs typeface="Arial" charset="0"/>
              </a:rPr>
              <a:t> forma: </a:t>
            </a:r>
            <a:r>
              <a:rPr lang="cs-CZ" b="1" dirty="0" err="1">
                <a:cs typeface="Arial" charset="0"/>
              </a:rPr>
              <a:t>poézia</a:t>
            </a:r>
            <a:r>
              <a:rPr lang="cs-CZ" b="1" dirty="0">
                <a:cs typeface="Arial" charset="0"/>
              </a:rPr>
              <a:t> </a:t>
            </a:r>
            <a:endParaRPr lang="cs-CZ" i="1" dirty="0">
              <a:cs typeface="Arial" charset="0"/>
            </a:endParaRPr>
          </a:p>
          <a:p>
            <a:pPr>
              <a:buFontTx/>
              <a:buChar char="-"/>
            </a:pPr>
            <a:r>
              <a:rPr lang="cs-CZ" b="1" dirty="0" err="1">
                <a:cs typeface="Arial" charset="0"/>
              </a:rPr>
              <a:t>Literárny</a:t>
            </a:r>
            <a:r>
              <a:rPr lang="cs-CZ" b="1" dirty="0">
                <a:cs typeface="Arial" charset="0"/>
              </a:rPr>
              <a:t> druh: lyrika</a:t>
            </a:r>
          </a:p>
          <a:p>
            <a:pPr>
              <a:buFontTx/>
              <a:buChar char="-"/>
            </a:pPr>
            <a:r>
              <a:rPr lang="cs-CZ" b="1" dirty="0" err="1">
                <a:cs typeface="Arial" charset="0"/>
              </a:rPr>
              <a:t>Literárny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err="1">
                <a:cs typeface="Arial" charset="0"/>
              </a:rPr>
              <a:t>žáner</a:t>
            </a:r>
            <a:r>
              <a:rPr lang="cs-CZ" b="1" dirty="0">
                <a:cs typeface="Arial" charset="0"/>
              </a:rPr>
              <a:t>: </a:t>
            </a:r>
            <a:r>
              <a:rPr lang="cs-CZ" b="1" dirty="0" err="1">
                <a:cs typeface="Arial" charset="0"/>
              </a:rPr>
              <a:t>populárna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err="1">
                <a:cs typeface="Arial" charset="0"/>
              </a:rPr>
              <a:t>pieseň</a:t>
            </a:r>
            <a:endParaRPr lang="cs-CZ" b="1" dirty="0"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cs typeface="Arial" charset="0"/>
              </a:rPr>
              <a:t>Téma: </a:t>
            </a:r>
            <a:r>
              <a:rPr lang="sk-SK" dirty="0" smtClean="0"/>
              <a:t>smútok</a:t>
            </a:r>
            <a:r>
              <a:rPr lang="sk-SK" dirty="0"/>
              <a:t>, odchod, </a:t>
            </a:r>
            <a:r>
              <a:rPr lang="sk-SK" dirty="0" smtClean="0"/>
              <a:t>opustenie</a:t>
            </a:r>
            <a:endParaRPr lang="cs-CZ" b="1" dirty="0"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cs-CZ" b="1" dirty="0" err="1">
                <a:cs typeface="Arial" charset="0"/>
              </a:rPr>
              <a:t>Hlavná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err="1">
                <a:cs typeface="Arial" charset="0"/>
              </a:rPr>
              <a:t>myšlienka</a:t>
            </a:r>
            <a:r>
              <a:rPr lang="cs-CZ" b="1" dirty="0">
                <a:cs typeface="Arial" charset="0"/>
              </a:rPr>
              <a:t>: </a:t>
            </a:r>
            <a:r>
              <a:rPr lang="sk-SK" dirty="0"/>
              <a:t>Keď sa končí láska, aj príroda zosmutnie a stíchne</a:t>
            </a:r>
            <a:r>
              <a:rPr lang="sk-SK" dirty="0" smtClean="0"/>
              <a:t>.</a:t>
            </a:r>
            <a:endParaRPr lang="cs-CZ" b="1" dirty="0">
              <a:cs typeface="Arial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cs typeface="Arial" charset="0"/>
              </a:rPr>
              <a:t>Druh </a:t>
            </a:r>
            <a:r>
              <a:rPr lang="cs-CZ" b="1" dirty="0">
                <a:cs typeface="Arial" charset="0"/>
              </a:rPr>
              <a:t>rýmu: </a:t>
            </a:r>
            <a:r>
              <a:rPr lang="cs-CZ" b="1" dirty="0" err="1" smtClean="0">
                <a:cs typeface="Arial" charset="0"/>
              </a:rPr>
              <a:t>združený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b="1" dirty="0">
                <a:cs typeface="Arial" charset="0"/>
              </a:rPr>
              <a:t>(</a:t>
            </a:r>
            <a:r>
              <a:rPr lang="cs-CZ" b="1" dirty="0" err="1" smtClean="0">
                <a:cs typeface="Arial" charset="0"/>
              </a:rPr>
              <a:t>aabb</a:t>
            </a:r>
            <a:r>
              <a:rPr lang="cs-CZ" b="1" dirty="0" smtClean="0">
                <a:cs typeface="Arial" charset="0"/>
              </a:rPr>
              <a:t>)</a:t>
            </a:r>
            <a:endParaRPr lang="cs-CZ" b="1" dirty="0" smtClean="0">
              <a:cs typeface="Arial" charset="0"/>
            </a:endParaRPr>
          </a:p>
        </p:txBody>
      </p:sp>
      <p:sp>
        <p:nvSpPr>
          <p:cNvPr id="4" name="Šípka doprava 3"/>
          <p:cNvSpPr/>
          <p:nvPr/>
        </p:nvSpPr>
        <p:spPr>
          <a:xfrm>
            <a:off x="179512" y="764704"/>
            <a:ext cx="2088232" cy="1008112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Autorka textu aj hudby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898615" y="1207272"/>
            <a:ext cx="2913863" cy="4539412"/>
          </a:xfrm>
        </p:spPr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 rot="-60000">
            <a:off x="1222101" y="1746696"/>
            <a:ext cx="2958638" cy="3976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dirty="0">
                <a:cs typeface="Arial" pitchFamily="34" charset="0"/>
              </a:rPr>
              <a:t>Popularitu si získala albumom </a:t>
            </a:r>
            <a:r>
              <a:rPr lang="sk-SK" b="1" i="1" dirty="0">
                <a:solidFill>
                  <a:schemeClr val="tx2"/>
                </a:solidFill>
                <a:cs typeface="Arial" pitchFamily="34" charset="0"/>
              </a:rPr>
              <a:t>V cudzom meste</a:t>
            </a:r>
            <a:r>
              <a:rPr lang="sk-SK" dirty="0"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sk-SK" dirty="0">
                <a:cs typeface="Arial" pitchFamily="34" charset="0"/>
              </a:rPr>
              <a:t>    za ktorý jej boli udelené ceny Hudobnej  akadémie v dvoch kategóriách: </a:t>
            </a:r>
            <a:r>
              <a:rPr lang="sk-SK" i="1" dirty="0">
                <a:cs typeface="Arial" pitchFamily="34" charset="0"/>
              </a:rPr>
              <a:t>Umelec roka</a:t>
            </a:r>
            <a:r>
              <a:rPr lang="sk-SK" dirty="0">
                <a:cs typeface="Arial" pitchFamily="34" charset="0"/>
              </a:rPr>
              <a:t> a </a:t>
            </a:r>
            <a:r>
              <a:rPr lang="sk-SK" i="1" dirty="0">
                <a:cs typeface="Arial" pitchFamily="34" charset="0"/>
              </a:rPr>
              <a:t>Album roka</a:t>
            </a:r>
            <a:r>
              <a:rPr lang="sk-SK" dirty="0">
                <a:cs typeface="Arial" pitchFamily="34" charset="0"/>
              </a:rPr>
              <a:t>. </a:t>
            </a:r>
          </a:p>
          <a:p>
            <a:pPr>
              <a:defRPr/>
            </a:pPr>
            <a:endParaRPr lang="sk-SK" dirty="0" smtClean="0">
              <a:cs typeface="Arial" pitchFamily="34" charset="0"/>
            </a:endParaRPr>
          </a:p>
          <a:p>
            <a:pPr>
              <a:defRPr/>
            </a:pPr>
            <a:r>
              <a:rPr lang="sk-SK" dirty="0" smtClean="0">
                <a:cs typeface="Arial" pitchFamily="34" charset="0"/>
              </a:rPr>
              <a:t>V </a:t>
            </a:r>
            <a:r>
              <a:rPr lang="sk-SK" dirty="0">
                <a:cs typeface="Arial" pitchFamily="34" charset="0"/>
              </a:rPr>
              <a:t>roku 1999 vyhrala v ankete Zlatý slávik v kategórii </a:t>
            </a:r>
            <a:r>
              <a:rPr lang="sk-SK" i="1" dirty="0">
                <a:cs typeface="Arial" pitchFamily="34" charset="0"/>
              </a:rPr>
              <a:t>Speváčka roka </a:t>
            </a:r>
            <a:r>
              <a:rPr lang="sk-SK" dirty="0">
                <a:cs typeface="Arial" pitchFamily="34" charset="0"/>
              </a:rPr>
              <a:t>a denníkom Pravda bola zaradená medzi</a:t>
            </a:r>
          </a:p>
          <a:p>
            <a:pPr>
              <a:defRPr/>
            </a:pPr>
            <a:r>
              <a:rPr lang="sk-SK" dirty="0">
                <a:cs typeface="Arial" pitchFamily="34" charset="0"/>
              </a:rPr>
              <a:t>    </a:t>
            </a:r>
            <a:r>
              <a:rPr lang="sk-SK" i="1" dirty="0">
                <a:cs typeface="Arial" pitchFamily="34" charset="0"/>
              </a:rPr>
              <a:t>10 osobností roka</a:t>
            </a:r>
            <a:r>
              <a:rPr lang="sk-SK" dirty="0">
                <a:cs typeface="Arial" pitchFamily="34" charset="0"/>
              </a:rPr>
              <a:t>.</a:t>
            </a:r>
          </a:p>
          <a:p>
            <a:endParaRPr lang="sk-SK" dirty="0"/>
          </a:p>
        </p:txBody>
      </p:sp>
      <p:pic>
        <p:nvPicPr>
          <p:cNvPr id="2050" name="Picture 2" descr="JANA KIRSCHNER: Podle dcer jsem &quot;crazy máma&quot; -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72" y="1484784"/>
            <a:ext cx="27195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774381"/>
            <a:ext cx="3168352" cy="5194024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chemeClr val="tx2"/>
                </a:solidFill>
              </a:rPr>
              <a:t>29. januára 2009 bola premiéra slovenského filmu Pokoj v duši.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chemeClr val="tx2"/>
                </a:solidFill>
              </a:rPr>
              <a:t>Autorkou aj interpretkou skladby s rovnomerným názvom je speváčka Jana </a:t>
            </a:r>
            <a:r>
              <a:rPr lang="sk-SK" dirty="0" err="1" smtClean="0">
                <a:solidFill>
                  <a:schemeClr val="tx2"/>
                </a:solidFill>
              </a:rPr>
              <a:t>Kirschner</a:t>
            </a:r>
            <a:r>
              <a:rPr lang="sk-SK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chemeClr val="tx2"/>
                </a:solidFill>
              </a:rPr>
              <a:t>2009 </a:t>
            </a:r>
            <a:r>
              <a:rPr lang="sk-SK" dirty="0">
                <a:solidFill>
                  <a:schemeClr val="tx2"/>
                </a:solidFill>
              </a:rPr>
              <a:t>- Jana </a:t>
            </a:r>
            <a:r>
              <a:rPr lang="sk-SK" dirty="0" err="1">
                <a:solidFill>
                  <a:schemeClr val="tx2"/>
                </a:solidFill>
              </a:rPr>
              <a:t>Kirschner</a:t>
            </a:r>
            <a:r>
              <a:rPr lang="sk-SK" dirty="0">
                <a:solidFill>
                  <a:schemeClr val="tx2"/>
                </a:solidFill>
              </a:rPr>
              <a:t> - „Pokoj v duši“ - kategória </a:t>
            </a:r>
            <a:r>
              <a:rPr lang="sk-SK" dirty="0" err="1">
                <a:solidFill>
                  <a:schemeClr val="tx2"/>
                </a:solidFill>
              </a:rPr>
              <a:t>Rádioslávik</a:t>
            </a:r>
            <a:r>
              <a:rPr lang="sk-SK" dirty="0">
                <a:solidFill>
                  <a:schemeClr val="tx2"/>
                </a:solidFill>
              </a:rPr>
              <a:t> (najhranejší interpret v rádiu)</a:t>
            </a:r>
          </a:p>
          <a:p>
            <a:pPr>
              <a:buNone/>
              <a:defRPr/>
            </a:pPr>
            <a:endParaRPr lang="sk-SK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k-SK" dirty="0">
                <a:solidFill>
                  <a:schemeClr val="tx2"/>
                </a:solidFill>
              </a:rPr>
              <a:t>2009 - Jana </a:t>
            </a:r>
            <a:r>
              <a:rPr lang="sk-SK" dirty="0" err="1">
                <a:solidFill>
                  <a:schemeClr val="tx2"/>
                </a:solidFill>
              </a:rPr>
              <a:t>Kirschner</a:t>
            </a:r>
            <a:r>
              <a:rPr lang="sk-SK" dirty="0">
                <a:solidFill>
                  <a:schemeClr val="tx2"/>
                </a:solidFill>
              </a:rPr>
              <a:t> - „Pokoj v duši“ - kategória Hit roka</a:t>
            </a:r>
          </a:p>
          <a:p>
            <a:endParaRPr lang="sk-SK" dirty="0"/>
          </a:p>
        </p:txBody>
      </p:sp>
      <p:pic>
        <p:nvPicPr>
          <p:cNvPr id="3074" name="Picture 2" descr="DVD Film ~ Pokoj v duši (DVD + CD) ~ R. Luknár, J. Vondráček, A. Mokos, V.  Topinková, R. Wieckiewi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53542"/>
            <a:ext cx="3665984" cy="52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4012462" y="5660935"/>
            <a:ext cx="4320480" cy="50405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https://www.youtube.com/watch?v=ZMZSv54CIt4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44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 S TEXTOM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lu 4"/>
          <p:cNvSpPr/>
          <p:nvPr/>
        </p:nvSpPr>
        <p:spPr>
          <a:xfrm>
            <a:off x="2339752" y="3933056"/>
            <a:ext cx="86409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2" name="Picture 2" descr="Pozrite si, kto zvíťazil v ankete Kniha roka 2014 - Webnovin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794">
            <a:off x="3789038" y="3073757"/>
            <a:ext cx="4583746" cy="30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Akú náladu v tebe vyvoláva text populárnej piesne pokoj v duši?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sk-SK" dirty="0" smtClean="0"/>
              <a:t>Líšia sa tvoje pocity pri čítaní, resp. počúvaní piesne Pokoj v Duši a piesne v Dolinách?</a:t>
            </a:r>
            <a:endParaRPr lang="sk-SK" dirty="0"/>
          </a:p>
        </p:txBody>
      </p:sp>
      <p:pic>
        <p:nvPicPr>
          <p:cNvPr id="6146" name="Picture 2" descr="Fotka 3D white opřen zády otazník #11060156 | fotobanka Fotky&amp;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2" y="4293096"/>
            <a:ext cx="1355626" cy="17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Vysvetli význam nasledujúcich veršov:</a:t>
            </a:r>
          </a:p>
          <a:p>
            <a:endParaRPr lang="sk-SK" dirty="0"/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Utíchol les, osirel háj, škovránok hlávku k zemi kloní, zbohom dnes dám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Čo nosím v srdci nespália</a:t>
            </a:r>
          </a:p>
          <a:p>
            <a:pPr marL="457200" indent="-457200">
              <a:buFont typeface="+mj-lt"/>
              <a:buAutoNum type="arabicPeriod"/>
            </a:pPr>
            <a:r>
              <a:rPr lang="sk-SK" dirty="0" smtClean="0"/>
              <a:t>Čo život rozdelí, smrť spojí naveky</a:t>
            </a:r>
            <a:endParaRPr lang="sk-SK" dirty="0"/>
          </a:p>
        </p:txBody>
      </p:sp>
      <p:pic>
        <p:nvPicPr>
          <p:cNvPr id="4" name="Picture 2" descr="Fotka 3D white opřen zády otazník #11060156 | fotobanka Fotky&amp;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2" y="4293096"/>
            <a:ext cx="1355626" cy="17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Vysvetli význam nasledujúcich veršov: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1. Utíchol les, osirel háj, škovránok hlávku k zemi kloní, zbohom dnes dám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rgbClr val="FF0000"/>
                </a:solidFill>
              </a:rPr>
              <a:t>Keď sa končí láska, aj príroda zosmutnie a stíchne.</a:t>
            </a:r>
          </a:p>
          <a:p>
            <a:pPr marL="0" indent="0">
              <a:buNone/>
            </a:pPr>
            <a:r>
              <a:rPr lang="sk-SK" dirty="0" smtClean="0"/>
              <a:t>2. Čo nosím v srdci nespália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rgbClr val="FF0000"/>
                </a:solidFill>
              </a:rPr>
              <a:t>Láska v srdci zostáva naveky.</a:t>
            </a:r>
          </a:p>
          <a:p>
            <a:pPr marL="0" indent="0">
              <a:buNone/>
            </a:pPr>
            <a:r>
              <a:rPr lang="sk-SK" dirty="0" smtClean="0"/>
              <a:t>3. Čo život rozdelí, smrť spojí naveky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rgbClr val="FF0000"/>
                </a:solidFill>
              </a:rPr>
              <a:t>Ak aj život dvoch ľudí rozdelí, po smrti sa opäť stretnú.</a:t>
            </a:r>
            <a:endParaRPr lang="sk-SK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vykricnik-600×600 – MISIONÁRI VERBISTI V BRATIS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166308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ZAMYSLI 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sk-SK" dirty="0"/>
              <a:t>Urč: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Literárnu formu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Literárny druh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Literárny žáner</a:t>
            </a:r>
          </a:p>
          <a:p>
            <a:pPr marL="571500" indent="-457200">
              <a:buFont typeface="+mj-lt"/>
              <a:buAutoNum type="arabicPeriod"/>
              <a:defRPr/>
            </a:pPr>
            <a:endParaRPr lang="sk-SK" dirty="0"/>
          </a:p>
          <a:p>
            <a:pPr>
              <a:buFont typeface="Arial" pitchFamily="34" charset="0"/>
              <a:buChar char="•"/>
              <a:defRPr/>
            </a:pPr>
            <a:r>
              <a:rPr lang="sk-SK" dirty="0"/>
              <a:t>Pomenuj: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Tému</a:t>
            </a:r>
          </a:p>
          <a:p>
            <a:pPr marL="571500" indent="-457200">
              <a:buFont typeface="+mj-lt"/>
              <a:buAutoNum type="arabicPeriod"/>
              <a:defRPr/>
            </a:pPr>
            <a:r>
              <a:rPr lang="sk-SK" dirty="0"/>
              <a:t>Hlavnú myšlienku</a:t>
            </a:r>
          </a:p>
          <a:p>
            <a:endParaRPr lang="sk-SK" dirty="0"/>
          </a:p>
        </p:txBody>
      </p:sp>
      <p:pic>
        <p:nvPicPr>
          <p:cNvPr id="5" name="Picture 2" descr="Fotka 3D white opřen zády otazník #11060156 | fotobanka Fotky&amp;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2" y="4293096"/>
            <a:ext cx="1355626" cy="17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5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452596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b="1" dirty="0" err="1" smtClean="0">
                <a:cs typeface="Arial" charset="0"/>
              </a:rPr>
              <a:t>Literárna</a:t>
            </a:r>
            <a:r>
              <a:rPr lang="cs-CZ" b="1" dirty="0" smtClean="0">
                <a:cs typeface="Arial" charset="0"/>
              </a:rPr>
              <a:t> forma: </a:t>
            </a:r>
            <a:r>
              <a:rPr lang="cs-CZ" b="1" dirty="0" err="1" smtClean="0">
                <a:cs typeface="Arial" charset="0"/>
              </a:rPr>
              <a:t>poézia</a:t>
            </a:r>
            <a:r>
              <a:rPr lang="cs-CZ" b="1" dirty="0" smtClean="0">
                <a:cs typeface="Arial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>
                <a:cs typeface="Arial" charset="0"/>
              </a:rPr>
              <a:t>(</a:t>
            </a:r>
            <a:r>
              <a:rPr lang="cs-CZ" i="1" dirty="0" err="1" smtClean="0">
                <a:cs typeface="Arial" charset="0"/>
              </a:rPr>
              <a:t>pretože</a:t>
            </a:r>
            <a:r>
              <a:rPr lang="cs-CZ" i="1" dirty="0" smtClean="0">
                <a:cs typeface="Arial" charset="0"/>
              </a:rPr>
              <a:t> je </a:t>
            </a:r>
            <a:r>
              <a:rPr lang="cs-CZ" i="1" dirty="0" err="1" smtClean="0">
                <a:cs typeface="Arial" charset="0"/>
              </a:rPr>
              <a:t>písaná</a:t>
            </a:r>
            <a:r>
              <a:rPr lang="cs-CZ" i="1" dirty="0" smtClean="0">
                <a:cs typeface="Arial" charset="0"/>
              </a:rPr>
              <a:t> </a:t>
            </a:r>
            <a:r>
              <a:rPr lang="cs-CZ" i="1" dirty="0" err="1" smtClean="0">
                <a:cs typeface="Arial" charset="0"/>
              </a:rPr>
              <a:t>viazanou</a:t>
            </a:r>
            <a:r>
              <a:rPr lang="cs-CZ" i="1" dirty="0" smtClean="0">
                <a:cs typeface="Arial" charset="0"/>
              </a:rPr>
              <a:t> </a:t>
            </a:r>
            <a:r>
              <a:rPr lang="cs-CZ" i="1" dirty="0" err="1" smtClean="0">
                <a:cs typeface="Arial" charset="0"/>
              </a:rPr>
              <a:t>rečou</a:t>
            </a:r>
            <a:r>
              <a:rPr lang="cs-CZ" i="1" dirty="0" smtClean="0">
                <a:cs typeface="Arial" charset="0"/>
              </a:rPr>
              <a:t>, má verše a strofy)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b="1" dirty="0" err="1" smtClean="0">
                <a:cs typeface="Arial" charset="0"/>
              </a:rPr>
              <a:t>Literárny</a:t>
            </a:r>
            <a:r>
              <a:rPr lang="cs-CZ" b="1" dirty="0" smtClean="0">
                <a:cs typeface="Arial" charset="0"/>
              </a:rPr>
              <a:t> druh: lyrika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>
                <a:cs typeface="Arial" charset="0"/>
              </a:rPr>
              <a:t>(</a:t>
            </a:r>
            <a:r>
              <a:rPr lang="cs-CZ" i="1" dirty="0" err="1" smtClean="0">
                <a:cs typeface="Arial" charset="0"/>
              </a:rPr>
              <a:t>pretože</a:t>
            </a:r>
            <a:r>
              <a:rPr lang="cs-CZ" i="1" dirty="0" smtClean="0">
                <a:cs typeface="Arial" charset="0"/>
              </a:rPr>
              <a:t> nemá dej, </a:t>
            </a:r>
            <a:r>
              <a:rPr lang="cs-CZ" i="1" dirty="0" err="1" smtClean="0">
                <a:cs typeface="Arial" charset="0"/>
              </a:rPr>
              <a:t>vyvoláva</a:t>
            </a:r>
            <a:r>
              <a:rPr lang="cs-CZ" i="1" dirty="0" smtClean="0">
                <a:cs typeface="Arial" charset="0"/>
              </a:rPr>
              <a:t> v nás </a:t>
            </a:r>
            <a:r>
              <a:rPr lang="cs-CZ" i="1" dirty="0" err="1" smtClean="0">
                <a:cs typeface="Arial" charset="0"/>
              </a:rPr>
              <a:t>emócie</a:t>
            </a:r>
            <a:r>
              <a:rPr lang="cs-CZ" i="1" dirty="0" smtClean="0">
                <a:cs typeface="Arial" charset="0"/>
              </a:rPr>
              <a:t>, pocity a </a:t>
            </a:r>
            <a:r>
              <a:rPr lang="cs-CZ" i="1" dirty="0" err="1" smtClean="0">
                <a:cs typeface="Arial" charset="0"/>
              </a:rPr>
              <a:t>myšlienky</a:t>
            </a:r>
            <a:r>
              <a:rPr lang="cs-CZ" i="1" dirty="0" smtClean="0">
                <a:cs typeface="Arial" charset="0"/>
              </a:rPr>
              <a:t>, </a:t>
            </a:r>
            <a:r>
              <a:rPr lang="cs-CZ" i="1" dirty="0" err="1" smtClean="0">
                <a:cs typeface="Arial" charset="0"/>
              </a:rPr>
              <a:t>ktoré</a:t>
            </a:r>
            <a:r>
              <a:rPr lang="cs-CZ" i="1" dirty="0" smtClean="0">
                <a:cs typeface="Arial" charset="0"/>
              </a:rPr>
              <a:t> nám </a:t>
            </a:r>
            <a:r>
              <a:rPr lang="cs-CZ" i="1" dirty="0" err="1" smtClean="0">
                <a:cs typeface="Arial" charset="0"/>
              </a:rPr>
              <a:t>odovzdáva</a:t>
            </a:r>
            <a:r>
              <a:rPr lang="cs-CZ" i="1" dirty="0" smtClean="0">
                <a:cs typeface="Arial" charset="0"/>
              </a:rPr>
              <a:t> autor)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b="1" dirty="0" err="1" smtClean="0">
                <a:cs typeface="Arial" charset="0"/>
              </a:rPr>
              <a:t>Literárny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b="1" dirty="0" err="1" smtClean="0">
                <a:cs typeface="Arial" charset="0"/>
              </a:rPr>
              <a:t>žáner</a:t>
            </a:r>
            <a:r>
              <a:rPr lang="cs-CZ" b="1" dirty="0" smtClean="0">
                <a:cs typeface="Arial" charset="0"/>
              </a:rPr>
              <a:t>: </a:t>
            </a:r>
            <a:r>
              <a:rPr lang="cs-CZ" b="1" dirty="0" err="1" smtClean="0">
                <a:cs typeface="Arial" charset="0"/>
              </a:rPr>
              <a:t>populárna</a:t>
            </a:r>
            <a:r>
              <a:rPr lang="cs-CZ" b="1" dirty="0" smtClean="0">
                <a:cs typeface="Arial" charset="0"/>
              </a:rPr>
              <a:t> </a:t>
            </a:r>
            <a:r>
              <a:rPr lang="cs-CZ" b="1" dirty="0" err="1" smtClean="0">
                <a:cs typeface="Arial" charset="0"/>
              </a:rPr>
              <a:t>pieseň</a:t>
            </a:r>
            <a:endParaRPr lang="cs-CZ" b="1" dirty="0" smtClean="0"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i="1" dirty="0" smtClean="0">
                <a:cs typeface="Arial" charset="0"/>
              </a:rPr>
              <a:t>(je </a:t>
            </a:r>
            <a:r>
              <a:rPr lang="cs-CZ" i="1" dirty="0" err="1" smtClean="0">
                <a:cs typeface="Arial" charset="0"/>
              </a:rPr>
              <a:t>všeobecne</a:t>
            </a:r>
            <a:r>
              <a:rPr lang="cs-CZ" i="1" dirty="0" smtClean="0">
                <a:cs typeface="Arial" charset="0"/>
              </a:rPr>
              <a:t> známa, </a:t>
            </a:r>
            <a:r>
              <a:rPr lang="cs-CZ" i="1" dirty="0" err="1" smtClean="0">
                <a:cs typeface="Arial" charset="0"/>
              </a:rPr>
              <a:t>obľúbená</a:t>
            </a:r>
            <a:r>
              <a:rPr lang="cs-CZ" i="1" dirty="0" smtClean="0">
                <a:cs typeface="Arial" charset="0"/>
              </a:rPr>
              <a:t> </a:t>
            </a:r>
            <a:r>
              <a:rPr lang="cs-CZ" i="1" dirty="0" err="1" smtClean="0">
                <a:cs typeface="Arial" charset="0"/>
              </a:rPr>
              <a:t>pieseň</a:t>
            </a:r>
            <a:r>
              <a:rPr lang="cs-CZ" i="1" dirty="0" smtClean="0">
                <a:cs typeface="Arial" charset="0"/>
              </a:rPr>
              <a:t>, má refrén, autora hudby-</a:t>
            </a:r>
            <a:r>
              <a:rPr lang="cs-CZ" i="1" dirty="0" err="1" smtClean="0">
                <a:cs typeface="Arial" charset="0"/>
              </a:rPr>
              <a:t>skladateľa</a:t>
            </a:r>
            <a:r>
              <a:rPr lang="cs-CZ" i="1" dirty="0" smtClean="0">
                <a:cs typeface="Arial" charset="0"/>
              </a:rPr>
              <a:t>, aj autora textu-</a:t>
            </a:r>
            <a:r>
              <a:rPr lang="cs-CZ" i="1" dirty="0" err="1" smtClean="0">
                <a:cs typeface="Arial" charset="0"/>
              </a:rPr>
              <a:t>textára</a:t>
            </a:r>
            <a:r>
              <a:rPr lang="cs-CZ" i="1" dirty="0" smtClean="0">
                <a:cs typeface="Arial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800" dirty="0" smtClean="0">
              <a:solidFill>
                <a:srgbClr val="12623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331913" y="620713"/>
            <a:ext cx="6629400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dirty="0" smtClean="0">
                <a:solidFill>
                  <a:schemeClr val="tx1"/>
                </a:solidFill>
              </a:rPr>
              <a:t>RIEŠENIE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5" name="Picture 2" descr="vykricnik-600×600 – MISIONÁRI VERBISTI V BRATIS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166308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</TotalTime>
  <Words>535</Words>
  <Application>Microsoft Office PowerPoint</Application>
  <PresentationFormat>Prezentácia na obrazovke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Constantia</vt:lpstr>
      <vt:lpstr>Franklin Gothic Book</vt:lpstr>
      <vt:lpstr>Rage Italic</vt:lpstr>
      <vt:lpstr>Špendlík</vt:lpstr>
      <vt:lpstr>Jana Kirschner</vt:lpstr>
      <vt:lpstr>Prezentácia programu PowerPoint</vt:lpstr>
      <vt:lpstr>Prezentácia programu PowerPoint</vt:lpstr>
      <vt:lpstr>PRÁCA S TEXTOM</vt:lpstr>
      <vt:lpstr>ZAMYSLI SA</vt:lpstr>
      <vt:lpstr>ZAMYSLI SA</vt:lpstr>
      <vt:lpstr>RIEŠENIE</vt:lpstr>
      <vt:lpstr>ZAMYSLI SA</vt:lpstr>
      <vt:lpstr>Prezentácia programu PowerPoint</vt:lpstr>
      <vt:lpstr>Prezentácia programu PowerPoint</vt:lpstr>
      <vt:lpstr>ZAMYSLI SA</vt:lpstr>
      <vt:lpstr>RIEŠENIE</vt:lpstr>
      <vt:lpstr>ZAMYSLI SA</vt:lpstr>
      <vt:lpstr>RIEŠENIE</vt:lpstr>
      <vt:lpstr>POZNÁMKY DO ZOŠITA</vt:lpstr>
      <vt:lpstr>JANA KIRSCHNER POKOJ V DUŠI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 Kirschner</dc:title>
  <dc:creator>Terezika</dc:creator>
  <cp:lastModifiedBy>Ucitel</cp:lastModifiedBy>
  <cp:revision>12</cp:revision>
  <dcterms:created xsi:type="dcterms:W3CDTF">2020-10-28T06:04:22Z</dcterms:created>
  <dcterms:modified xsi:type="dcterms:W3CDTF">2020-11-09T10:11:18Z</dcterms:modified>
</cp:coreProperties>
</file>