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12. 10. 2020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12. 10. 2020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12. 10. 2020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8800" y="4625975"/>
            <a:ext cx="7772400" cy="1470025"/>
          </a:xfrm>
        </p:spPr>
        <p:txBody>
          <a:bodyPr>
            <a:noAutofit/>
          </a:bodyPr>
          <a:lstStyle/>
          <a:p>
            <a:r>
              <a:rPr lang="sk-SK" sz="8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Spoznávame pamiatky</a:t>
            </a:r>
            <a:endParaRPr lang="sk-SK" sz="8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risten ITC" pitchFamily="66" charset="0"/>
              </a:rPr>
              <a:t>Domáca úloha  -</a:t>
            </a:r>
            <a:br>
              <a:rPr lang="sk-SK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risten ITC" pitchFamily="66" charset="0"/>
              </a:rPr>
            </a:br>
            <a:r>
              <a:rPr lang="sk-SK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risten ITC" pitchFamily="66" charset="0"/>
              </a:rPr>
              <a:t>odpovedzte na otázky</a:t>
            </a:r>
            <a:endParaRPr lang="sk-SK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risten ITC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latin typeface="Kristen ITC" pitchFamily="66" charset="0"/>
              </a:rPr>
              <a:t>1. </a:t>
            </a:r>
            <a:r>
              <a:rPr lang="sk-SK" sz="2400" dirty="0" smtClean="0">
                <a:latin typeface="Kristen ITC" pitchFamily="66" charset="0"/>
              </a:rPr>
              <a:t>Uskutočnil </a:t>
            </a:r>
            <a:r>
              <a:rPr lang="sk-SK" sz="2400" dirty="0" smtClean="0">
                <a:latin typeface="Kristen ITC" pitchFamily="66" charset="0"/>
              </a:rPr>
              <a:t>sa </a:t>
            </a:r>
            <a:r>
              <a:rPr lang="sk-SK" sz="2400" dirty="0" smtClean="0">
                <a:latin typeface="Kristen ITC" pitchFamily="66" charset="0"/>
              </a:rPr>
              <a:t>niekde vo </a:t>
            </a:r>
            <a:r>
              <a:rPr lang="sk-SK" sz="2400" dirty="0" smtClean="0">
                <a:latin typeface="Kristen ITC" pitchFamily="66" charset="0"/>
              </a:rPr>
              <a:t>vašom okolí archeologický výskum?</a:t>
            </a:r>
          </a:p>
          <a:p>
            <a:endParaRPr lang="sk-SK" sz="2400" dirty="0">
              <a:latin typeface="Kristen ITC" pitchFamily="66" charset="0"/>
            </a:endParaRPr>
          </a:p>
          <a:p>
            <a:pPr marL="0" indent="0">
              <a:buNone/>
            </a:pPr>
            <a:r>
              <a:rPr lang="sk-SK" sz="2400" dirty="0" smtClean="0">
                <a:latin typeface="Kristen ITC" pitchFamily="66" charset="0"/>
              </a:rPr>
              <a:t>2.Aké hmotné pamiatky máte </a:t>
            </a:r>
            <a:r>
              <a:rPr lang="sk-SK" sz="2400" dirty="0" smtClean="0">
                <a:latin typeface="Kristen ITC" pitchFamily="66" charset="0"/>
              </a:rPr>
              <a:t>v blízkom okolí</a:t>
            </a:r>
            <a:r>
              <a:rPr lang="sk-SK" sz="2400" dirty="0" smtClean="0">
                <a:latin typeface="Kristen ITC" pitchFamily="66" charset="0"/>
              </a:rPr>
              <a:t>?   /3/</a:t>
            </a:r>
            <a:endParaRPr lang="sk-SK" sz="2400" dirty="0" smtClean="0">
              <a:latin typeface="Kristen ITC" pitchFamily="66" charset="0"/>
            </a:endParaRPr>
          </a:p>
          <a:p>
            <a:endParaRPr lang="sk-SK" sz="2400" dirty="0">
              <a:latin typeface="Kristen ITC" pitchFamily="66" charset="0"/>
            </a:endParaRPr>
          </a:p>
          <a:p>
            <a:pPr marL="0" indent="0">
              <a:buNone/>
            </a:pPr>
            <a:r>
              <a:rPr lang="sk-SK" sz="2400" dirty="0" smtClean="0">
                <a:latin typeface="Kristen ITC" pitchFamily="66" charset="0"/>
              </a:rPr>
              <a:t>3. </a:t>
            </a:r>
            <a:r>
              <a:rPr lang="sk-SK" sz="2400" smtClean="0">
                <a:latin typeface="Kristen ITC" pitchFamily="66" charset="0"/>
              </a:rPr>
              <a:t>Ktorá hmotná pamiatka </a:t>
            </a:r>
            <a:r>
              <a:rPr lang="sk-SK" sz="2400" dirty="0" smtClean="0">
                <a:latin typeface="Kristen ITC" pitchFamily="66" charset="0"/>
              </a:rPr>
              <a:t>v </a:t>
            </a:r>
            <a:r>
              <a:rPr lang="sk-SK" sz="2400" dirty="0" smtClean="0">
                <a:latin typeface="Kristen ITC" pitchFamily="66" charset="0"/>
              </a:rPr>
              <a:t>tvojom</a:t>
            </a:r>
            <a:r>
              <a:rPr lang="sk-SK" sz="2400" dirty="0" smtClean="0">
                <a:latin typeface="Kristen ITC" pitchFamily="66" charset="0"/>
              </a:rPr>
              <a:t> </a:t>
            </a:r>
            <a:r>
              <a:rPr lang="sk-SK" sz="2400" dirty="0" smtClean="0">
                <a:latin typeface="Kristen ITC" pitchFamily="66" charset="0"/>
              </a:rPr>
              <a:t>okolí </a:t>
            </a:r>
            <a:r>
              <a:rPr lang="sk-SK" sz="2400" dirty="0" smtClean="0">
                <a:latin typeface="Kristen ITC" pitchFamily="66" charset="0"/>
              </a:rPr>
              <a:t>  ťa najviac zaujala a prečo? </a:t>
            </a:r>
            <a:endParaRPr lang="sk-SK" sz="2400" dirty="0">
              <a:latin typeface="Kristen ITC" pitchFamily="66" charset="0"/>
            </a:endParaRPr>
          </a:p>
        </p:txBody>
      </p:sp>
      <p:pic>
        <p:nvPicPr>
          <p:cNvPr id="4" name="Obrázok 3" descr="map-compass-hd-wallpaper-10-4-s-307x512.jpg"/>
          <p:cNvPicPr>
            <a:picLocks noChangeAspect="1"/>
          </p:cNvPicPr>
          <p:nvPr/>
        </p:nvPicPr>
        <p:blipFill>
          <a:blip r:embed="rId2" cstate="print"/>
          <a:srcRect r="12939"/>
          <a:stretch>
            <a:fillRect/>
          </a:stretch>
        </p:blipFill>
        <p:spPr>
          <a:xfrm>
            <a:off x="5563939" y="0"/>
            <a:ext cx="35800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Stopy minulosti</a:t>
            </a:r>
            <a:endParaRPr lang="sk-SK" b="1" dirty="0">
              <a:solidFill>
                <a:srgbClr val="00B05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Kristen ITC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600200"/>
            <a:ext cx="5486400" cy="4525963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Okolo nás sa nachádzajú pamiatky.</a:t>
            </a:r>
          </a:p>
          <a:p>
            <a:r>
              <a:rPr lang="sk-SK" sz="2800" b="1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Pamiatky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 sú základom na poznávanie minulosti. </a:t>
            </a:r>
            <a:endParaRPr lang="sk-SK" sz="1000" dirty="0">
              <a:latin typeface="Andalus" pitchFamily="18" charset="-78"/>
              <a:cs typeface="Andalus" pitchFamily="18" charset="-78"/>
            </a:endParaRP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Historici ich nazývajú </a:t>
            </a:r>
            <a:br>
              <a:rPr lang="sk-SK" sz="2800" dirty="0" smtClean="0">
                <a:latin typeface="Andalus" pitchFamily="18" charset="-78"/>
                <a:cs typeface="Andalus" pitchFamily="18" charset="-78"/>
              </a:rPr>
            </a:br>
            <a:r>
              <a:rPr lang="sk-SK" sz="2800" b="1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pramene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. </a:t>
            </a:r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Obrázok 3" descr="map-compass-hd-wallpaper-10-4-s-307x512.jpg"/>
          <p:cNvPicPr>
            <a:picLocks noChangeAspect="1"/>
          </p:cNvPicPr>
          <p:nvPr/>
        </p:nvPicPr>
        <p:blipFill>
          <a:blip r:embed="rId2" cstate="print"/>
          <a:srcRect r="12939"/>
          <a:stretch>
            <a:fillRect/>
          </a:stretch>
        </p:blipFill>
        <p:spPr>
          <a:xfrm>
            <a:off x="5563939" y="0"/>
            <a:ext cx="3580061" cy="6858000"/>
          </a:xfrm>
          <a:prstGeom prst="rect">
            <a:avLst/>
          </a:prstGeom>
        </p:spPr>
      </p:pic>
      <p:pic>
        <p:nvPicPr>
          <p:cNvPr id="16386" name="Picture 2" descr="Výsledok vyh&amp;lcaron;adávania obrázkov pre dopyt historické pamiatky"/>
          <p:cNvPicPr>
            <a:picLocks noChangeAspect="1" noChangeArrowheads="1"/>
          </p:cNvPicPr>
          <p:nvPr/>
        </p:nvPicPr>
        <p:blipFill>
          <a:blip r:embed="rId3" cstate="print"/>
          <a:srcRect l="7767" t="5825" r="11974" b="20388"/>
          <a:stretch>
            <a:fillRect/>
          </a:stretch>
        </p:blipFill>
        <p:spPr bwMode="auto">
          <a:xfrm>
            <a:off x="5029200" y="624349"/>
            <a:ext cx="3830053" cy="2347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8" name="Picture 4" descr="Výsledok vyh&amp;lcaron;adávania obrázkov pre dopyt historical monum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4242" y="3200400"/>
            <a:ext cx="4727358" cy="3429000"/>
          </a:xfrm>
          <a:prstGeom prst="rect">
            <a:avLst/>
          </a:prstGeom>
          <a:noFill/>
        </p:spPr>
      </p:pic>
      <p:pic>
        <p:nvPicPr>
          <p:cNvPr id="16390" name="Picture 6" descr="Výsledok vyh&amp;lcaron;adávania obrázkov pre dopyt historical book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657949"/>
            <a:ext cx="3924300" cy="1742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5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Stopy minulosti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Pamiatky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 – hrady, zámky, kostoly, sochy, pomníky, obrazy, fotografie, šperky, dokumenty, ... </a:t>
            </a:r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Obrázok 3" descr="map-compass-hd-wallpaper-10-4-s-307x512.jpg"/>
          <p:cNvPicPr>
            <a:picLocks noChangeAspect="1"/>
          </p:cNvPicPr>
          <p:nvPr/>
        </p:nvPicPr>
        <p:blipFill>
          <a:blip r:embed="rId2" cstate="print"/>
          <a:srcRect r="12939"/>
          <a:stretch>
            <a:fillRect/>
          </a:stretch>
        </p:blipFill>
        <p:spPr>
          <a:xfrm>
            <a:off x="5563939" y="0"/>
            <a:ext cx="3580061" cy="6858000"/>
          </a:xfrm>
          <a:prstGeom prst="rect">
            <a:avLst/>
          </a:prstGeom>
        </p:spPr>
      </p:pic>
      <p:pic>
        <p:nvPicPr>
          <p:cNvPr id="3074" name="Picture 2" descr="Výsledok vyh&amp;lcaron;adávania obrázkov pre dopyt historical book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76600"/>
            <a:ext cx="2058324" cy="2362200"/>
          </a:xfrm>
          <a:prstGeom prst="rect">
            <a:avLst/>
          </a:prstGeom>
          <a:noFill/>
        </p:spPr>
      </p:pic>
      <p:pic>
        <p:nvPicPr>
          <p:cNvPr id="3076" name="Picture 4" descr="Výsledok vyh&amp;lcaron;adávania obrázkov pre dopyt staro&amp;zcaron;itné šperk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800600"/>
            <a:ext cx="3070746" cy="2057400"/>
          </a:xfrm>
          <a:prstGeom prst="rect">
            <a:avLst/>
          </a:prstGeom>
          <a:noFill/>
        </p:spPr>
      </p:pic>
      <p:pic>
        <p:nvPicPr>
          <p:cNvPr id="3078" name="Picture 6" descr="Výsledok vyh&amp;lcaron;adávania obrázkov pre dopyt hrad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66699"/>
            <a:ext cx="3606800" cy="2705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2" name="Picture 10" descr="Výsledok vyh&amp;lcaron;adávania obrázkov pre dopyt kosto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495800"/>
            <a:ext cx="2590800" cy="2223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4" name="Picture 12" descr="Výsledok vyh&amp;lcaron;adávania obrázkov pre dopyt zuberec"/>
          <p:cNvPicPr>
            <a:picLocks noChangeAspect="1" noChangeArrowheads="1"/>
          </p:cNvPicPr>
          <p:nvPr/>
        </p:nvPicPr>
        <p:blipFill>
          <a:blip r:embed="rId7" cstate="print"/>
          <a:srcRect r="4800"/>
          <a:stretch>
            <a:fillRect/>
          </a:stretch>
        </p:blipFill>
        <p:spPr bwMode="auto">
          <a:xfrm>
            <a:off x="5968752" y="2722518"/>
            <a:ext cx="3022848" cy="2382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6" name="Picture 14" descr="Výsledok vyh&amp;lcaron;adávania obrázkov pre dopyt historické fotografi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871216"/>
            <a:ext cx="2610118" cy="1853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8" name="Picture 16" descr="Výsledok vyh&amp;lcaron;adávania obrázkov pre dopyt historické fotografi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5255150"/>
            <a:ext cx="2138484" cy="145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	Pamiatky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map-compass-hd-wallpaper-10-4-s-307x512.jpg"/>
          <p:cNvPicPr>
            <a:picLocks noChangeAspect="1"/>
          </p:cNvPicPr>
          <p:nvPr/>
        </p:nvPicPr>
        <p:blipFill>
          <a:blip r:embed="rId2" cstate="print"/>
          <a:srcRect r="12939"/>
          <a:stretch>
            <a:fillRect/>
          </a:stretch>
        </p:blipFill>
        <p:spPr>
          <a:xfrm>
            <a:off x="5563939" y="0"/>
            <a:ext cx="3580061" cy="6858000"/>
          </a:xfrm>
          <a:prstGeom prst="rect">
            <a:avLst/>
          </a:prstGeom>
        </p:spPr>
      </p:pic>
      <p:sp>
        <p:nvSpPr>
          <p:cNvPr id="5" name="Šípka dolu 4"/>
          <p:cNvSpPr/>
          <p:nvPr/>
        </p:nvSpPr>
        <p:spPr>
          <a:xfrm>
            <a:off x="2514600" y="1447800"/>
            <a:ext cx="304800" cy="1752600"/>
          </a:xfrm>
          <a:prstGeom prst="down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lu 5"/>
          <p:cNvSpPr/>
          <p:nvPr/>
        </p:nvSpPr>
        <p:spPr>
          <a:xfrm rot="20123736">
            <a:off x="4066660" y="1310063"/>
            <a:ext cx="286592" cy="1295400"/>
          </a:xfrm>
          <a:prstGeom prst="down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lu 6"/>
          <p:cNvSpPr/>
          <p:nvPr/>
        </p:nvSpPr>
        <p:spPr>
          <a:xfrm rot="2085124">
            <a:off x="936513" y="1305836"/>
            <a:ext cx="298960" cy="1295400"/>
          </a:xfrm>
          <a:prstGeom prst="down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114640" y="2662535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HMOTNÉ</a:t>
            </a:r>
            <a:endParaRPr lang="sk-SK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943440" y="3348335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OBRAZOVÉ</a:t>
            </a:r>
            <a:endParaRPr lang="sk-SK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848440" y="26670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PÍSOMNÉ</a:t>
            </a:r>
            <a:endParaRPr lang="sk-SK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 descr="Výsledok vyh&amp;lcaron;adávania obrázkov pre dopyt WRI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4191000"/>
            <a:ext cx="2781299" cy="2448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ln w="1905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risten ITC" pitchFamily="66" charset="0"/>
              </a:rPr>
              <a:t>Hmotné pamiatky</a:t>
            </a:r>
            <a:endParaRPr lang="sk-SK" b="1" dirty="0">
              <a:ln w="1905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0"/>
            <a:ext cx="5181600" cy="4754563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Hmotné pamiatky nás informujú o tom ako sa žilo v minulosti. </a:t>
            </a:r>
            <a:endParaRPr lang="sk-SK" sz="2800" dirty="0">
              <a:latin typeface="Andalus" pitchFamily="18" charset="-78"/>
              <a:cs typeface="Andalus" pitchFamily="18" charset="-78"/>
            </a:endParaRPr>
          </a:p>
          <a:p>
            <a:r>
              <a:rPr lang="sk-SK" sz="28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Archeológia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– veda, ktorá objasňuje pôvod a vývoj histórie, kultúry, ...</a:t>
            </a:r>
          </a:p>
          <a:p>
            <a:r>
              <a:rPr lang="sk-SK" sz="28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Archeológ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 – odkrýva, </a:t>
            </a:r>
            <a:br>
              <a:rPr lang="sk-SK" sz="2800" dirty="0" smtClean="0">
                <a:latin typeface="Andalus" pitchFamily="18" charset="-78"/>
                <a:cs typeface="Andalus" pitchFamily="18" charset="-78"/>
              </a:rPr>
            </a:b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skúma hmotné pamiatky. </a:t>
            </a:r>
          </a:p>
        </p:txBody>
      </p:sp>
      <p:pic>
        <p:nvPicPr>
          <p:cNvPr id="4" name="Obrázok 3" descr="map-compass-hd-wallpaper-10-4-s-307x512.jpg"/>
          <p:cNvPicPr>
            <a:picLocks noChangeAspect="1"/>
          </p:cNvPicPr>
          <p:nvPr/>
        </p:nvPicPr>
        <p:blipFill>
          <a:blip r:embed="rId2" cstate="print"/>
          <a:srcRect r="12939"/>
          <a:stretch>
            <a:fillRect/>
          </a:stretch>
        </p:blipFill>
        <p:spPr>
          <a:xfrm>
            <a:off x="5563939" y="0"/>
            <a:ext cx="3580061" cy="6858000"/>
          </a:xfrm>
          <a:prstGeom prst="rect">
            <a:avLst/>
          </a:prstGeom>
        </p:spPr>
      </p:pic>
      <p:pic>
        <p:nvPicPr>
          <p:cNvPr id="1026" name="Picture 2" descr="Výsledok vyh&amp;lcaron;adávania obrázkov pre dopyt archeoló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"/>
            <a:ext cx="2819400" cy="39243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Výsledok vyh&amp;lcaron;adávania obrázkov pre dopyt archeológ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650" y="4310627"/>
            <a:ext cx="4095750" cy="239497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Výsledok vyh&amp;lcaron;adávania obrázkov pre dopyt archeológ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9648" y="4953000"/>
            <a:ext cx="2386152" cy="1790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Výsledok vyh&amp;lcaron;adávania obrázkov pre dopyt archeológi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91099"/>
            <a:ext cx="2116123" cy="18669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8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3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bliqueTopRight"/>
              <a:lightRig rig="threePt" dir="t"/>
            </a:scene3d>
          </a:bodyPr>
          <a:lstStyle/>
          <a:p>
            <a:pPr algn="l"/>
            <a:r>
              <a:rPr lang="sk-SK" b="1" i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Archeológia</a:t>
            </a:r>
            <a:endParaRPr lang="sk-SK" b="1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pPr marL="0" indent="17463">
              <a:buNone/>
            </a:pPr>
            <a:r>
              <a:rPr lang="sk-SK" sz="2800" i="1" dirty="0" smtClean="0">
                <a:latin typeface="Andalus" pitchFamily="18" charset="-78"/>
                <a:cs typeface="Andalus" pitchFamily="18" charset="-78"/>
              </a:rPr>
              <a:t>     Archeológia odkrýva a skúma pamiatky nachádzajúce sa v zemi. Archeológovia ich musia najskôr vykopať. Takto boli objavené mnohé staré budovy, ale i celé mestá. </a:t>
            </a:r>
          </a:p>
          <a:p>
            <a:pPr marL="0" indent="17463">
              <a:buNone/>
            </a:pPr>
            <a:r>
              <a:rPr lang="sk-SK" sz="2800" i="1" dirty="0" smtClean="0">
                <a:latin typeface="Andalus" pitchFamily="18" charset="-78"/>
                <a:cs typeface="Andalus" pitchFamily="18" charset="-78"/>
              </a:rPr>
              <a:t>     Rovnako cenné sú aj iné archeologické nálezy: pracovné nástroje, zbrane, šperky, mince.</a:t>
            </a:r>
            <a:endParaRPr lang="sk-SK" sz="2800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Obrázok 4" descr="map-compass-hd-wallpaper-10-4-s-307x512.jpg"/>
          <p:cNvPicPr>
            <a:picLocks noChangeAspect="1"/>
          </p:cNvPicPr>
          <p:nvPr/>
        </p:nvPicPr>
        <p:blipFill>
          <a:blip r:embed="rId2" cstate="print"/>
          <a:srcRect r="12939"/>
          <a:stretch>
            <a:fillRect/>
          </a:stretch>
        </p:blipFill>
        <p:spPr>
          <a:xfrm>
            <a:off x="5563939" y="0"/>
            <a:ext cx="3580061" cy="6858000"/>
          </a:xfrm>
          <a:prstGeom prst="rect">
            <a:avLst/>
          </a:prstGeom>
        </p:spPr>
      </p:pic>
      <p:pic>
        <p:nvPicPr>
          <p:cNvPr id="18436" name="Picture 4" descr="Výsledok vyh&amp;lcaron;adávania obrázkov pre dopyt archeologický výskum zbrane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925476" y="228601"/>
            <a:ext cx="2989924" cy="4495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Výsledok vyh&amp;lcaron;adávania obrázkov pre dopyt archeologický výskum zbrane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867400" y="4953000"/>
            <a:ext cx="3113842" cy="17526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sk-SK" b="1" i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Moravianska</a:t>
            </a:r>
            <a:r>
              <a:rPr lang="sk-SK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 venuša</a:t>
            </a:r>
            <a:endParaRPr lang="sk-SK" b="1" i="1" dirty="0">
              <a:ln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10000"/>
          </a:bodyPr>
          <a:lstStyle/>
          <a:p>
            <a:r>
              <a:rPr lang="sk-SK" sz="2800" i="1" dirty="0" smtClean="0">
                <a:latin typeface="Andalus" pitchFamily="18" charset="-78"/>
                <a:cs typeface="Andalus" pitchFamily="18" charset="-78"/>
              </a:rPr>
              <a:t>Na Bratislavskom hrade sa nachádza naša najvzácnejšia historická pamiatka z obdobia praveku. Je to soška ženy z mamutej kosti. Archeológovia ju vykopali v Moravanoch pri Piešťanoch a nazvali podľa miesta náleziska </a:t>
            </a:r>
            <a:r>
              <a:rPr lang="sk-SK" sz="2800" i="1" dirty="0" err="1" smtClean="0">
                <a:latin typeface="Andalus" pitchFamily="18" charset="-78"/>
                <a:cs typeface="Andalus" pitchFamily="18" charset="-78"/>
              </a:rPr>
              <a:t>Moravianska</a:t>
            </a:r>
            <a:r>
              <a:rPr lang="sk-SK" sz="2800" i="1" dirty="0" smtClean="0">
                <a:latin typeface="Andalus" pitchFamily="18" charset="-78"/>
                <a:cs typeface="Andalus" pitchFamily="18" charset="-78"/>
              </a:rPr>
              <a:t> venuša. Má 23 tisíc rokov.</a:t>
            </a:r>
          </a:p>
          <a:p>
            <a:r>
              <a:rPr lang="sk-SK" sz="2800" i="1" dirty="0" smtClean="0">
                <a:latin typeface="Andalus" pitchFamily="18" charset="-78"/>
                <a:cs typeface="Andalus" pitchFamily="18" charset="-78"/>
              </a:rPr>
              <a:t>Vysoká je len </a:t>
            </a:r>
            <a:r>
              <a:rPr lang="sk-SK" sz="2800" b="1" i="1" dirty="0" smtClean="0">
                <a:latin typeface="Andalus" pitchFamily="18" charset="-78"/>
                <a:cs typeface="Andalus" pitchFamily="18" charset="-78"/>
              </a:rPr>
              <a:t>7,5 cm,</a:t>
            </a:r>
            <a:r>
              <a:rPr lang="sk-SK" sz="2800" i="1" dirty="0" smtClean="0">
                <a:latin typeface="Andalus" pitchFamily="18" charset="-78"/>
                <a:cs typeface="Andalus" pitchFamily="18" charset="-78"/>
              </a:rPr>
              <a:t> je bez hlavy a rúk, pričom sú dominantne zvýraznené znaky ženskosti</a:t>
            </a:r>
            <a:endParaRPr lang="sk-SK" sz="2800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Obrázok 3" descr="map-compass-hd-wallpaper-10-4-s-307x512.jpg"/>
          <p:cNvPicPr>
            <a:picLocks noChangeAspect="1"/>
          </p:cNvPicPr>
          <p:nvPr/>
        </p:nvPicPr>
        <p:blipFill>
          <a:blip r:embed="rId2" cstate="print"/>
          <a:srcRect r="12939"/>
          <a:stretch>
            <a:fillRect/>
          </a:stretch>
        </p:blipFill>
        <p:spPr>
          <a:xfrm>
            <a:off x="5563939" y="0"/>
            <a:ext cx="3580061" cy="6858000"/>
          </a:xfrm>
          <a:prstGeom prst="rect">
            <a:avLst/>
          </a:prstGeom>
        </p:spPr>
      </p:pic>
      <p:pic>
        <p:nvPicPr>
          <p:cNvPr id="20484" name="Picture 4" descr="Výsledok vyh&amp;lcaron;adávania obrázkov pre dopyt moravianska venuš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150" y="372701"/>
            <a:ext cx="2305050" cy="419929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Pomníky</a:t>
            </a:r>
            <a:endParaRPr lang="sk-SK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Pomníky sú hroby významných osobností.</a:t>
            </a: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Spomienkou na osobnosti sú aj </a:t>
            </a:r>
            <a:r>
              <a:rPr lang="sk-SK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pamätné tabule, pomenovania ulíc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, námestí.</a:t>
            </a:r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Obrázok 3" descr="map-compass-hd-wallpaper-10-4-s-307x512.jpg"/>
          <p:cNvPicPr>
            <a:picLocks noChangeAspect="1"/>
          </p:cNvPicPr>
          <p:nvPr/>
        </p:nvPicPr>
        <p:blipFill>
          <a:blip r:embed="rId2" cstate="print"/>
          <a:srcRect r="12939"/>
          <a:stretch>
            <a:fillRect/>
          </a:stretch>
        </p:blipFill>
        <p:spPr>
          <a:xfrm>
            <a:off x="5563939" y="0"/>
            <a:ext cx="3580061" cy="6858000"/>
          </a:xfrm>
          <a:prstGeom prst="rect">
            <a:avLst/>
          </a:prstGeom>
        </p:spPr>
      </p:pic>
      <p:pic>
        <p:nvPicPr>
          <p:cNvPr id="19458" name="Picture 2" descr="Výsledok vyh&amp;lcaron;adávania obrázkov pre dopyt &amp;lcaron;udovít štúr pomní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33400"/>
            <a:ext cx="2943225" cy="39243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0" name="AutoShape 4" descr="Výsledok vyh&amp;lcaron;adávania obrázkov pre dopyt &amp;lcaron;udovít štúr pomník"/>
          <p:cNvSpPr>
            <a:spLocks noChangeAspect="1" noChangeArrowheads="1"/>
          </p:cNvSpPr>
          <p:nvPr/>
        </p:nvSpPr>
        <p:spPr bwMode="auto">
          <a:xfrm>
            <a:off x="155575" y="-1714500"/>
            <a:ext cx="2095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2" name="AutoShape 6" descr="Výsledok vyh&amp;lcaron;adávania obrázkov pre dopyt &amp;lcaron;udovít štúr pomník"/>
          <p:cNvSpPr>
            <a:spLocks noChangeAspect="1" noChangeArrowheads="1"/>
          </p:cNvSpPr>
          <p:nvPr/>
        </p:nvSpPr>
        <p:spPr bwMode="auto">
          <a:xfrm>
            <a:off x="155575" y="-1714500"/>
            <a:ext cx="2095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4" name="AutoShape 8" descr="Výsledok vyh&amp;lcaron;adávania obrázkov pre dopyt &amp;lcaron;udovít štúr pomník"/>
          <p:cNvSpPr>
            <a:spLocks noChangeAspect="1" noChangeArrowheads="1"/>
          </p:cNvSpPr>
          <p:nvPr/>
        </p:nvSpPr>
        <p:spPr bwMode="auto">
          <a:xfrm>
            <a:off x="155575" y="-1714500"/>
            <a:ext cx="2095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6" name="AutoShape 10" descr="Výsledok vyh&amp;lcaron;adávania obrázkov pre dopyt &amp;lcaron;udovít štúr pomník"/>
          <p:cNvSpPr>
            <a:spLocks noChangeAspect="1" noChangeArrowheads="1"/>
          </p:cNvSpPr>
          <p:nvPr/>
        </p:nvSpPr>
        <p:spPr bwMode="auto">
          <a:xfrm>
            <a:off x="155575" y="-1714500"/>
            <a:ext cx="2095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9468" name="Picture 12" descr="Výsledok vyh&amp;lcaron;adávania obrázkov pre dopyt &amp;lcaron;udovít štúr pomník"/>
          <p:cNvPicPr>
            <a:picLocks noChangeAspect="1" noChangeArrowheads="1"/>
          </p:cNvPicPr>
          <p:nvPr/>
        </p:nvPicPr>
        <p:blipFill>
          <a:blip r:embed="rId4" cstate="print"/>
          <a:srcRect l="24758" t="10204" r="27273" b="6122"/>
          <a:stretch>
            <a:fillRect/>
          </a:stretch>
        </p:blipFill>
        <p:spPr bwMode="auto">
          <a:xfrm>
            <a:off x="3124200" y="3429000"/>
            <a:ext cx="2362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70" name="Picture 14" descr="Výsledok vyh&amp;lcaron;adávania obrázkov pre dopyt &amp;lcaron;udovít štúr pomník"/>
          <p:cNvPicPr>
            <a:picLocks noChangeAspect="1" noChangeArrowheads="1"/>
          </p:cNvPicPr>
          <p:nvPr/>
        </p:nvPicPr>
        <p:blipFill>
          <a:blip r:embed="rId5" cstate="print"/>
          <a:srcRect t="9938" r="2400"/>
          <a:stretch>
            <a:fillRect/>
          </a:stretch>
        </p:blipFill>
        <p:spPr bwMode="auto">
          <a:xfrm>
            <a:off x="5410200" y="5181600"/>
            <a:ext cx="3810000" cy="1132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72" name="Picture 16" descr="Výsledok vyh&amp;lcaron;adávania obrázkov pre dopyt &amp;lcaron;udovít štúr &amp;zcaron;ivotop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450" y="3820849"/>
            <a:ext cx="2114550" cy="2884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isten ITC" pitchFamily="66" charset="0"/>
              </a:rPr>
              <a:t>Pomníky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Kristen ITC" pitchFamily="66" charset="0"/>
              </a:rPr>
              <a:t>V mnohých mestách sa nachádzajú pamätníky obetiam prvej a druhej svetovej vojny.</a:t>
            </a:r>
          </a:p>
          <a:p>
            <a:r>
              <a:rPr lang="sk-SK" sz="2600" dirty="0" smtClean="0">
                <a:latin typeface="Kristen ITC" pitchFamily="66" charset="0"/>
              </a:rPr>
              <a:t>Vieš kedy prebiehali tieto vojny? </a:t>
            </a:r>
            <a:endParaRPr lang="sk-SK" sz="2600" dirty="0">
              <a:latin typeface="Kristen ITC" pitchFamily="66" charset="0"/>
            </a:endParaRPr>
          </a:p>
        </p:txBody>
      </p:sp>
      <p:pic>
        <p:nvPicPr>
          <p:cNvPr id="4" name="Obrázok 3" descr="map-compass-hd-wallpaper-10-4-s-307x512.jpg"/>
          <p:cNvPicPr>
            <a:picLocks noChangeAspect="1"/>
          </p:cNvPicPr>
          <p:nvPr/>
        </p:nvPicPr>
        <p:blipFill>
          <a:blip r:embed="rId2" cstate="print"/>
          <a:srcRect r="12939"/>
          <a:stretch>
            <a:fillRect/>
          </a:stretch>
        </p:blipFill>
        <p:spPr>
          <a:xfrm>
            <a:off x="5563939" y="0"/>
            <a:ext cx="3580061" cy="6858000"/>
          </a:xfrm>
          <a:prstGeom prst="rect">
            <a:avLst/>
          </a:prstGeom>
        </p:spPr>
      </p:pic>
      <p:pic>
        <p:nvPicPr>
          <p:cNvPr id="21506" name="Picture 2" descr="Výsledok vyh&amp;lcaron;adávania obrázkov pre dopyt pamätník obetiam svetovej vojny"/>
          <p:cNvPicPr>
            <a:picLocks noChangeAspect="1" noChangeArrowheads="1"/>
          </p:cNvPicPr>
          <p:nvPr/>
        </p:nvPicPr>
        <p:blipFill>
          <a:blip r:embed="rId3" cstate="print"/>
          <a:srcRect l="12963" r="9259"/>
          <a:stretch>
            <a:fillRect/>
          </a:stretch>
        </p:blipFill>
        <p:spPr bwMode="auto">
          <a:xfrm>
            <a:off x="5791200" y="2781299"/>
            <a:ext cx="3200400" cy="3924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Výsledok vyh&amp;lcaron;adávania obrázkov pre dopyt druha svetova vojna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553200" y="304800"/>
            <a:ext cx="2286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0" name="Picture 6" descr="Výsledok vyh&amp;lcaron;adávania obrázkov pre dopyt druha svetova voj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10000"/>
            <a:ext cx="2886075" cy="198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 descr="Výsledok vyh&amp;lcaron;adávania obrázkov pre dopyt druha svetova vojna zbra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876800"/>
            <a:ext cx="3200400" cy="18262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266</Words>
  <Application>Microsoft Office PowerPoint</Application>
  <PresentationFormat>Prezentácia na obrazovke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Andalus</vt:lpstr>
      <vt:lpstr>Arial</vt:lpstr>
      <vt:lpstr>Arial Rounded MT Bold</vt:lpstr>
      <vt:lpstr>Calibri</vt:lpstr>
      <vt:lpstr>Kristen ITC</vt:lpstr>
      <vt:lpstr>Motív Office</vt:lpstr>
      <vt:lpstr>Spoznávame pamiatky</vt:lpstr>
      <vt:lpstr>Stopy minulosti</vt:lpstr>
      <vt:lpstr>Stopy minulosti</vt:lpstr>
      <vt:lpstr> Pamiatky</vt:lpstr>
      <vt:lpstr>Hmotné pamiatky</vt:lpstr>
      <vt:lpstr>Archeológia</vt:lpstr>
      <vt:lpstr>Moravianska venuša</vt:lpstr>
      <vt:lpstr>Pomníky</vt:lpstr>
      <vt:lpstr>Pomníky</vt:lpstr>
      <vt:lpstr>Domáca úloha  - odpovedzte na otázky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Naty</dc:creator>
  <cp:lastModifiedBy>MS Vinbarg</cp:lastModifiedBy>
  <cp:revision>20</cp:revision>
  <dcterms:created xsi:type="dcterms:W3CDTF">2016-10-16T13:58:14Z</dcterms:created>
  <dcterms:modified xsi:type="dcterms:W3CDTF">2020-10-12T08:01:40Z</dcterms:modified>
</cp:coreProperties>
</file>