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9" r:id="rId9"/>
    <p:sldId id="265" r:id="rId10"/>
    <p:sldId id="266" r:id="rId11"/>
    <p:sldId id="270" r:id="rId12"/>
    <p:sldId id="267" r:id="rId13"/>
    <p:sldId id="268" r:id="rId14"/>
    <p:sldId id="260" r:id="rId15"/>
    <p:sldId id="261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9E295C-1609-4377-88EE-9CA6E7AD8A39}" type="datetimeFigureOut">
              <a:rPr lang="sk-SK" smtClean="0"/>
              <a:pPr/>
              <a:t>6. 10. 2021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BEAE5F-340F-4B9E-B415-CE3B5F8627EA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95C-1609-4377-88EE-9CA6E7AD8A39}" type="datetimeFigureOut">
              <a:rPr lang="sk-SK" smtClean="0"/>
              <a:pPr/>
              <a:t>6. 10. 2021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AE5F-340F-4B9E-B415-CE3B5F8627EA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7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95C-1609-4377-88EE-9CA6E7AD8A39}" type="datetimeFigureOut">
              <a:rPr lang="sk-SK" smtClean="0"/>
              <a:pPr/>
              <a:t>6. 10. 2021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AE5F-340F-4B9E-B415-CE3B5F8627EA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7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95C-1609-4377-88EE-9CA6E7AD8A39}" type="datetimeFigureOut">
              <a:rPr lang="sk-SK" smtClean="0"/>
              <a:pPr/>
              <a:t>6. 10. 2021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AE5F-340F-4B9E-B415-CE3B5F8627E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95C-1609-4377-88EE-9CA6E7AD8A39}" type="datetimeFigureOut">
              <a:rPr lang="sk-SK" smtClean="0"/>
              <a:pPr/>
              <a:t>6. 10. 2021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AE5F-340F-4B9E-B415-CE3B5F8627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95C-1609-4377-88EE-9CA6E7AD8A39}" type="datetimeFigureOut">
              <a:rPr lang="sk-SK" smtClean="0"/>
              <a:pPr/>
              <a:t>6. 10. 2021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AE5F-340F-4B9E-B415-CE3B5F8627E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95C-1609-4377-88EE-9CA6E7AD8A39}" type="datetimeFigureOut">
              <a:rPr lang="sk-SK" smtClean="0"/>
              <a:pPr/>
              <a:t>6. 10. 2021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AE5F-340F-4B9E-B415-CE3B5F8627EA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10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95C-1609-4377-88EE-9CA6E7AD8A39}" type="datetimeFigureOut">
              <a:rPr lang="sk-SK" smtClean="0"/>
              <a:pPr/>
              <a:t>6. 10. 2021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AE5F-340F-4B9E-B415-CE3B5F8627EA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6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95C-1609-4377-88EE-9CA6E7AD8A39}" type="datetimeFigureOut">
              <a:rPr lang="sk-SK" smtClean="0"/>
              <a:pPr/>
              <a:t>6. 10. 2021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AE5F-340F-4B9E-B415-CE3B5F8627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95C-1609-4377-88EE-9CA6E7AD8A39}" type="datetimeFigureOut">
              <a:rPr lang="sk-SK" smtClean="0"/>
              <a:pPr/>
              <a:t>6. 10. 2021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AE5F-340F-4B9E-B415-CE3B5F8627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95C-1609-4377-88EE-9CA6E7AD8A39}" type="datetimeFigureOut">
              <a:rPr lang="sk-SK" smtClean="0"/>
              <a:pPr/>
              <a:t>6. 10. 2021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AE5F-340F-4B9E-B415-CE3B5F8627E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09E295C-1609-4377-88EE-9CA6E7AD8A39}" type="datetimeFigureOut">
              <a:rPr lang="sk-SK" smtClean="0"/>
              <a:pPr/>
              <a:t>6. 10. 2021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2BEAE5F-340F-4B9E-B415-CE3B5F8627E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edia.sk/" TargetMode="External"/><Relationship Id="rId2" Type="http://schemas.openxmlformats.org/officeDocument/2006/relationships/hyperlink" Target="http://www.wikipedia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/>
              <a:t>Nitrianske </a:t>
            </a:r>
            <a:r>
              <a:rPr lang="sk-SK" b="1" dirty="0" err="1" smtClean="0"/>
              <a:t>údelné</a:t>
            </a:r>
            <a:r>
              <a:rPr lang="sk-SK" b="1" dirty="0" smtClean="0"/>
              <a:t> vojvodstvo /955 – 1108/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Vypracoval: Branislav </a:t>
            </a:r>
            <a:r>
              <a:rPr lang="sk-SK" dirty="0" err="1" smtClean="0"/>
              <a:t>Benčič</a:t>
            </a:r>
            <a:endParaRPr lang="sk-SK" dirty="0" smtClean="0"/>
          </a:p>
          <a:p>
            <a:r>
              <a:rPr lang="sk-SK" dirty="0" smtClean="0"/>
              <a:t>Pre 7. ročník ZŠ</a:t>
            </a:r>
          </a:p>
          <a:p>
            <a:r>
              <a:rPr lang="sk-SK" dirty="0" smtClean="0"/>
              <a:t>Tematický celok: „Slováci v Uhorskom kráľovstve“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Ondrej I (1046 – 1060)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– uhorský kráľ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povoláva svojho brata 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Bela I.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a odovzdáva mu </a:t>
            </a:r>
            <a:r>
              <a:rPr lang="sk-SK" sz="2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Nitriansky údel 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=&gt; nastáva obdobie rozkvetu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údelného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vojvodstva  </a:t>
            </a:r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vlastné vojsko, mince kvalitnejšie ako kráľovské, samostatná </a:t>
            </a:r>
            <a:r>
              <a:rPr lang="sk-SK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politka</a:t>
            </a:r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...</a:t>
            </a:r>
            <a:r>
              <a:rPr lang="sk-SK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bratia sa nezhodli =&gt; boj o </a:t>
            </a:r>
          </a:p>
          <a:p>
            <a:pPr>
              <a:buNone/>
            </a:pPr>
            <a:r>
              <a:rPr lang="sk-SK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vládu v Uhorsku</a:t>
            </a:r>
            <a:endParaRPr lang="sk-SK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Ondrej I.</a:t>
            </a:r>
            <a:endParaRPr lang="sk-SK" dirty="0"/>
          </a:p>
        </p:txBody>
      </p:sp>
      <p:pic>
        <p:nvPicPr>
          <p:cNvPr id="4" name="Obrázok 3" descr="belo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857760"/>
            <a:ext cx="2051720" cy="2000240"/>
          </a:xfrm>
          <a:prstGeom prst="rect">
            <a:avLst/>
          </a:prstGeom>
        </p:spPr>
      </p:pic>
      <p:pic>
        <p:nvPicPr>
          <p:cNvPr id="5" name="Obrázok 4" descr="ondrej I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3868" y="0"/>
            <a:ext cx="2270132" cy="1973268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3779912" y="6488668"/>
            <a:ext cx="824265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Belo I.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2843808" y="5229200"/>
            <a:ext cx="95090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Gejza I.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4499992" y="5229200"/>
            <a:ext cx="125386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Ladislav I.</a:t>
            </a:r>
            <a:endParaRPr lang="sk-SK" dirty="0"/>
          </a:p>
        </p:txBody>
      </p:sp>
      <p:cxnSp>
        <p:nvCxnSpPr>
          <p:cNvPr id="10" name="Rovná spojovacia šípka 9"/>
          <p:cNvCxnSpPr>
            <a:stCxn id="6" idx="0"/>
            <a:endCxn id="8" idx="2"/>
          </p:cNvCxnSpPr>
          <p:nvPr/>
        </p:nvCxnSpPr>
        <p:spPr>
          <a:xfrm flipV="1">
            <a:off x="4192045" y="5598532"/>
            <a:ext cx="934882" cy="890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>
            <a:stCxn id="6" idx="0"/>
            <a:endCxn id="7" idx="2"/>
          </p:cNvCxnSpPr>
          <p:nvPr/>
        </p:nvCxnSpPr>
        <p:spPr>
          <a:xfrm flipH="1" flipV="1">
            <a:off x="3319259" y="5598532"/>
            <a:ext cx="872786" cy="890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lokTextu 12"/>
          <p:cNvSpPr txBox="1"/>
          <p:nvPr/>
        </p:nvSpPr>
        <p:spPr>
          <a:xfrm>
            <a:off x="3779912" y="5733256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dirty="0" smtClean="0"/>
              <a:t>synovia</a:t>
            </a:r>
            <a:endParaRPr lang="sk-SK" sz="1400" dirty="0"/>
          </a:p>
        </p:txBody>
      </p:sp>
      <p:sp>
        <p:nvSpPr>
          <p:cNvPr id="14" name="BlokTextu 13"/>
          <p:cNvSpPr txBox="1"/>
          <p:nvPr/>
        </p:nvSpPr>
        <p:spPr>
          <a:xfrm>
            <a:off x="7740352" y="450912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Belo I.</a:t>
            </a:r>
            <a:endParaRPr lang="sk-SK" b="1" dirty="0"/>
          </a:p>
        </p:txBody>
      </p:sp>
      <p:sp>
        <p:nvSpPr>
          <p:cNvPr id="15" name="Šípka dolu 14"/>
          <p:cNvSpPr/>
          <p:nvPr/>
        </p:nvSpPr>
        <p:spPr>
          <a:xfrm>
            <a:off x="1115616" y="5085184"/>
            <a:ext cx="72008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BlokTextu 15"/>
          <p:cNvSpPr txBox="1"/>
          <p:nvPr/>
        </p:nvSpPr>
        <p:spPr>
          <a:xfrm>
            <a:off x="251520" y="5733256"/>
            <a:ext cx="2601994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Ondrej I. zomiera v boji</a:t>
            </a:r>
          </a:p>
          <a:p>
            <a:pPr algn="ctr"/>
            <a:r>
              <a:rPr lang="sk-SK" dirty="0" smtClean="0"/>
              <a:t>roku 1060</a:t>
            </a:r>
            <a:endParaRPr lang="sk-S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Belo I. Arpád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vládol iba tri roky – 1060 – 1063...no po zásahu nemeckého panovníka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Henricha IV.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sa uhorským kráľom stáva syn Ondreja I. -  Šalamún ...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Krátka vláda Bela I.</a:t>
            </a:r>
            <a:endParaRPr lang="sk-SK" dirty="0"/>
          </a:p>
        </p:txBody>
      </p:sp>
      <p:pic>
        <p:nvPicPr>
          <p:cNvPr id="4" name="Obrázok 3" descr="belo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857760"/>
            <a:ext cx="2051720" cy="200024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7740352" y="450912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Belo I.</a:t>
            </a:r>
            <a:endParaRPr lang="sk-SK" b="1" dirty="0"/>
          </a:p>
        </p:txBody>
      </p:sp>
      <p:pic>
        <p:nvPicPr>
          <p:cNvPr id="6" name="Obrázok 5" descr="henrich I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13176"/>
            <a:ext cx="1691680" cy="1844824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1691680" y="6211669"/>
            <a:ext cx="2642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err="1" smtClean="0"/>
              <a:t>Rímsko</a:t>
            </a:r>
            <a:r>
              <a:rPr lang="sk-SK" dirty="0" smtClean="0"/>
              <a:t> – nemecký cisár</a:t>
            </a:r>
          </a:p>
          <a:p>
            <a:pPr algn="ctr"/>
            <a:r>
              <a:rPr lang="sk-SK" dirty="0" smtClean="0"/>
              <a:t>Henrich IV.</a:t>
            </a:r>
            <a:endParaRPr lang="sk-S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Šalamún (1063-1074)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sa stáva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po vláde svojho otca Ondreja I. a krátkej vláde Bela I.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ďalším kráľom v Uhorsku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čo vyvolalo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nevôľu medzi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jeho bratrancami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Gejzom a Ladislavom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= vojenský stret v roku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1074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 bitka pri </a:t>
            </a:r>
            <a:r>
              <a:rPr lang="sk-SK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Mogyoróde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= vojsko kráľa Šalamúna porazené</a:t>
            </a:r>
            <a:endParaRPr lang="sk-SK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sa bratranci nepohodli</a:t>
            </a:r>
            <a:endParaRPr lang="sk-SK" dirty="0"/>
          </a:p>
        </p:txBody>
      </p:sp>
      <p:pic>
        <p:nvPicPr>
          <p:cNvPr id="4" name="Obrázok 3" descr="250px-Weber_Salamon_a_börtönb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941168"/>
            <a:ext cx="2843808" cy="1916832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3347864" y="6211669"/>
            <a:ext cx="287610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Šalamún (1063 – 1074) ako</a:t>
            </a:r>
          </a:p>
          <a:p>
            <a:pPr algn="ctr"/>
            <a:r>
              <a:rPr lang="sk-SK" dirty="0" smtClean="0"/>
              <a:t>uhorský kráľ</a:t>
            </a:r>
            <a:endParaRPr lang="sk-S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Pomerne nezávislé postavenie nitrianskych </a:t>
            </a:r>
            <a:r>
              <a:rPr lang="sk-SK" sz="2600" dirty="0" err="1" smtClean="0">
                <a:latin typeface="Arial" pitchFamily="34" charset="0"/>
                <a:cs typeface="Arial" pitchFamily="34" charset="0"/>
              </a:rPr>
              <a:t>údelných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vojvodov bolo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zdrojom napätia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medzi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uhorskými kráľmi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údelnými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vojovdami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</a:p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V roku 1096 sa stáva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uhorským kráľom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Koloman (1096 – 1116)</a:t>
            </a:r>
            <a:endParaRPr lang="sk-SK" sz="2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Jeho brat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Almoš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proti nemu viackrát povstal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 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Koloman ho nechal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aj s jeho synom Belom 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oslepiť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a </a:t>
            </a:r>
            <a:r>
              <a:rPr lang="sk-SK" sz="26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NITRIANSKE ÚDELNÉ VOJVODSTVO v roku 1108 zrušil</a:t>
            </a:r>
            <a:endParaRPr lang="sk-SK" sz="2600" b="1" u="sng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Koloman</a:t>
            </a:r>
            <a:endParaRPr lang="sk-SK" dirty="0"/>
          </a:p>
        </p:txBody>
      </p:sp>
      <p:pic>
        <p:nvPicPr>
          <p:cNvPr id="4" name="Obrázok 3" descr="kolo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9784" y="0"/>
            <a:ext cx="1944216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bazilika-v-ostrihom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err="1" smtClean="0">
                <a:latin typeface="Arial" pitchFamily="34" charset="0"/>
                <a:cs typeface="Arial" pitchFamily="34" charset="0"/>
                <a:hlinkClick r:id="rId2"/>
              </a:rPr>
              <a:t>www.wikipedia.cz</a:t>
            </a:r>
            <a:endParaRPr lang="sk-SK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2600" dirty="0" err="1" smtClean="0">
                <a:latin typeface="Arial" pitchFamily="34" charset="0"/>
                <a:cs typeface="Arial" pitchFamily="34" charset="0"/>
                <a:hlinkClick r:id="rId3"/>
              </a:rPr>
              <a:t>www.wikipedia.sk</a:t>
            </a:r>
            <a:endParaRPr lang="sk-SK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Dejepis pre 7. ročník ZŠ</a:t>
            </a:r>
          </a:p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Internet 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Použitá literatúra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V druhej polovici 10. storočia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dynastia </a:t>
            </a:r>
            <a:r>
              <a:rPr lang="sk-SK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Arpádovcov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položila základy Uhorského štátu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</a:p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Jedným z dôležitých útvarov vznikajúceho Uhorska bolo aj 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NITRIANSKE ÚDELNÉ VOJVODSTVO</a:t>
            </a:r>
            <a:endParaRPr lang="sk-SK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Nitriansky údel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0" y="4929198"/>
            <a:ext cx="255550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600" b="1" dirty="0" smtClean="0"/>
              <a:t>Malo za úlohu: </a:t>
            </a:r>
            <a:endParaRPr lang="sk-SK" sz="26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3000364" y="4857760"/>
            <a:ext cx="597471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Podporovať túžbu po vláde u následníkov </a:t>
            </a:r>
            <a:r>
              <a:rPr lang="sk-SK" b="1" dirty="0" err="1" smtClean="0"/>
              <a:t>arpádovskej</a:t>
            </a:r>
            <a:endParaRPr lang="sk-SK" b="1" dirty="0" smtClean="0"/>
          </a:p>
          <a:p>
            <a:pPr algn="ctr"/>
            <a:r>
              <a:rPr lang="sk-SK" b="1" dirty="0"/>
              <a:t>d</a:t>
            </a:r>
            <a:r>
              <a:rPr lang="sk-SK" b="1" dirty="0" smtClean="0"/>
              <a:t>ynastie =&gt; mladší príslušníci vládnucej dynastie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3000364" y="6000768"/>
            <a:ext cx="578235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Brániť územia </a:t>
            </a:r>
            <a:r>
              <a:rPr lang="sk-SK" b="1" dirty="0" err="1" smtClean="0"/>
              <a:t>Arpádovcov</a:t>
            </a:r>
            <a:r>
              <a:rPr lang="sk-SK" b="1" dirty="0" smtClean="0"/>
              <a:t> pred vpádmi iných krajín</a:t>
            </a:r>
            <a:endParaRPr lang="sk-SK" b="1" dirty="0"/>
          </a:p>
        </p:txBody>
      </p:sp>
      <p:cxnSp>
        <p:nvCxnSpPr>
          <p:cNvPr id="8" name="Rovná spojovacia šípka 7"/>
          <p:cNvCxnSpPr/>
          <p:nvPr/>
        </p:nvCxnSpPr>
        <p:spPr>
          <a:xfrm>
            <a:off x="2285984" y="521495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 rot="16200000" flipH="1">
            <a:off x="2107389" y="5464983"/>
            <a:ext cx="107157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0"/>
            <a:ext cx="3571868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nitrudelvo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Veľkoknieža </a:t>
            </a:r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Gejza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zostal sídliť 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v Ostrihome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 jeho mladší brat </a:t>
            </a:r>
            <a:r>
              <a:rPr lang="sk-SK" sz="2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Michal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dostal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údel v Nitre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=&gt; </a:t>
            </a:r>
            <a:r>
              <a:rPr lang="sk-SK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NITRIANSKE ÚDELNÉ VOJVODSTVO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(955 -1108) </a:t>
            </a:r>
            <a:endParaRPr lang="sk-SK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Ostrihom a Nitra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250" y="4714875"/>
            <a:ext cx="21907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5429256" y="6488668"/>
            <a:ext cx="148630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/>
              <a:t>k</a:t>
            </a:r>
            <a:r>
              <a:rPr lang="sk-SK" dirty="0" smtClean="0"/>
              <a:t>nieža Gejza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101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285720" y="4572008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Nitriansky údel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2411760" y="5013176"/>
            <a:ext cx="402065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ÚDEL</a:t>
            </a:r>
            <a:r>
              <a:rPr lang="sk-SK" dirty="0" smtClean="0"/>
              <a:t> = časť krajiny, ktorú spravoval</a:t>
            </a:r>
          </a:p>
          <a:p>
            <a:pPr algn="ctr"/>
            <a:r>
              <a:rPr lang="sk-SK" dirty="0" smtClean="0"/>
              <a:t>člen vládnuceho rodu...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2411760" y="3573016"/>
            <a:ext cx="484940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Zriadenie údelu v Nitre vychádzalo z tradície</a:t>
            </a:r>
          </a:p>
          <a:p>
            <a:pPr algn="ct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Nitrianskeho kniežatstva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Obrázok 9" descr="zoborska listina.jpg"/>
          <p:cNvPicPr>
            <a:picLocks noChangeAspect="1"/>
          </p:cNvPicPr>
          <p:nvPr/>
        </p:nvPicPr>
        <p:blipFill>
          <a:blip r:embed="rId5" cstate="print"/>
          <a:srcRect b="6250"/>
          <a:stretch>
            <a:fillRect/>
          </a:stretch>
        </p:blipFill>
        <p:spPr>
          <a:xfrm>
            <a:off x="7215206" y="0"/>
            <a:ext cx="1928794" cy="1928802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4000496" y="0"/>
            <a:ext cx="314541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Zoborská listina </a:t>
            </a:r>
            <a:r>
              <a:rPr lang="sk-SK" dirty="0" smtClean="0"/>
              <a:t>z roku 1113</a:t>
            </a:r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Za vlády </a:t>
            </a:r>
            <a:r>
              <a:rPr lang="sk-SK" sz="2600" dirty="0" err="1" smtClean="0">
                <a:latin typeface="Arial" pitchFamily="34" charset="0"/>
                <a:cs typeface="Arial" pitchFamily="34" charset="0"/>
              </a:rPr>
              <a:t>údelného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vojvodu </a:t>
            </a:r>
            <a:r>
              <a:rPr lang="sk-SK" sz="2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Michala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bol obnovený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kláštor sv.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Hypolita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sk-SK" sz="2600" dirty="0" err="1" smtClean="0">
                <a:latin typeface="Arial" pitchFamily="34" charset="0"/>
                <a:cs typeface="Arial" pitchFamily="34" charset="0"/>
              </a:rPr>
              <a:t>Zobore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a tiež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kostol sv.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Emmeráma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v Nitre...</a:t>
            </a:r>
          </a:p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Nitrianske </a:t>
            </a:r>
            <a:r>
              <a:rPr lang="sk-SK" sz="2600" dirty="0" err="1" smtClean="0">
                <a:latin typeface="Arial" pitchFamily="34" charset="0"/>
                <a:cs typeface="Arial" pitchFamily="34" charset="0"/>
              </a:rPr>
              <a:t>údelné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vojvodstvo sa stále viac územne rozširovalo a vzrastala aj Michalova moc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Rozmach Nitrianskeho údelu</a:t>
            </a:r>
            <a:endParaRPr lang="sk-SK" dirty="0"/>
          </a:p>
        </p:txBody>
      </p:sp>
      <p:pic>
        <p:nvPicPr>
          <p:cNvPr id="1026" name="Picture 2" descr="http://www.nockostolov.sk/f/2010/Image/kostoly/Katedrala%20sv.%20Emerama_m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629170"/>
            <a:ext cx="2428860" cy="222883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3347864" y="6488668"/>
            <a:ext cx="282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Katedrála sv. </a:t>
            </a:r>
            <a:r>
              <a:rPr lang="sk-SK" dirty="0" err="1" smtClean="0"/>
              <a:t>Emmeráma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6" name="Obrázok 5" descr="kostol sv emera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10739"/>
            <a:ext cx="2771800" cy="1747261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2627784" y="4509120"/>
            <a:ext cx="341471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Michal </a:t>
            </a:r>
            <a:r>
              <a:rPr lang="sk-SK" dirty="0" smtClean="0">
                <a:sym typeface="Wingdings" pitchFamily="2" charset="2"/>
              </a:rPr>
              <a:t> manželka = </a:t>
            </a:r>
            <a:r>
              <a:rPr lang="sk-SK" dirty="0" smtClean="0">
                <a:solidFill>
                  <a:srgbClr val="C00000"/>
                </a:solidFill>
                <a:sym typeface="Wingdings" pitchFamily="2" charset="2"/>
              </a:rPr>
              <a:t>Adelaida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3851920" y="5085184"/>
            <a:ext cx="1042273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synovia 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3059832" y="5733256"/>
            <a:ext cx="846707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 err="1" smtClean="0"/>
              <a:t>Vazul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4932040" y="5733256"/>
            <a:ext cx="1612942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Ladislav Lysý</a:t>
            </a:r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Veľkokniežaťu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Gejzovi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sa nepáčila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vrastajúca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moc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mladšieho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brata Michala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 rozhodol sa ho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odstrániť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...veď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Nitrianske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údelné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vojvodstvo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aj tak chcel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pre svojho syna </a:t>
            </a:r>
            <a:r>
              <a:rPr lang="sk-SK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Štefana (</a:t>
            </a:r>
            <a:r>
              <a:rPr lang="sk-SK" sz="2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Vajk</a:t>
            </a:r>
            <a:r>
              <a:rPr lang="sk-SK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Od roku 995 sa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údelným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vojvodom v Nitre stáva Gejzov syn Štefan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</a:p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Synovia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zavraždeného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Michala –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Ladislav Lysý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Vazul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si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ledva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zachránili holé životy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prichýlil i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poľský kráľ </a:t>
            </a:r>
            <a:r>
              <a:rPr lang="sk-SK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Boleslav Chrabrý &lt;= </a:t>
            </a:r>
            <a:r>
              <a:rPr lang="sk-SK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stali sa jeho </a:t>
            </a:r>
            <a:r>
              <a:rPr lang="sk-SK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VAZALMI</a:t>
            </a:r>
            <a:r>
              <a:rPr lang="sk-SK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(=vazal)</a:t>
            </a:r>
            <a:endParaRPr lang="sk-SK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ejza (knieža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500298" cy="2000240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2500298" y="1357298"/>
            <a:ext cx="526778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Uhorské veľkoknieža Gejza...vravelo sa o ňom, že</a:t>
            </a:r>
          </a:p>
          <a:p>
            <a:pPr algn="ct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 ruky pokryté krvou...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oa Hungary Country History Imre (1196-1204)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0"/>
            <a:ext cx="1643042" cy="2285992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4572000" y="0"/>
            <a:ext cx="285366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Erb dynastie </a:t>
            </a:r>
            <a:r>
              <a:rPr lang="sk-SK" b="1" dirty="0" err="1" smtClean="0"/>
              <a:t>Arpádovco</a:t>
            </a:r>
            <a:r>
              <a:rPr lang="sk-SK" dirty="0" err="1" smtClean="0"/>
              <a:t>v</a:t>
            </a:r>
            <a:endParaRPr lang="sk-S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V roku 1001 poľský kráľ </a:t>
            </a:r>
            <a:r>
              <a:rPr lang="sk-SK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Boleslav I. Chrabrý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ovládol územie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Nitrianskeho </a:t>
            </a:r>
            <a:r>
              <a:rPr lang="sk-SK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údelného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vojvodstva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 odovzdal ho do správy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Ladislava Lysého...</a:t>
            </a:r>
          </a:p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Po smrti Ladislava Lysého vládol jeho brat</a:t>
            </a:r>
          </a:p>
          <a:p>
            <a:pPr>
              <a:buNone/>
            </a:pPr>
            <a:r>
              <a:rPr lang="sk-SK" sz="2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Vazul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/</a:t>
            </a:r>
            <a:r>
              <a:rPr lang="sk-SK" sz="2600" dirty="0" err="1" smtClean="0">
                <a:latin typeface="Arial" pitchFamily="34" charset="0"/>
                <a:cs typeface="Arial" pitchFamily="34" charset="0"/>
              </a:rPr>
              <a:t>Vasil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/, ktorého však ako </a:t>
            </a:r>
            <a:r>
              <a:rPr lang="sk-SK" sz="2600" dirty="0" err="1" smtClean="0">
                <a:latin typeface="Arial" pitchFamily="34" charset="0"/>
                <a:cs typeface="Arial" pitchFamily="34" charset="0"/>
              </a:rPr>
              <a:t>údelného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vojvodu zosadil uhorský kráľ Štefan I. (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nechal</a:t>
            </a:r>
          </a:p>
          <a:p>
            <a:pPr>
              <a:buNone/>
            </a:pP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	ho oslepiť)...</a:t>
            </a:r>
            <a:r>
              <a:rPr lang="sk-SK" sz="2600" u="sng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jeho synovia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ušli...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Pod Boleslavom Chrabrým</a:t>
            </a:r>
            <a:endParaRPr lang="sk-SK" dirty="0"/>
          </a:p>
        </p:txBody>
      </p:sp>
      <p:pic>
        <p:nvPicPr>
          <p:cNvPr id="3074" name="Picture 2" descr="http://upload.wikimedia.org/wikipedia/commons/9/92/Krzywoust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29" y="4857760"/>
            <a:ext cx="2071671" cy="2000240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4857752" y="6488668"/>
            <a:ext cx="221727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Boleslav I. Chrabrý</a:t>
            </a:r>
            <a:endParaRPr lang="sk-SK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2071670" y="5857892"/>
            <a:ext cx="824265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Belo I.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3357554" y="5857892"/>
            <a:ext cx="1091966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Ondrej I.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4786314" y="5857892"/>
            <a:ext cx="1055097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 err="1" smtClean="0"/>
              <a:t>Levente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3275856" y="6396335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VAZUL</a:t>
            </a:r>
            <a:endParaRPr lang="sk-SK" sz="2400" b="1" dirty="0"/>
          </a:p>
        </p:txBody>
      </p:sp>
      <p:cxnSp>
        <p:nvCxnSpPr>
          <p:cNvPr id="12" name="Rovná spojovacia šípka 11"/>
          <p:cNvCxnSpPr>
            <a:stCxn id="10" idx="0"/>
            <a:endCxn id="8" idx="2"/>
          </p:cNvCxnSpPr>
          <p:nvPr/>
        </p:nvCxnSpPr>
        <p:spPr>
          <a:xfrm flipH="1" flipV="1">
            <a:off x="3903537" y="6227224"/>
            <a:ext cx="19291" cy="16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>
            <a:stCxn id="10" idx="3"/>
          </p:cNvCxnSpPr>
          <p:nvPr/>
        </p:nvCxnSpPr>
        <p:spPr>
          <a:xfrm flipV="1">
            <a:off x="4569800" y="6309320"/>
            <a:ext cx="434248" cy="3178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>
            <a:stCxn id="10" idx="1"/>
          </p:cNvCxnSpPr>
          <p:nvPr/>
        </p:nvCxnSpPr>
        <p:spPr>
          <a:xfrm flipH="1" flipV="1">
            <a:off x="2483768" y="6309320"/>
            <a:ext cx="792088" cy="3178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Nitrianske </a:t>
            </a:r>
            <a:r>
              <a:rPr lang="sk-SK" dirty="0" err="1" smtClean="0"/>
              <a:t>údelné</a:t>
            </a:r>
            <a:r>
              <a:rPr lang="sk-SK" dirty="0" smtClean="0"/>
              <a:t> vojvodstvo</a:t>
            </a:r>
            <a:endParaRPr lang="sk-SK" dirty="0"/>
          </a:p>
        </p:txBody>
      </p:sp>
      <p:pic>
        <p:nvPicPr>
          <p:cNvPr id="3" name="Obrázok 2" descr="nitrianske udelne vojvodst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9143999" cy="50851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V roku 1038 zomrel Štefan I.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vláda synovca 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Petra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Orseola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(cudzinec)  </a:t>
            </a:r>
            <a:r>
              <a:rPr lang="sk-SK" sz="2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Vathovo</a:t>
            </a:r>
            <a:r>
              <a:rPr lang="sk-SK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pohanské povstanie (1045/46)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=&gt; uhorskí veľmoži povolali</a:t>
            </a:r>
          </a:p>
          <a:p>
            <a:pPr>
              <a:buNone/>
            </a:pP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	</a:t>
            </a:r>
            <a:r>
              <a:rPr lang="sk-SK" sz="2600" u="sng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Ondreja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a </a:t>
            </a:r>
            <a:r>
              <a:rPr lang="sk-SK" sz="2600" u="sng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Levanteho</a:t>
            </a:r>
            <a:r>
              <a:rPr lang="sk-SK" sz="2600" u="sng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Peter </a:t>
            </a:r>
            <a:r>
              <a:rPr lang="sk-SK" dirty="0" err="1" smtClean="0"/>
              <a:t>Orseolo</a:t>
            </a:r>
            <a:endParaRPr lang="sk-SK" dirty="0"/>
          </a:p>
        </p:txBody>
      </p:sp>
      <p:pic>
        <p:nvPicPr>
          <p:cNvPr id="4" name="Obrázok 3" descr="peter orseo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4214818"/>
            <a:ext cx="2571736" cy="2643182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857356" y="6211669"/>
            <a:ext cx="482215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Cudzinec na uhorskom tróne, ktorého vláda</a:t>
            </a:r>
          </a:p>
          <a:p>
            <a:pPr algn="ctr"/>
            <a:r>
              <a:rPr lang="sk-SK" dirty="0" smtClean="0"/>
              <a:t>sa vyznačovala závislosťou od Nemeckej ríše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7143768" y="3929066"/>
            <a:ext cx="1614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Peter </a:t>
            </a:r>
            <a:r>
              <a:rPr lang="sk-SK" b="1" dirty="0" err="1" smtClean="0"/>
              <a:t>Orseolo</a:t>
            </a:r>
            <a:endParaRPr lang="sk-SK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500034" y="4500570"/>
            <a:ext cx="4200189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Orseolo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oslepený a vyhnaný z Uhorska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Šípka dolu 7"/>
          <p:cNvSpPr/>
          <p:nvPr/>
        </p:nvSpPr>
        <p:spPr>
          <a:xfrm>
            <a:off x="2143108" y="4000504"/>
            <a:ext cx="85725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Reformátor na tróne</Template>
  <TotalTime>971</TotalTime>
  <Words>613</Words>
  <Application>Microsoft Office PowerPoint</Application>
  <PresentationFormat>Prezentácia na obrazovke (4:3)</PresentationFormat>
  <Paragraphs>80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9" baseType="lpstr">
      <vt:lpstr>Arial</vt:lpstr>
      <vt:lpstr>Book Antiqua</vt:lpstr>
      <vt:lpstr>Wingdings</vt:lpstr>
      <vt:lpstr>Tvrdý obal</vt:lpstr>
      <vt:lpstr>Nitrianske údelné vojvodstvo /955 – 1108/</vt:lpstr>
      <vt:lpstr>Nitriansky údel</vt:lpstr>
      <vt:lpstr>Prezentácia programu PowerPoint</vt:lpstr>
      <vt:lpstr>Ostrihom a Nitra</vt:lpstr>
      <vt:lpstr>Rozmach Nitrianskeho údelu</vt:lpstr>
      <vt:lpstr>Prezentácia programu PowerPoint</vt:lpstr>
      <vt:lpstr>Pod Boleslavom Chrabrým</vt:lpstr>
      <vt:lpstr>Nitrianske údelné vojvodstvo</vt:lpstr>
      <vt:lpstr>Peter Orseolo</vt:lpstr>
      <vt:lpstr>Ondrej I.</vt:lpstr>
      <vt:lpstr>Krátka vláda Bela I.</vt:lpstr>
      <vt:lpstr>Ako sa bratranci nepohodli</vt:lpstr>
      <vt:lpstr>Koloman</vt:lpstr>
      <vt:lpstr>Prezentácia programu PowerPoint</vt:lpstr>
      <vt:lpstr>Použitá literatúra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Nitrianske údelné vojvodstvo</dc:title>
  <dc:creator>Valued Acer Customer</dc:creator>
  <cp:lastModifiedBy>MS Vinbarg</cp:lastModifiedBy>
  <cp:revision>68</cp:revision>
  <dcterms:created xsi:type="dcterms:W3CDTF">2013-10-20T11:51:12Z</dcterms:created>
  <dcterms:modified xsi:type="dcterms:W3CDTF">2021-10-06T08:15:37Z</dcterms:modified>
</cp:coreProperties>
</file>