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5" r:id="rId4"/>
    <p:sldId id="268" r:id="rId5"/>
    <p:sldId id="266" r:id="rId6"/>
    <p:sldId id="275" r:id="rId7"/>
    <p:sldId id="267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69" d="100"/>
          <a:sy n="69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1-10T17:14:22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-1-1,'0'0,"0"0,0 0,49 25,-24-25,-25 0,25 0,-25 0,25 0,-25 0,0 0,24 0,-24 0,0 0,25 0,-25 0,25 0,-25 0,25 0,-25 0,0 0,25 0,-25 0,24 0,1 0,-25 0,0 0,25 0,-25 0,25 0,-25 0,0 0,25 0,-1 0,1 0,25 0,-25 0,-1 0,-24 0,25 0,0 0,0 0,0 0,-25 0,24 24,-24-24,25 0,-25 0,25 0,-25 0,0 0,25 0,-25 0,0 0,25 0,-25 0,23 0,-23 0,25 0,-25 0,25 25,-25-25,25 0,0 25,49-25,-49 0,25 24,-26-24,26 0,0 25,-26-25,1 0,-25 0,25 0,0 0,-25 0,0 0,25 24,-1-24,1 0,0 0,0 0,0 0,-1 0,1 0,-25 25,0-25,25 0,-25 0,25 0,-25 0,0 0,25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B479-87CC-4E4A-AF0B-55CDB08766A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0CED-BD3E-48B7-8226-1893D9E9C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sk-SK" baseline="0" dirty="0" smtClean="0"/>
              <a:t>Hlavným mestským štátom sa v Babylonskej ríši stal:</a:t>
            </a:r>
          </a:p>
          <a:p>
            <a:pPr marL="228600" indent="-228600">
              <a:buFontTx/>
              <a:buAutoNum type="alphaLcParenR"/>
            </a:pPr>
            <a:r>
              <a:rPr lang="sk-SK" baseline="0" dirty="0" smtClean="0"/>
              <a:t>Babylon</a:t>
            </a:r>
          </a:p>
          <a:p>
            <a:pPr marL="228600" indent="-228600">
              <a:buFontTx/>
              <a:buAutoNum type="alphaLcParenR"/>
            </a:pPr>
            <a:r>
              <a:rPr lang="sk-SK" baseline="0" dirty="0" err="1" smtClean="0"/>
              <a:t>Ur</a:t>
            </a:r>
            <a:endParaRPr lang="sk-SK" baseline="0" dirty="0" smtClean="0"/>
          </a:p>
          <a:p>
            <a:pPr marL="228600" indent="-228600">
              <a:buFontTx/>
              <a:buAutoNum type="alphaLcParenR"/>
            </a:pPr>
            <a:r>
              <a:rPr lang="sk-SK" baseline="0" dirty="0" err="1" smtClean="0"/>
              <a:t>Uruk</a:t>
            </a:r>
            <a:endParaRPr lang="sk-SK" baseline="0" dirty="0" smtClean="0"/>
          </a:p>
          <a:p>
            <a:pPr marL="228600" indent="-228600">
              <a:buFontTx/>
              <a:buAutoNum type="alphaLcParenR"/>
            </a:pPr>
            <a:r>
              <a:rPr lang="sk-SK" baseline="0" dirty="0" err="1" smtClean="0"/>
              <a:t>Lagaš</a:t>
            </a:r>
            <a:endParaRPr lang="sk-SK" baseline="0" dirty="0" smtClean="0"/>
          </a:p>
          <a:p>
            <a:pPr marL="228600" indent="-228600">
              <a:buFontTx/>
              <a:buNone/>
            </a:pPr>
            <a:endParaRPr lang="sk-SK" baseline="0" dirty="0" smtClean="0"/>
          </a:p>
          <a:p>
            <a:pPr marL="228600" indent="-228600">
              <a:buFontTx/>
              <a:buNone/>
            </a:pPr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0CED-BD3E-48B7-8226-1893D9E9C7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sk-SK" dirty="0" smtClean="0"/>
              <a:t>Jeden z prvých zákonníkov na svete sa nazýval:</a:t>
            </a:r>
          </a:p>
          <a:p>
            <a:pPr marL="228600" indent="-228600">
              <a:buFontTx/>
              <a:buAutoNum type="alphaLcParenR"/>
            </a:pPr>
            <a:r>
              <a:rPr lang="sk-SK" dirty="0" err="1" smtClean="0"/>
              <a:t>Chammurapiho</a:t>
            </a:r>
            <a:r>
              <a:rPr lang="sk-SK" dirty="0" smtClean="0"/>
              <a:t> zákonník </a:t>
            </a:r>
          </a:p>
          <a:p>
            <a:pPr marL="228600" indent="-228600">
              <a:buFontTx/>
              <a:buAutoNum type="alphaLcParenR"/>
            </a:pPr>
            <a:r>
              <a:rPr lang="sk-SK" dirty="0" err="1" smtClean="0"/>
              <a:t>Sumerský</a:t>
            </a:r>
            <a:r>
              <a:rPr lang="sk-SK" baseline="0" dirty="0" smtClean="0"/>
              <a:t> zákonník</a:t>
            </a:r>
          </a:p>
          <a:p>
            <a:pPr marL="228600" indent="-228600">
              <a:buFontTx/>
              <a:buAutoNum type="alphaLcParenR"/>
            </a:pPr>
            <a:r>
              <a:rPr lang="sk-SK" baseline="0" dirty="0" smtClean="0"/>
              <a:t>Babylonský </a:t>
            </a:r>
            <a:r>
              <a:rPr lang="sk-SK" baseline="0" dirty="0" err="1" smtClean="0"/>
              <a:t>zákoník</a:t>
            </a:r>
            <a:r>
              <a:rPr lang="sk-SK" baseline="0" dirty="0" smtClean="0"/>
              <a:t> </a:t>
            </a:r>
          </a:p>
          <a:p>
            <a:pPr marL="228600" indent="-228600">
              <a:buFontTx/>
              <a:buAutoNum type="alphaLcParenR"/>
            </a:pPr>
            <a:r>
              <a:rPr lang="sk-SK" baseline="0" dirty="0" smtClean="0"/>
              <a:t>Starý zákon </a:t>
            </a:r>
          </a:p>
          <a:p>
            <a:pPr marL="228600" indent="-228600">
              <a:buFontTx/>
              <a:buNone/>
            </a:pPr>
            <a:endParaRPr lang="sk-SK" baseline="0" dirty="0" smtClean="0"/>
          </a:p>
          <a:p>
            <a:pPr marL="228600" indent="-228600">
              <a:buFontTx/>
              <a:buNone/>
            </a:pP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0CED-BD3E-48B7-8226-1893D9E9C7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</a:t>
            </a:r>
            <a:r>
              <a:rPr lang="sk-SK" baseline="0" dirty="0" smtClean="0"/>
              <a:t> pokladaná za jednu z najbojovnejších ríš staroveku: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Asýrska ríša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Chetitská ríša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Egyptská ríša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Babylonská ríša</a:t>
            </a:r>
          </a:p>
          <a:p>
            <a:pPr marL="228600" indent="-228600">
              <a:buAutoNum type="alphaLcParenR"/>
            </a:pPr>
            <a:endParaRPr lang="sk-SK" baseline="0" dirty="0" smtClean="0"/>
          </a:p>
          <a:p>
            <a:pPr marL="228600" indent="-228600">
              <a:buNone/>
            </a:pPr>
            <a:r>
              <a:rPr lang="sk-SK" baseline="0" dirty="0" smtClean="0"/>
              <a:t>Kde sa nachádzala Asýrska ríša?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Na severe Mezopotámie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Na juhu Mezopotámie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Na západe Mezopotámie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V strede Mezopotámie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0CED-BD3E-48B7-8226-1893D9E9C7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Bitka pri </a:t>
            </a:r>
            <a:r>
              <a:rPr lang="sk-SK" dirty="0" err="1" smtClean="0"/>
              <a:t>Kadeši</a:t>
            </a:r>
            <a:r>
              <a:rPr lang="sk-SK" dirty="0" smtClean="0"/>
              <a:t> (1258!</a:t>
            </a:r>
            <a:r>
              <a:rPr lang="sk-SK" baseline="0" dirty="0" smtClean="0"/>
              <a:t> bola známa tým: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Že bola najväčšou bitkou bojových vozov v dejinách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Že ju vyhrali Egypťania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Že ju vyhrali Chetiti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Že ju vyhrali </a:t>
            </a:r>
            <a:r>
              <a:rPr lang="sk-SK" baseline="0" dirty="0" err="1" smtClean="0"/>
              <a:t>Sumeri</a:t>
            </a:r>
            <a:r>
              <a:rPr lang="sk-SK" baseline="0" dirty="0" smtClean="0"/>
              <a:t> </a:t>
            </a:r>
          </a:p>
          <a:p>
            <a:pPr marL="228600" indent="-228600">
              <a:buAutoNum type="alphaLcParenR"/>
            </a:pPr>
            <a:endParaRPr lang="sk-SK" baseline="0" dirty="0" smtClean="0"/>
          </a:p>
          <a:p>
            <a:pPr marL="228600" indent="-228600">
              <a:buNone/>
            </a:pPr>
            <a:r>
              <a:rPr lang="sk-SK" baseline="0" dirty="0" smtClean="0"/>
              <a:t>Chetitská ríša sa nachádzala na území dnešného: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Turecka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Iraku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Sýrie</a:t>
            </a:r>
          </a:p>
          <a:p>
            <a:pPr marL="228600" indent="-228600">
              <a:buAutoNum type="alphaLcParenR"/>
            </a:pPr>
            <a:r>
              <a:rPr lang="sk-SK" baseline="0" dirty="0" smtClean="0"/>
              <a:t>Iránu </a:t>
            </a:r>
          </a:p>
          <a:p>
            <a:pPr marL="228600" indent="-228600">
              <a:buAutoNum type="alphaLcParenR"/>
            </a:pPr>
            <a:endParaRPr lang="sk-SK" baseline="0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0CED-BD3E-48B7-8226-1893D9E9C7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Kto rozvrátil ríšu Chetitov?</a:t>
            </a:r>
          </a:p>
          <a:p>
            <a:pPr marL="228600" indent="-228600">
              <a:buAutoNum type="alphaLcParenR"/>
            </a:pPr>
            <a:r>
              <a:rPr lang="sk-SK" dirty="0" smtClean="0"/>
              <a:t>Morské národy</a:t>
            </a:r>
          </a:p>
          <a:p>
            <a:pPr marL="228600" indent="-228600">
              <a:buAutoNum type="alphaLcParenR"/>
            </a:pPr>
            <a:r>
              <a:rPr lang="sk-SK" dirty="0" err="1" smtClean="0"/>
              <a:t>Sumeri</a:t>
            </a:r>
            <a:endParaRPr lang="sk-SK" dirty="0" smtClean="0"/>
          </a:p>
          <a:p>
            <a:pPr marL="228600" indent="-228600">
              <a:buAutoNum type="alphaLcParenR"/>
            </a:pPr>
            <a:r>
              <a:rPr lang="sk-SK" dirty="0" smtClean="0"/>
              <a:t>Babylončania</a:t>
            </a:r>
          </a:p>
          <a:p>
            <a:pPr marL="228600" indent="-228600">
              <a:buAutoNum type="alphaLcParenR"/>
            </a:pPr>
            <a:r>
              <a:rPr lang="sk-SK" dirty="0" smtClean="0"/>
              <a:t>Egypťania </a:t>
            </a:r>
          </a:p>
          <a:p>
            <a:pPr marL="228600" indent="-228600">
              <a:buNone/>
            </a:pPr>
            <a:endParaRPr lang="sk-SK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0CED-BD3E-48B7-8226-1893D9E9C7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sk-SK" dirty="0" smtClean="0"/>
              <a:t>Prvé hláskové písmo vytvorili:</a:t>
            </a:r>
          </a:p>
          <a:p>
            <a:pPr marL="228600" indent="-228600">
              <a:buFontTx/>
              <a:buAutoNum type="alphaLcParenR"/>
            </a:pPr>
            <a:r>
              <a:rPr lang="sk-SK" dirty="0" smtClean="0"/>
              <a:t>Feničania</a:t>
            </a:r>
          </a:p>
          <a:p>
            <a:pPr marL="228600" indent="-228600">
              <a:buFontTx/>
              <a:buAutoNum type="alphaLcParenR"/>
            </a:pPr>
            <a:r>
              <a:rPr lang="sk-SK" dirty="0" err="1" smtClean="0"/>
              <a:t>Sumeri</a:t>
            </a:r>
            <a:endParaRPr lang="sk-SK" dirty="0" smtClean="0"/>
          </a:p>
          <a:p>
            <a:pPr marL="228600" indent="-228600">
              <a:buFontTx/>
              <a:buAutoNum type="alphaLcParenR"/>
            </a:pPr>
            <a:r>
              <a:rPr lang="sk-SK" dirty="0" smtClean="0"/>
              <a:t>Egypťania</a:t>
            </a:r>
          </a:p>
          <a:p>
            <a:pPr marL="228600" indent="-228600">
              <a:buFontTx/>
              <a:buAutoNum type="alphaLcParenR"/>
            </a:pPr>
            <a:r>
              <a:rPr lang="sk-SK" dirty="0" smtClean="0"/>
              <a:t>Chetiti</a:t>
            </a:r>
            <a:r>
              <a:rPr lang="sk-SK" baseline="0" dirty="0" smtClean="0"/>
              <a:t> </a:t>
            </a:r>
          </a:p>
          <a:p>
            <a:pPr marL="228600" indent="-228600">
              <a:buFontTx/>
              <a:buAutoNum type="alphaLcParenR"/>
            </a:pPr>
            <a:endParaRPr lang="sk-SK" baseline="0" dirty="0" smtClean="0"/>
          </a:p>
          <a:p>
            <a:pPr marL="228600" indent="-228600">
              <a:buFontTx/>
              <a:buNone/>
            </a:pPr>
            <a:r>
              <a:rPr lang="sk-SK" baseline="0" dirty="0" smtClean="0"/>
              <a:t>Vypíš tri významné fenické mestské štáty: </a:t>
            </a:r>
            <a:r>
              <a:rPr lang="sk-SK" baseline="0" dirty="0" err="1" smtClean="0"/>
              <a:t>Tyros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Sidon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Byblos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0CED-BD3E-48B7-8226-1893D9E9C7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184807-DDBE-4FC2-8744-5AE40C5282BE}" type="datetimeFigureOut">
              <a:rPr lang="sk-SK" smtClean="0"/>
              <a:pPr/>
              <a:t>30. 11. 2020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F6535A-70D4-4573-B6B4-BBECB367C4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780928"/>
            <a:ext cx="8458200" cy="3791345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Civilizácie starého </a:t>
            </a:r>
            <a:r>
              <a:rPr lang="sk-SK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orientu </a:t>
            </a:r>
            <a:r>
              <a:rPr lang="sk-SK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sk-SK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Babylonská ríša, Chetitská ríša a Feničania</a:t>
            </a:r>
            <a:endParaRPr lang="sk-SK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Obrázok 3" descr="chammura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290"/>
            <a:ext cx="1671592" cy="2235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Feničania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Pravlasť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Feničanov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ležala na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východnom pobreží Stredozemného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mora.</a:t>
            </a:r>
            <a:endParaRPr lang="sk-SK" sz="26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Významné mestá: </a:t>
            </a:r>
            <a:r>
              <a:rPr lang="sk-SK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Tyros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sk-SK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Sidon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sk-SK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Byblos</a:t>
            </a:r>
            <a:endParaRPr lang="sk-SK" sz="2600" dirty="0" smtClean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Boli výbornými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obchodníkmi, cestovateľmi a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námorníkmi</a:t>
            </a:r>
            <a:r>
              <a:rPr lang="sk-SK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sk-SK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Vynašli peniaze (mince)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=&gt; zjednodušili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obchodovanie.</a:t>
            </a:r>
            <a:endParaRPr lang="sk-SK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Vytvorili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prvé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hláskové/abecedné písmo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22 znakov.</a:t>
            </a:r>
            <a:endParaRPr lang="sk-SK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sk-SK" dirty="0" smtClean="0">
              <a:sym typeface="Wingdings" pitchFamily="2" charset="2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Pravlasť </a:t>
            </a:r>
            <a:r>
              <a:rPr lang="sk-SK" dirty="0" err="1" smtClean="0"/>
              <a:t>feničanov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Zástupný symbol obsahu 5" descr="fenican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4162"/>
            <a:ext cx="7848872" cy="4899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Mapa </a:t>
            </a:r>
            <a:r>
              <a:rPr lang="sk-SK" dirty="0" err="1" smtClean="0"/>
              <a:t>mezopotamie</a:t>
            </a:r>
            <a:endParaRPr lang="sk-SK" dirty="0"/>
          </a:p>
        </p:txBody>
      </p:sp>
      <p:pic>
        <p:nvPicPr>
          <p:cNvPr id="3" name="Obrázok 2" descr="mez.jpg"/>
          <p:cNvPicPr>
            <a:picLocks noChangeAspect="1"/>
          </p:cNvPicPr>
          <p:nvPr/>
        </p:nvPicPr>
        <p:blipFill>
          <a:blip r:embed="rId2" cstate="print"/>
          <a:srcRect l="33463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Babylonská ríša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4525963"/>
          </a:xfrm>
        </p:spPr>
        <p:txBody>
          <a:bodyPr/>
          <a:lstStyle/>
          <a:p>
            <a:pPr algn="just"/>
            <a:r>
              <a:rPr lang="sk-SK" dirty="0" smtClean="0"/>
              <a:t>Po zániku </a:t>
            </a:r>
            <a:r>
              <a:rPr lang="sk-SK" dirty="0" err="1" smtClean="0"/>
              <a:t>Sumerov</a:t>
            </a:r>
            <a:r>
              <a:rPr lang="sk-SK" dirty="0" smtClean="0"/>
              <a:t> sa na istý čas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najvýznamnejším národom </a:t>
            </a:r>
            <a:r>
              <a:rPr lang="sk-SK" dirty="0" smtClean="0"/>
              <a:t>v Mezopotámii stávajú </a:t>
            </a:r>
            <a:r>
              <a:rPr lang="sk-SK" b="1" dirty="0" smtClean="0">
                <a:solidFill>
                  <a:srgbClr val="FF0000"/>
                </a:solidFill>
              </a:rPr>
              <a:t>Babylončania -</a:t>
            </a:r>
            <a:r>
              <a:rPr lang="sk-SK" dirty="0" smtClean="0"/>
              <a:t> hlavným </a:t>
            </a:r>
            <a:r>
              <a:rPr lang="sk-SK" dirty="0" smtClean="0"/>
              <a:t>mestským štátom sa stal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babylonska r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561" y="4321930"/>
            <a:ext cx="5038438" cy="253607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04800" y="5911576"/>
            <a:ext cx="35012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Babylonská ríša </a:t>
            </a:r>
            <a:r>
              <a:rPr lang="sk-SK" dirty="0" smtClean="0"/>
              <a:t>sa rozprestierala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strednej časti Mezopotámie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Rovná spojovacia šípka 6"/>
          <p:cNvCxnSpPr>
            <a:stCxn id="5" idx="0"/>
          </p:cNvCxnSpPr>
          <p:nvPr/>
        </p:nvCxnSpPr>
        <p:spPr>
          <a:xfrm flipV="1">
            <a:off x="2055450" y="5517232"/>
            <a:ext cx="5180846" cy="394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1785918" y="21429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785786" y="28572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2000 </a:t>
            </a:r>
            <a:r>
              <a:rPr lang="sk-SK" dirty="0" err="1" smtClean="0"/>
              <a:t>p.n.l</a:t>
            </a:r>
            <a:endParaRPr lang="en-US" dirty="0"/>
          </a:p>
        </p:txBody>
      </p:sp>
      <p:sp>
        <p:nvSpPr>
          <p:cNvPr id="11" name="BlokTextu 10"/>
          <p:cNvSpPr txBox="1"/>
          <p:nvPr/>
        </p:nvSpPr>
        <p:spPr>
          <a:xfrm>
            <a:off x="7643834" y="21429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540 </a:t>
            </a:r>
            <a:r>
              <a:rPr lang="sk-SK" dirty="0" err="1" smtClean="0"/>
              <a:t>p.n.l</a:t>
            </a:r>
            <a:endParaRPr lang="en-US" dirty="0"/>
          </a:p>
        </p:txBody>
      </p:sp>
      <p:pic>
        <p:nvPicPr>
          <p:cNvPr id="12" name="Obrázok 11" descr="istarina br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0" y="3513933"/>
            <a:ext cx="1356631" cy="2268262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1500166" y="3643314"/>
            <a:ext cx="1984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Ištarina</a:t>
            </a:r>
            <a:r>
              <a:rPr lang="sk-SK" b="1" dirty="0" smtClean="0"/>
              <a:t> brána </a:t>
            </a:r>
            <a:r>
              <a:rPr lang="sk-SK" dirty="0" smtClean="0"/>
              <a:t>=</a:t>
            </a:r>
          </a:p>
          <a:p>
            <a:pPr algn="ctr"/>
            <a:r>
              <a:rPr lang="sk-SK" dirty="0" smtClean="0"/>
              <a:t>vstup do hlavného</a:t>
            </a:r>
          </a:p>
          <a:p>
            <a:pPr algn="ctr"/>
            <a:r>
              <a:rPr lang="sk-SK" dirty="0" smtClean="0"/>
              <a:t>Mesta – Babylonu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babylon</a:t>
            </a:r>
            <a:endParaRPr lang="sk-SK" dirty="0"/>
          </a:p>
        </p:txBody>
      </p:sp>
      <p:pic>
        <p:nvPicPr>
          <p:cNvPr id="3" name="Obrázok 2" descr="baby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416824" cy="410445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051720" y="5805264"/>
            <a:ext cx="534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vlády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Chammurapiho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najväčšie mesto sveta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chammurapi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r>
              <a:rPr lang="sk-SK" dirty="0" smtClean="0"/>
              <a:t>Najväčší rozkvet zažíval </a:t>
            </a:r>
            <a:r>
              <a:rPr lang="sk-SK" b="1" dirty="0" smtClean="0">
                <a:solidFill>
                  <a:srgbClr val="FF0000"/>
                </a:solidFill>
              </a:rPr>
              <a:t>Babylon</a:t>
            </a:r>
            <a:r>
              <a:rPr lang="sk-SK" dirty="0" smtClean="0"/>
              <a:t> počas vlády 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CHAMMURAPIHO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 jeden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z najvýznamnejších panovníkov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STAROBABYLONSKEJ RÍŠE</a:t>
            </a:r>
            <a:r>
              <a:rPr lang="sk-SK" dirty="0" smtClean="0">
                <a:sym typeface="Wingdings" pitchFamily="2" charset="2"/>
              </a:rPr>
              <a:t>...vydal jeden z prvých zákonníkov tzv.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Chammurapiho zákonník 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chammura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2408" y="4622113"/>
            <a:ext cx="1671592" cy="223588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648078" y="429309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Chammurapi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chamurapiho zakon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69160"/>
            <a:ext cx="2123728" cy="1988840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H="1">
            <a:off x="1061329" y="3798332"/>
            <a:ext cx="51125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2339752" y="6142642"/>
            <a:ext cx="3302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Je pokladaný za najstarší známy</a:t>
            </a:r>
          </a:p>
          <a:p>
            <a:pPr algn="ctr"/>
            <a:r>
              <a:rPr lang="sk-SK" b="1" dirty="0" smtClean="0"/>
              <a:t>zákonník 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2519416" y="4755398"/>
            <a:ext cx="261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„Oko za oko, zub za zub“ 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Asýrska ríša</a:t>
            </a:r>
            <a:endParaRPr lang="en-US" dirty="0"/>
          </a:p>
        </p:txBody>
      </p:sp>
      <p:pic>
        <p:nvPicPr>
          <p:cNvPr id="5" name="Obrázok 4" descr="asy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5210175"/>
            <a:ext cx="2771775" cy="1647825"/>
          </a:xfrm>
          <a:prstGeom prst="rect">
            <a:avLst/>
          </a:prstGeom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r>
              <a:rPr lang="sk-SK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najbojovnejšia ríša</a:t>
            </a: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staroveku,</a:t>
            </a:r>
            <a:endParaRPr lang="sk-SK" sz="2600" dirty="0">
              <a:latin typeface="Arial" pitchFamily="34" charset="0"/>
              <a:cs typeface="Arial" pitchFamily="34" charset="0"/>
            </a:endParaRPr>
          </a:p>
          <a:p>
            <a:r>
              <a:rPr lang="sk-SK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znikla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severe Mezopotámie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spolu s Babylonskou ríšou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okolo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r.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2000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</a:t>
            </a:r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.,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názov odvodený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hlavného mesta </a:t>
            </a:r>
            <a:r>
              <a:rPr lang="sk-SK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Aššur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ajväčší rozmach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dosiahla v 7. stor.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 Kr.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 vlády kráľa </a:t>
            </a:r>
            <a:r>
              <a:rPr lang="sk-SK" sz="2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Aššurbanipala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Asýrčania dobyli územia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Palestína, Sýria, Egypt, Babylon.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ok 6" descr="assurbanipa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76256"/>
            <a:ext cx="2095512" cy="168174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071670" y="5934670"/>
            <a:ext cx="34676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err="1" smtClean="0"/>
              <a:t>Aššurbanipal</a:t>
            </a:r>
            <a:r>
              <a:rPr lang="sk-SK" dirty="0" smtClean="0"/>
              <a:t> bol známy svojou </a:t>
            </a:r>
          </a:p>
          <a:p>
            <a:r>
              <a:rPr lang="sk-SK" dirty="0"/>
              <a:t>k</a:t>
            </a:r>
            <a:r>
              <a:rPr lang="sk-SK" dirty="0" smtClean="0"/>
              <a:t>nižnicou, </a:t>
            </a:r>
            <a:r>
              <a:rPr lang="sk-SK" dirty="0" smtClean="0"/>
              <a:t>z ktorej sa zachovalo</a:t>
            </a:r>
          </a:p>
          <a:p>
            <a:r>
              <a:rPr lang="sk-SK" dirty="0" smtClean="0"/>
              <a:t>23 000 hlinených </a:t>
            </a:r>
            <a:r>
              <a:rPr lang="sk-SK" dirty="0" smtClean="0"/>
              <a:t>tabuliek.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mtClean="0"/>
              <a:t>Chetitská ríša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Chetitská ríša </a:t>
            </a:r>
            <a:r>
              <a:rPr lang="sk-SK" dirty="0" smtClean="0"/>
              <a:t>existovala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území dnešného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Turecka</a:t>
            </a:r>
            <a:r>
              <a:rPr lang="sk-SK" dirty="0"/>
              <a:t>.</a:t>
            </a:r>
            <a:endParaRPr lang="sk-SK" dirty="0" smtClean="0"/>
          </a:p>
          <a:p>
            <a:pPr algn="just"/>
            <a:r>
              <a:rPr lang="sk-SK" dirty="0" smtClean="0"/>
              <a:t>Hlavné mesto /mestský štát/ - </a:t>
            </a:r>
            <a:r>
              <a:rPr lang="sk-SK" b="1" dirty="0" err="1" smtClean="0"/>
              <a:t>Chattušaš</a:t>
            </a:r>
            <a:r>
              <a:rPr lang="sk-SK" b="1" dirty="0" smtClean="0"/>
              <a:t>.</a:t>
            </a:r>
            <a:endParaRPr lang="sk-SK" b="1" dirty="0" smtClean="0"/>
          </a:p>
          <a:p>
            <a:pPr algn="just"/>
            <a:r>
              <a:rPr lang="sk-SK" dirty="0" smtClean="0"/>
              <a:t>Chetiti viedli </a:t>
            </a:r>
            <a:r>
              <a:rPr lang="sk-SK" b="1" dirty="0" smtClean="0">
                <a:solidFill>
                  <a:srgbClr val="C00000"/>
                </a:solidFill>
              </a:rPr>
              <a:t>dlhotrvajúce vojny s Egyptom </a:t>
            </a:r>
            <a:r>
              <a:rPr lang="sk-SK" dirty="0" smtClean="0"/>
              <a:t>=&gt; v roku 1274 pred Kr. </a:t>
            </a:r>
            <a:r>
              <a:rPr lang="sk-SK" b="1" dirty="0" smtClean="0"/>
              <a:t>bitka pri </a:t>
            </a:r>
            <a:r>
              <a:rPr lang="sk-SK" b="1" dirty="0" err="1" smtClean="0"/>
              <a:t>Kadeši</a:t>
            </a:r>
            <a:r>
              <a:rPr lang="sk-SK" b="1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nerozhodne</a:t>
            </a:r>
            <a:r>
              <a:rPr lang="sk-SK" dirty="0" smtClean="0"/>
              <a:t> =&gt;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1258 pred Kr.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najstaršia mierová zmluva na svete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2555776" y="26064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547664" y="260648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18. stor. </a:t>
            </a:r>
            <a:r>
              <a:rPr lang="sk-SK" dirty="0" err="1" smtClean="0"/>
              <a:t>p.n.l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444208" y="332656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13. stor. </a:t>
            </a:r>
            <a:r>
              <a:rPr lang="sk-SK" dirty="0" err="1" smtClean="0"/>
              <a:t>p.n.l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226774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157192"/>
            <a:ext cx="20517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BlokTextu 12"/>
          <p:cNvSpPr txBox="1"/>
          <p:nvPr/>
        </p:nvSpPr>
        <p:spPr>
          <a:xfrm>
            <a:off x="3563888" y="5934670"/>
            <a:ext cx="3507692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Bitka pri </a:t>
            </a:r>
            <a:r>
              <a:rPr lang="sk-SK" b="1" dirty="0" err="1" smtClean="0"/>
              <a:t>Kadeši</a:t>
            </a:r>
            <a:r>
              <a:rPr lang="sk-SK" b="1" dirty="0" smtClean="0"/>
              <a:t> </a:t>
            </a:r>
            <a:r>
              <a:rPr lang="sk-SK" dirty="0" smtClean="0"/>
              <a:t>bola </a:t>
            </a:r>
            <a:r>
              <a:rPr lang="sk-SK" b="1" dirty="0" smtClean="0"/>
              <a:t>najväčšou</a:t>
            </a:r>
          </a:p>
          <a:p>
            <a:pPr algn="ctr"/>
            <a:r>
              <a:rPr lang="sk-SK" dirty="0" smtClean="0"/>
              <a:t>známou </a:t>
            </a:r>
            <a:r>
              <a:rPr lang="sk-SK" b="1" dirty="0" smtClean="0"/>
              <a:t>bitkou bojových vozov</a:t>
            </a:r>
          </a:p>
          <a:p>
            <a:pPr algn="ctr"/>
            <a:r>
              <a:rPr lang="sk-SK" b="1" dirty="0" smtClean="0"/>
              <a:t>v dejinách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Chetitská ríša</a:t>
            </a:r>
            <a:endParaRPr lang="sk-SK" dirty="0"/>
          </a:p>
        </p:txBody>
      </p:sp>
      <p:pic>
        <p:nvPicPr>
          <p:cNvPr id="4" name="Obrázok 3" descr="chetitska risa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848872" cy="3744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1839913"/>
              <a:ext cx="544512" cy="71437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2468" y="1775728"/>
                <a:ext cx="576542" cy="1998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Morské národy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>
                <a:solidFill>
                  <a:srgbClr val="C00000"/>
                </a:solidFill>
              </a:rPr>
              <a:t>Chetitská ríša zanikla </a:t>
            </a:r>
            <a:r>
              <a:rPr lang="sk-SK" dirty="0" smtClean="0"/>
              <a:t>náhle </a:t>
            </a:r>
            <a:r>
              <a:rPr lang="sk-SK" dirty="0" smtClean="0">
                <a:solidFill>
                  <a:srgbClr val="C00000"/>
                </a:solidFill>
              </a:rPr>
              <a:t>po vpáde tzv. </a:t>
            </a:r>
            <a:r>
              <a:rPr lang="sk-SK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morských národov 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okolo roku 1200 pred Kr.</a:t>
            </a:r>
          </a:p>
          <a:p>
            <a:pPr algn="just"/>
            <a:r>
              <a:rPr lang="sk-SK" dirty="0" smtClean="0"/>
              <a:t>Príslušníci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morských národov prichádzali z Európy</a:t>
            </a:r>
            <a:r>
              <a:rPr lang="sk-SK" dirty="0" smtClean="0"/>
              <a:t>, kde pre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zhoršené klimatické podmienky </a:t>
            </a:r>
            <a:r>
              <a:rPr lang="sk-SK" dirty="0" smtClean="0"/>
              <a:t>opúšťali svoje domovy 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migrovali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Blízky východ, Turecko, Egypt</a:t>
            </a:r>
            <a:r>
              <a:rPr lang="sk-SK" dirty="0" smtClean="0">
                <a:sym typeface="Wingdings" pitchFamily="2" charset="2"/>
              </a:rPr>
              <a:t>...</a:t>
            </a:r>
            <a:endParaRPr lang="sk-SK" dirty="0"/>
          </a:p>
        </p:txBody>
      </p:sp>
      <p:pic>
        <p:nvPicPr>
          <p:cNvPr id="4" name="Obrázok 3" descr="morske nar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7624" y="4880386"/>
            <a:ext cx="2261096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1398</TotalTime>
  <Words>479</Words>
  <Application>Microsoft Office PowerPoint</Application>
  <PresentationFormat>Prezentácia na obrazovke (4:3)</PresentationFormat>
  <Paragraphs>98</Paragraphs>
  <Slides>11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Wingdings</vt:lpstr>
      <vt:lpstr>Wingdings 2</vt:lpstr>
      <vt:lpstr>Cestovanie</vt:lpstr>
      <vt:lpstr>Civilizácie starého orientu  Babylonská ríša, Chetitská ríša a Feničania</vt:lpstr>
      <vt:lpstr>Mapa mezopotamie</vt:lpstr>
      <vt:lpstr>Babylonská ríša</vt:lpstr>
      <vt:lpstr>babylon</vt:lpstr>
      <vt:lpstr>chammurapi</vt:lpstr>
      <vt:lpstr>Asýrska ríša</vt:lpstr>
      <vt:lpstr>Chetitská ríša</vt:lpstr>
      <vt:lpstr>Chetitská ríša</vt:lpstr>
      <vt:lpstr>Morské národy</vt:lpstr>
      <vt:lpstr>Feničania </vt:lpstr>
      <vt:lpstr>Pravlasť feničanov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Civilizácie starého orientu</dc:title>
  <dc:creator>Brano</dc:creator>
  <cp:lastModifiedBy>Ucitel</cp:lastModifiedBy>
  <cp:revision>156</cp:revision>
  <dcterms:created xsi:type="dcterms:W3CDTF">2014-11-06T14:52:51Z</dcterms:created>
  <dcterms:modified xsi:type="dcterms:W3CDTF">2020-11-30T17:13:33Z</dcterms:modified>
</cp:coreProperties>
</file>