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98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679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39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48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8543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48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6420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061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38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370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41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67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221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287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028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681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172F-4D50-4EAB-8C1F-57425ED50D2B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18EDD4-642E-4DBB-A4A6-5F05F010E5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6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rávnik, stôl, stojaci, sedenie&#10;&#10;Automaticky generovaný popis">
            <a:extLst>
              <a:ext uri="{FF2B5EF4-FFF2-40B4-BE49-F238E27FC236}">
                <a16:creationId xmlns:a16="http://schemas.microsoft.com/office/drawing/2014/main" xmlns="" id="{49577B0B-11C9-41DB-9D35-7CEDA624F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3015" r="14665" b="1"/>
          <a:stretch/>
        </p:blipFill>
        <p:spPr>
          <a:xfrm>
            <a:off x="2686929" y="-1"/>
            <a:ext cx="9505071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503CFB-3749-456D-A827-407513E79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4" y="1863453"/>
            <a:ext cx="4088190" cy="2369093"/>
          </a:xfrm>
        </p:spPr>
        <p:txBody>
          <a:bodyPr>
            <a:normAutofit/>
          </a:bodyPr>
          <a:lstStyle/>
          <a:p>
            <a:r>
              <a:rPr lang="sk-SK" sz="4400" dirty="0">
                <a:highlight>
                  <a:srgbClr val="FFFF00"/>
                </a:highlight>
              </a:rPr>
              <a:t>Kamenná doba – pastieri a roľníci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63E4BF1-CD7E-48B9-B877-AD1F1F5E8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0888" y="4448371"/>
            <a:ext cx="4079721" cy="1096901"/>
          </a:xfrm>
        </p:spPr>
        <p:txBody>
          <a:bodyPr>
            <a:normAutofit/>
          </a:bodyPr>
          <a:lstStyle/>
          <a:p>
            <a:r>
              <a:rPr lang="sk-SK" sz="1600" dirty="0">
                <a:solidFill>
                  <a:srgbClr val="FF0000"/>
                </a:solidFill>
              </a:rPr>
              <a:t>Mgr. Tomáš Takáč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084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2C4D1F-646D-4157-886D-B8EA69DA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Neolitická revolúcia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8480928-0D04-441C-8A83-AFE174B29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2160589"/>
            <a:ext cx="5539409" cy="3880773"/>
          </a:xfrm>
        </p:spPr>
        <p:txBody>
          <a:bodyPr/>
          <a:lstStyle/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Revolúcia</a:t>
            </a:r>
            <a:r>
              <a:rPr lang="sk-SK" sz="2000" dirty="0">
                <a:solidFill>
                  <a:schemeClr val="tx1"/>
                </a:solidFill>
              </a:rPr>
              <a:t> = prudká, rýchla a výrazná zmena v spoločnosti.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Človek prestal byť koristníkom a </a:t>
            </a:r>
            <a:r>
              <a:rPr lang="sk-SK" sz="2000" dirty="0" smtClean="0">
                <a:solidFill>
                  <a:schemeClr val="tx1"/>
                </a:solidFill>
              </a:rPr>
              <a:t>zberačom, začína byť pastier a roľník.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Naučil sa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potraviny dorábať.</a:t>
            </a:r>
          </a:p>
          <a:p>
            <a:r>
              <a:rPr lang="sk-SK" sz="2000" dirty="0">
                <a:solidFill>
                  <a:schemeClr val="tx1"/>
                </a:solidFill>
              </a:rPr>
              <a:t>Do Európy sa šírila z jedného centra,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tzv. úrodného polmesiaca.</a:t>
            </a:r>
          </a:p>
          <a:p>
            <a:endParaRPr lang="sk-SK" dirty="0"/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A6F2A32F-2EA3-4925-AFA3-17EB8F2D5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4" y="0"/>
            <a:ext cx="6241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A2DD31-9DF1-46E5-9048-10D3FCBC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5" y="419895"/>
            <a:ext cx="859666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Roľníctvo a pastierstvo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F60EC90-76BC-4345-BFCD-CDB536482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89"/>
            <a:ext cx="5050302" cy="4697411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Začali pestovať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kultúrne plodiny – obilniny, strukoviny a ovocie.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Pestoval sa aj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ľan</a:t>
            </a:r>
            <a:r>
              <a:rPr lang="sk-SK" sz="2000" dirty="0">
                <a:solidFill>
                  <a:schemeClr val="tx1"/>
                </a:solidFill>
              </a:rPr>
              <a:t> a žihľava na výrobu látok a </a:t>
            </a:r>
            <a:r>
              <a:rPr lang="sk-SK" sz="2000" dirty="0" smtClean="0">
                <a:solidFill>
                  <a:schemeClr val="tx1"/>
                </a:solidFill>
              </a:rPr>
              <a:t>odevov.</a:t>
            </a:r>
            <a:endParaRPr lang="sk-SK" sz="2000" dirty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Práca na poli bola namáhavá.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Nepoznali ešte motyky, hrable ani koleso.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Domestikovali ovce, </a:t>
            </a:r>
            <a:r>
              <a:rPr lang="sk-SK" sz="2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kozy,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neskôr aj dobytok a hydinu.</a:t>
            </a:r>
          </a:p>
          <a:p>
            <a:r>
              <a:rPr lang="sk-SK" sz="2000" dirty="0">
                <a:solidFill>
                  <a:schemeClr val="tx1"/>
                </a:solidFill>
              </a:rPr>
              <a:t>Okrem mäsa mali mlieko, syry a vajcia.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Kožušinu a vlnu využívali pri výrobe odevov.</a:t>
            </a:r>
          </a:p>
        </p:txBody>
      </p:sp>
      <p:pic>
        <p:nvPicPr>
          <p:cNvPr id="5" name="Obrázok 4" descr="Obrázok, na ktorom je trávnik, vonkajšie, krava, pole&#10;&#10;Automaticky generovaný popis">
            <a:extLst>
              <a:ext uri="{FF2B5EF4-FFF2-40B4-BE49-F238E27FC236}">
                <a16:creationId xmlns:a16="http://schemas.microsoft.com/office/drawing/2014/main" xmlns="" id="{BE8B7BB5-6499-461D-A5E6-40629854C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02" y="0"/>
            <a:ext cx="7141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6D59F7-7B11-426B-BE83-4FD2B729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86" y="334525"/>
            <a:ext cx="859666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Stavba príbytkov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A4ACA1F-EAB0-4EF9-8D43-C499FDBA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3" y="1626017"/>
            <a:ext cx="7739019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Začali si stavať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stále príbytky </a:t>
            </a:r>
            <a:r>
              <a:rPr lang="sk-SK" sz="2000" dirty="0">
                <a:solidFill>
                  <a:schemeClr val="tx1"/>
                </a:solidFill>
              </a:rPr>
              <a:t>v blízkosti svojich polí a osád. </a:t>
            </a:r>
          </a:p>
          <a:p>
            <a:r>
              <a:rPr lang="sk-SK" sz="2000" dirty="0">
                <a:solidFill>
                  <a:schemeClr val="tx1"/>
                </a:solidFill>
              </a:rPr>
              <a:t>V domoch žilo viacero rodov spoločne so zvieratami.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Začali si chrániť svoje obydlia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palisádami.</a:t>
            </a:r>
          </a:p>
        </p:txBody>
      </p:sp>
      <p:pic>
        <p:nvPicPr>
          <p:cNvPr id="5" name="Obrázok 4" descr="Obrázok, na ktorom je budova, strecha, kráčajúci&#10;&#10;Automaticky generovaný popis">
            <a:extLst>
              <a:ext uri="{FF2B5EF4-FFF2-40B4-BE49-F238E27FC236}">
                <a16:creationId xmlns:a16="http://schemas.microsoft.com/office/drawing/2014/main" xmlns="" id="{F82E50E3-2AE5-4586-A29A-8AD7F2FAE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936"/>
            <a:ext cx="7031761" cy="3880773"/>
          </a:xfrm>
          <a:prstGeom prst="rect">
            <a:avLst/>
          </a:prstGeom>
        </p:spPr>
      </p:pic>
      <p:pic>
        <p:nvPicPr>
          <p:cNvPr id="7" name="Obrázok 6" descr="Obrázok, na ktorom je vonkajšie, trávnik, budova, stojaci&#10;&#10;Automaticky generovaný popis">
            <a:extLst>
              <a:ext uri="{FF2B5EF4-FFF2-40B4-BE49-F238E27FC236}">
                <a16:creationId xmlns:a16="http://schemas.microsoft.com/office/drawing/2014/main" xmlns="" id="{A035F0CA-BE94-4728-B723-4188BC475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61" y="3005432"/>
            <a:ext cx="5160239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6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15C2BC-AD75-4C24-8E24-E9E401AB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49"/>
            <a:ext cx="8596668" cy="1320800"/>
          </a:xfrm>
        </p:spPr>
        <p:txBody>
          <a:bodyPr/>
          <a:lstStyle/>
          <a:p>
            <a:r>
              <a:rPr lang="sk-SK" dirty="0">
                <a:highlight>
                  <a:srgbClr val="FFFF00"/>
                </a:highlight>
              </a:rPr>
              <a:t>Ako si uľahčiť život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AFB7D6A-CAB3-4D8E-A262-6387E931A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2" y="706649"/>
            <a:ext cx="6232433" cy="4196040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Vyrábali brúsené a vŕtané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kamenné nástroje.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Významným objavom bola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výroba pálenej keramiky.</a:t>
            </a:r>
          </a:p>
          <a:p>
            <a:r>
              <a:rPr lang="sk-SK" sz="2000" dirty="0">
                <a:solidFill>
                  <a:schemeClr val="tx1"/>
                </a:solidFill>
              </a:rPr>
              <a:t>Hrnce, taniere, misy, džbány.</a:t>
            </a:r>
          </a:p>
          <a:p>
            <a:r>
              <a:rPr lang="sk-SK" sz="2000" dirty="0">
                <a:solidFill>
                  <a:schemeClr val="tx1"/>
                </a:solidFill>
              </a:rPr>
              <a:t>Sošky a posvätné predmety.</a:t>
            </a:r>
          </a:p>
          <a:p>
            <a:r>
              <a:rPr lang="sk-SK" sz="2000" dirty="0">
                <a:solidFill>
                  <a:schemeClr val="tx1"/>
                </a:solidFill>
              </a:rPr>
              <a:t>Keramické predmety zdobili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ornamentmi. </a:t>
            </a:r>
          </a:p>
          <a:p>
            <a:r>
              <a:rPr lang="sk-SK" sz="2000" dirty="0">
                <a:solidFill>
                  <a:schemeClr val="tx1"/>
                </a:solidFill>
              </a:rPr>
              <a:t>Zmenil sa aj spôsob odievania,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naučili sa tkaním zhotovovať látky.</a:t>
            </a:r>
          </a:p>
        </p:txBody>
      </p:sp>
      <p:pic>
        <p:nvPicPr>
          <p:cNvPr id="5" name="Obrázok 4" descr="Obrázok, na ktorom je vnútri, kôš, malé, dievča&#10;&#10;Automaticky generovaný popis">
            <a:extLst>
              <a:ext uri="{FF2B5EF4-FFF2-40B4-BE49-F238E27FC236}">
                <a16:creationId xmlns:a16="http://schemas.microsoft.com/office/drawing/2014/main" xmlns="" id="{18A9C68C-3F3C-4890-A28C-E2E0822A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1" y="-84754"/>
            <a:ext cx="5976730" cy="4009640"/>
          </a:xfrm>
          <a:prstGeom prst="rect">
            <a:avLst/>
          </a:prstGeom>
        </p:spPr>
      </p:pic>
      <p:pic>
        <p:nvPicPr>
          <p:cNvPr id="7" name="Obrázok 6" descr="Obrázok, na ktorom je kniha, text&#10;&#10;Automaticky generovaný popis">
            <a:extLst>
              <a:ext uri="{FF2B5EF4-FFF2-40B4-BE49-F238E27FC236}">
                <a16:creationId xmlns:a16="http://schemas.microsoft.com/office/drawing/2014/main" xmlns="" id="{535146D1-FA5C-4B27-BA3B-64066EE0C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06" y="3795356"/>
            <a:ext cx="5199394" cy="3039546"/>
          </a:xfrm>
          <a:prstGeom prst="rect">
            <a:avLst/>
          </a:prstGeom>
        </p:spPr>
      </p:pic>
      <p:pic>
        <p:nvPicPr>
          <p:cNvPr id="9" name="Obrázok 8" descr="Obrázok, na ktorom je šálka, nádoba, stôl, káva&#10;&#10;Automaticky generovaný popis">
            <a:extLst>
              <a:ext uri="{FF2B5EF4-FFF2-40B4-BE49-F238E27FC236}">
                <a16:creationId xmlns:a16="http://schemas.microsoft.com/office/drawing/2014/main" xmlns="" id="{B180F07A-7846-499C-9317-FC983CB47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356"/>
            <a:ext cx="7076049" cy="30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DD8DFE-98D5-49B1-B36A-298CD8F0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238" y="66373"/>
            <a:ext cx="5595092" cy="1320800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Náboženstvo v neolite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69CD489-16DD-4904-9693-3692C30B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2" y="892690"/>
            <a:ext cx="4332581" cy="4328667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Významné postavenie mali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ženy.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Príslušnosť k rodine sa určovala podľa matky.</a:t>
            </a:r>
          </a:p>
          <a:p>
            <a:r>
              <a:rPr lang="sk-SK" sz="2000" dirty="0">
                <a:solidFill>
                  <a:schemeClr val="tx1"/>
                </a:solidFill>
              </a:rPr>
              <a:t>Uctievanie </a:t>
            </a:r>
            <a:r>
              <a:rPr lang="sk-SK" sz="2000" dirty="0" smtClean="0">
                <a:solidFill>
                  <a:schemeClr val="tx1"/>
                </a:solidFill>
              </a:rPr>
              <a:t>Veľkej </a:t>
            </a:r>
            <a:r>
              <a:rPr lang="sk-SK" sz="2000" dirty="0">
                <a:solidFill>
                  <a:schemeClr val="tx1"/>
                </a:solidFill>
              </a:rPr>
              <a:t>matky, ktorá bola pôvodcom života.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Uctievali tiež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Mesiac</a:t>
            </a:r>
            <a:r>
              <a:rPr lang="sk-SK" sz="2000" dirty="0">
                <a:solidFill>
                  <a:schemeClr val="tx1"/>
                </a:solidFill>
              </a:rPr>
              <a:t>, pretože podľa neho určovali čas.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Neolitickí ľudia podľa neho vedeli, kedy majú začať so sadením plodín.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40F1F9F-2383-4982-A34B-6142C5406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r="17392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vonkajšie, budova, skala, kamenný&#10;&#10;Automaticky generovaný popis">
            <a:extLst>
              <a:ext uri="{FF2B5EF4-FFF2-40B4-BE49-F238E27FC236}">
                <a16:creationId xmlns:a16="http://schemas.microsoft.com/office/drawing/2014/main" xmlns="" id="{F62E3E0B-7A64-4D3E-9168-B43BF7C7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31" y="3180523"/>
            <a:ext cx="3167250" cy="3689772"/>
          </a:xfrm>
          <a:prstGeom prst="rect">
            <a:avLst/>
          </a:prstGeom>
        </p:spPr>
      </p:pic>
      <p:pic>
        <p:nvPicPr>
          <p:cNvPr id="9" name="Obrázok 8" descr="Obrázok, na ktorom je minca, objekt, tanier&#10;&#10;Automaticky generovaný popis">
            <a:extLst>
              <a:ext uri="{FF2B5EF4-FFF2-40B4-BE49-F238E27FC236}">
                <a16:creationId xmlns:a16="http://schemas.microsoft.com/office/drawing/2014/main" xmlns="" id="{FD7106AD-B462-4DBE-B92D-45C98796D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04" y="5028222"/>
            <a:ext cx="1829778" cy="1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EBCEC4-B76C-4D1C-9424-34197ED6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1F28CF85-215A-4EF5-AD20-43B9F6E70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6"/>
            <a:ext cx="12192000" cy="6937946"/>
          </a:xfrm>
        </p:spPr>
      </p:pic>
    </p:spTree>
    <p:extLst>
      <p:ext uri="{BB962C8B-B14F-4D97-AF65-F5344CB8AC3E}">
        <p14:creationId xmlns:p14="http://schemas.microsoft.com/office/powerpoint/2010/main" val="30142179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248</Words>
  <Application>Microsoft Office PowerPoint</Application>
  <PresentationFormat>Širokouhlá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Kamenná doba – pastieri a roľníci</vt:lpstr>
      <vt:lpstr>Neolitická revolúcia</vt:lpstr>
      <vt:lpstr>Roľníctvo a pastierstvo</vt:lpstr>
      <vt:lpstr>Stavba príbytkov</vt:lpstr>
      <vt:lpstr>Ako si uľahčiť život</vt:lpstr>
      <vt:lpstr>Náboženstvo v neolite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Kamenná doba – pastieri a roľníci</dc:title>
  <dc:creator>takac.tomas1863@gmail.com</dc:creator>
  <cp:lastModifiedBy>MS Vinbarg</cp:lastModifiedBy>
  <cp:revision>2</cp:revision>
  <dcterms:created xsi:type="dcterms:W3CDTF">2020-08-23T16:44:06Z</dcterms:created>
  <dcterms:modified xsi:type="dcterms:W3CDTF">2021-09-22T15:49:26Z</dcterms:modified>
</cp:coreProperties>
</file>